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521" r:id="rId2"/>
    <p:sldId id="687" r:id="rId3"/>
    <p:sldId id="671" r:id="rId4"/>
    <p:sldId id="673" r:id="rId5"/>
    <p:sldId id="609" r:id="rId6"/>
    <p:sldId id="676" r:id="rId7"/>
    <p:sldId id="677" r:id="rId8"/>
    <p:sldId id="678" r:id="rId9"/>
    <p:sldId id="679" r:id="rId10"/>
    <p:sldId id="680" r:id="rId11"/>
    <p:sldId id="681" r:id="rId12"/>
    <p:sldId id="688" r:id="rId13"/>
    <p:sldId id="689" r:id="rId14"/>
    <p:sldId id="690" r:id="rId15"/>
    <p:sldId id="691" r:id="rId16"/>
    <p:sldId id="692" r:id="rId17"/>
    <p:sldId id="693" r:id="rId18"/>
    <p:sldId id="683" r:id="rId19"/>
    <p:sldId id="682" r:id="rId20"/>
    <p:sldId id="684" r:id="rId21"/>
    <p:sldId id="685" r:id="rId22"/>
    <p:sldId id="695" r:id="rId23"/>
    <p:sldId id="694" r:id="rId24"/>
    <p:sldId id="617" r:id="rId25"/>
    <p:sldId id="696" r:id="rId26"/>
    <p:sldId id="697" r:id="rId27"/>
    <p:sldId id="699" r:id="rId28"/>
    <p:sldId id="704" r:id="rId29"/>
    <p:sldId id="700" r:id="rId30"/>
    <p:sldId id="698" r:id="rId31"/>
    <p:sldId id="701" r:id="rId32"/>
    <p:sldId id="702" r:id="rId33"/>
    <p:sldId id="703" r:id="rId34"/>
    <p:sldId id="61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55"/>
    <p:restoredTop sz="96327"/>
  </p:normalViewPr>
  <p:slideViewPr>
    <p:cSldViewPr snapToGrid="0">
      <p:cViewPr varScale="1">
        <p:scale>
          <a:sx n="120" d="100"/>
          <a:sy n="120" d="100"/>
        </p:scale>
        <p:origin x="216" y="31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5/2/26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GB"/>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5/2/26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DD265-15C5-EB7A-1EAF-3F43FE8786A1}"/>
              </a:ext>
            </a:extLst>
          </p:cNvPr>
          <p:cNvSpPr>
            <a:spLocks noGrp="1"/>
          </p:cNvSpPr>
          <p:nvPr>
            <p:ph type="ctrTitle"/>
          </p:nvPr>
        </p:nvSpPr>
        <p:spPr/>
        <p:txBody>
          <a:bodyPr>
            <a:noAutofit/>
          </a:bodyPr>
          <a:lstStyle/>
          <a:p>
            <a:r>
              <a:rPr lang="zh-TW" altLang="en-US" sz="3600" dirty="0"/>
              <a:t>天体测量中的相对论问题</a:t>
            </a:r>
            <a:r>
              <a:rPr lang="en-US" altLang="zh-TW" sz="3600" dirty="0"/>
              <a:t>(2)</a:t>
            </a:r>
            <a:br>
              <a:rPr lang="en-US" altLang="zh-TW" sz="3600" dirty="0"/>
            </a:br>
            <a:r>
              <a:rPr lang="zh-TW" altLang="en-US" sz="3600" dirty="0"/>
              <a:t> </a:t>
            </a:r>
            <a:r>
              <a:rPr lang="en-US" altLang="zh-TW" sz="3600" dirty="0"/>
              <a:t>(</a:t>
            </a:r>
            <a:r>
              <a:rPr lang="en-HK" sz="3600" dirty="0"/>
              <a:t>relativity in astrometry)</a:t>
            </a:r>
            <a:endParaRPr lang="en-US" sz="3600" dirty="0"/>
          </a:p>
        </p:txBody>
      </p:sp>
      <p:sp>
        <p:nvSpPr>
          <p:cNvPr id="3" name="Subtitle 2">
            <a:extLst>
              <a:ext uri="{FF2B5EF4-FFF2-40B4-BE49-F238E27FC236}">
                <a16:creationId xmlns:a16="http://schemas.microsoft.com/office/drawing/2014/main" id="{FF1C0B72-027E-AD93-8827-44A7053B428D}"/>
              </a:ext>
            </a:extLst>
          </p:cNvPr>
          <p:cNvSpPr>
            <a:spLocks noGrp="1"/>
          </p:cNvSpPr>
          <p:nvPr>
            <p:ph type="subTitle" idx="1"/>
          </p:nvPr>
        </p:nvSpPr>
        <p:spPr/>
        <p:txBody>
          <a:bodyPr>
            <a:normAutofit/>
          </a:bodyPr>
          <a:lstStyle/>
          <a:p>
            <a:endParaRPr lang="en-US" altLang="zh-TW" dirty="0"/>
          </a:p>
          <a:p>
            <a:r>
              <a:rPr lang="en-US" dirty="0"/>
              <a:t>2026-4-30</a:t>
            </a:r>
          </a:p>
          <a:p>
            <a:r>
              <a:rPr lang="zh-TW" altLang="en-US" dirty="0"/>
              <a:t>中山大学　 珠海校区</a:t>
            </a:r>
            <a:r>
              <a:rPr lang="en-US" altLang="zh-TW" dirty="0"/>
              <a:t>/</a:t>
            </a:r>
            <a:r>
              <a:rPr lang="zh-TW" altLang="en-US" dirty="0"/>
              <a:t>教学大楼</a:t>
            </a:r>
            <a:r>
              <a:rPr lang="en-US" altLang="zh-TW" dirty="0"/>
              <a:t>/</a:t>
            </a:r>
            <a:r>
              <a:rPr lang="zh-TW" altLang="en-US" dirty="0"/>
              <a:t>珠海</a:t>
            </a:r>
            <a:r>
              <a:rPr lang="en-HK" altLang="zh-TW" dirty="0"/>
              <a:t>F206</a:t>
            </a:r>
            <a:endParaRPr lang="en-US" dirty="0"/>
          </a:p>
        </p:txBody>
      </p:sp>
    </p:spTree>
    <p:extLst>
      <p:ext uri="{BB962C8B-B14F-4D97-AF65-F5344CB8AC3E}">
        <p14:creationId xmlns:p14="http://schemas.microsoft.com/office/powerpoint/2010/main" val="519935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F1F7E-B684-5B1B-74A6-8828039EA45F}"/>
              </a:ext>
            </a:extLst>
          </p:cNvPr>
          <p:cNvSpPr>
            <a:spLocks noGrp="1"/>
          </p:cNvSpPr>
          <p:nvPr>
            <p:ph type="title"/>
          </p:nvPr>
        </p:nvSpPr>
        <p:spPr/>
        <p:txBody>
          <a:bodyPr/>
          <a:lstStyle/>
          <a:p>
            <a:r>
              <a:rPr lang="en-US" dirty="0"/>
              <a:t>BCS</a:t>
            </a:r>
            <a:r>
              <a:rPr lang="zh-TW" altLang="en-US" dirty="0"/>
              <a:t>是否为惯性系</a:t>
            </a:r>
            <a:r>
              <a:rPr lang="en-US" altLang="zh-TW" dirty="0"/>
              <a:t>?</a:t>
            </a:r>
            <a:endParaRPr lang="en-US" dirty="0"/>
          </a:p>
        </p:txBody>
      </p:sp>
      <p:sp>
        <p:nvSpPr>
          <p:cNvPr id="3" name="Content Placeholder 2">
            <a:extLst>
              <a:ext uri="{FF2B5EF4-FFF2-40B4-BE49-F238E27FC236}">
                <a16:creationId xmlns:a16="http://schemas.microsoft.com/office/drawing/2014/main" id="{57541397-D708-88B7-5DEB-D074F6E265DD}"/>
              </a:ext>
            </a:extLst>
          </p:cNvPr>
          <p:cNvSpPr>
            <a:spLocks noGrp="1"/>
          </p:cNvSpPr>
          <p:nvPr>
            <p:ph idx="1"/>
          </p:nvPr>
        </p:nvSpPr>
        <p:spPr/>
        <p:txBody>
          <a:bodyPr>
            <a:normAutofit/>
          </a:bodyPr>
          <a:lstStyle/>
          <a:p>
            <a:r>
              <a:rPr lang="en-US" sz="2400" dirty="0"/>
              <a:t>BCS</a:t>
            </a:r>
            <a:r>
              <a:rPr lang="zh-TW" altLang="en-US" sz="2400" dirty="0"/>
              <a:t>以太阳系质心（</a:t>
            </a:r>
            <a:r>
              <a:rPr lang="en-US" sz="2400" dirty="0"/>
              <a:t>SSB）</a:t>
            </a:r>
            <a:r>
              <a:rPr lang="zh-TW" altLang="en-US" sz="2400" dirty="0"/>
              <a:t>为原点，</a:t>
            </a:r>
            <a:r>
              <a:rPr lang="en-US" sz="2400" dirty="0"/>
              <a:t>SSB</a:t>
            </a:r>
            <a:r>
              <a:rPr lang="zh-TW" altLang="en-US" sz="2400" dirty="0"/>
              <a:t>在银河系中自由下落。按银心质量与距离估计，即使在距</a:t>
            </a:r>
            <a:r>
              <a:rPr lang="en-US" sz="2400" dirty="0"/>
              <a:t>SSB 1000 AU</a:t>
            </a:r>
            <a:r>
              <a:rPr lang="zh-TW" altLang="en-US" sz="2400" dirty="0"/>
              <a:t>处，</a:t>
            </a:r>
            <a:r>
              <a:rPr lang="el-GR" altLang="zh-TW" sz="2400" dirty="0" err="1"/>
              <a:t>Δγ</a:t>
            </a:r>
            <a:r>
              <a:rPr lang="en-US" altLang="zh-TW" sz="2400" dirty="0"/>
              <a:t> ~ 10</a:t>
            </a:r>
            <a:r>
              <a:rPr lang="en-US" altLang="zh-TW" sz="2400" baseline="30000" dirty="0"/>
              <a:t>-16</a:t>
            </a:r>
            <a:r>
              <a:rPr lang="en-US" altLang="zh-TW" sz="2400" dirty="0"/>
              <a:t> </a:t>
            </a:r>
            <a:r>
              <a:rPr lang="zh-TW" altLang="en-US" sz="2400" dirty="0"/>
              <a:t>在后牛顿精度下完全可忽略。这意味着在太阳系全局范围内，银心引力场可视为均匀。因此，</a:t>
            </a:r>
            <a:r>
              <a:rPr lang="en-US" altLang="zh-TW" sz="2400" dirty="0"/>
              <a:t>BCS</a:t>
            </a:r>
            <a:r>
              <a:rPr lang="zh-TW" altLang="en-US" sz="2400" dirty="0"/>
              <a:t>可作为太阳系范围的全局惯性系</a:t>
            </a:r>
            <a:r>
              <a:rPr lang="en-US" altLang="zh-TW" sz="2400" dirty="0"/>
              <a:t>——</a:t>
            </a:r>
            <a:r>
              <a:rPr lang="zh-TW" altLang="en-US" sz="2400" dirty="0"/>
              <a:t>描述外部天体运动学特征时可将外部空间视为平直，描述内部天体动力学时可忽略外部引力场，太阳系可作为独立的力学子系统。</a:t>
            </a:r>
          </a:p>
          <a:p>
            <a:endParaRPr lang="zh-TW" altLang="en-US" sz="2400" dirty="0"/>
          </a:p>
          <a:p>
            <a:r>
              <a:rPr lang="zh-TW" altLang="en-US" sz="2400" dirty="0"/>
              <a:t>此外，</a:t>
            </a:r>
            <a:r>
              <a:rPr lang="en-US" altLang="zh-TW" sz="2400" dirty="0"/>
              <a:t>BCS</a:t>
            </a:r>
            <a:r>
              <a:rPr lang="zh-TW" altLang="en-US" sz="2400" dirty="0"/>
              <a:t>的坐标轴固定于河外天体背景，满足运动学不旋转条件。</a:t>
            </a:r>
            <a:endParaRPr lang="en-US" sz="2400" dirty="0"/>
          </a:p>
        </p:txBody>
      </p:sp>
    </p:spTree>
    <p:extLst>
      <p:ext uri="{BB962C8B-B14F-4D97-AF65-F5344CB8AC3E}">
        <p14:creationId xmlns:p14="http://schemas.microsoft.com/office/powerpoint/2010/main" val="183835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23BB-85D1-F759-3F56-F7CB5A619771}"/>
              </a:ext>
            </a:extLst>
          </p:cNvPr>
          <p:cNvSpPr>
            <a:spLocks noGrp="1"/>
          </p:cNvSpPr>
          <p:nvPr>
            <p:ph type="title"/>
          </p:nvPr>
        </p:nvSpPr>
        <p:spPr/>
        <p:txBody>
          <a:bodyPr/>
          <a:lstStyle/>
          <a:p>
            <a:r>
              <a:rPr lang="en-US" dirty="0"/>
              <a:t>GCS</a:t>
            </a:r>
            <a:r>
              <a:rPr lang="zh-TW" altLang="en-US" dirty="0"/>
              <a:t>是否为惯性系</a:t>
            </a:r>
            <a:r>
              <a:rPr lang="en-US" altLang="zh-TW" dirty="0"/>
              <a:t>?</a:t>
            </a:r>
            <a:endParaRPr lang="en-US" dirty="0"/>
          </a:p>
        </p:txBody>
      </p:sp>
      <p:sp>
        <p:nvSpPr>
          <p:cNvPr id="3" name="Content Placeholder 2">
            <a:extLst>
              <a:ext uri="{FF2B5EF4-FFF2-40B4-BE49-F238E27FC236}">
                <a16:creationId xmlns:a16="http://schemas.microsoft.com/office/drawing/2014/main" id="{46EDC407-FAA0-6D32-274A-423824403267}"/>
              </a:ext>
            </a:extLst>
          </p:cNvPr>
          <p:cNvSpPr>
            <a:spLocks noGrp="1"/>
          </p:cNvSpPr>
          <p:nvPr>
            <p:ph idx="1"/>
          </p:nvPr>
        </p:nvSpPr>
        <p:spPr/>
        <p:txBody>
          <a:bodyPr>
            <a:normAutofit/>
          </a:bodyPr>
          <a:lstStyle/>
          <a:p>
            <a:r>
              <a:rPr lang="en-US" sz="2400" dirty="0"/>
              <a:t>GCS</a:t>
            </a:r>
            <a:r>
              <a:rPr lang="zh-TW" altLang="en-US" sz="2400" dirty="0"/>
              <a:t>以整个地球质心为原点，在太阳引力场中自由下落。但在地面附近，太阳对地表面与地心之间的</a:t>
            </a:r>
            <a:r>
              <a:rPr lang="el-GR" altLang="zh-TW" sz="2400" dirty="0" err="1"/>
              <a:t>Δγ</a:t>
            </a:r>
            <a:r>
              <a:rPr lang="en-US" altLang="zh-TW" sz="2400" dirty="0"/>
              <a:t> ~ 10</a:t>
            </a:r>
            <a:r>
              <a:rPr lang="en-US" altLang="zh-TW" sz="2400" baseline="30000" dirty="0"/>
              <a:t>-12</a:t>
            </a:r>
            <a:r>
              <a:rPr lang="en-US" altLang="zh-TW" sz="2400" dirty="0"/>
              <a:t> </a:t>
            </a:r>
            <a:r>
              <a:rPr lang="zh-TW" altLang="en-US" sz="2400" dirty="0"/>
              <a:t>在</a:t>
            </a:r>
            <a:r>
              <a:rPr lang="en-US" altLang="zh-TW" sz="2400" dirty="0"/>
              <a:t>1PN</a:t>
            </a:r>
            <a:r>
              <a:rPr lang="zh-TW" altLang="en-US" sz="2400" dirty="0"/>
              <a:t>精度要求下，不能将太阳引力场当作均匀引力场看待。因此，</a:t>
            </a:r>
            <a:r>
              <a:rPr lang="en-US" altLang="zh-TW" sz="2400" dirty="0"/>
              <a:t>GCS</a:t>
            </a:r>
            <a:r>
              <a:rPr lang="zh-TW" altLang="en-US" sz="2400" dirty="0"/>
              <a:t>不能看做是近地空间中的惯性系，不能忽略太阳引力场的作用。即使在地月系空间，</a:t>
            </a:r>
            <a:r>
              <a:rPr lang="en-US" altLang="zh-TW" sz="2400" dirty="0"/>
              <a:t>GCS</a:t>
            </a:r>
            <a:r>
              <a:rPr lang="zh-TW" altLang="en-US" sz="2400" dirty="0"/>
              <a:t>也不能称作全局惯性系，仅能在贴近地面的范围内作为准惯性系看待。</a:t>
            </a:r>
            <a:endParaRPr lang="en-US" sz="2400" dirty="0"/>
          </a:p>
        </p:txBody>
      </p:sp>
    </p:spTree>
    <p:extLst>
      <p:ext uri="{BB962C8B-B14F-4D97-AF65-F5344CB8AC3E}">
        <p14:creationId xmlns:p14="http://schemas.microsoft.com/office/powerpoint/2010/main" val="2841233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7962-8D54-2CA9-94D2-EDE547B2363B}"/>
              </a:ext>
            </a:extLst>
          </p:cNvPr>
          <p:cNvSpPr>
            <a:spLocks noGrp="1"/>
          </p:cNvSpPr>
          <p:nvPr>
            <p:ph type="title"/>
          </p:nvPr>
        </p:nvSpPr>
        <p:spPr/>
        <p:txBody>
          <a:bodyPr/>
          <a:lstStyle/>
          <a:p>
            <a:r>
              <a:rPr lang="en-US" dirty="0"/>
              <a:t>ITS、GCS</a:t>
            </a:r>
            <a:r>
              <a:rPr lang="zh-TW" altLang="en-US" dirty="0"/>
              <a:t>到</a:t>
            </a:r>
            <a:r>
              <a:rPr lang="en-US" dirty="0"/>
              <a:t>BCS</a:t>
            </a:r>
            <a:r>
              <a:rPr lang="zh-TW" altLang="en-US" dirty="0"/>
              <a:t>的坐标变换</a:t>
            </a:r>
            <a:endParaRPr lang="en-US" dirty="0"/>
          </a:p>
        </p:txBody>
      </p:sp>
      <p:sp>
        <p:nvSpPr>
          <p:cNvPr id="3" name="Content Placeholder 2">
            <a:extLst>
              <a:ext uri="{FF2B5EF4-FFF2-40B4-BE49-F238E27FC236}">
                <a16:creationId xmlns:a16="http://schemas.microsoft.com/office/drawing/2014/main" id="{7A9D098A-7447-7BBE-200D-D9E495D462CF}"/>
              </a:ext>
            </a:extLst>
          </p:cNvPr>
          <p:cNvSpPr>
            <a:spLocks noGrp="1"/>
          </p:cNvSpPr>
          <p:nvPr>
            <p:ph idx="1"/>
          </p:nvPr>
        </p:nvSpPr>
        <p:spPr/>
        <p:txBody>
          <a:bodyPr>
            <a:noAutofit/>
          </a:bodyPr>
          <a:lstStyle/>
          <a:p>
            <a:pPr marL="0" indent="0">
              <a:buNone/>
            </a:pPr>
            <a:r>
              <a:rPr lang="zh-TW" altLang="en-US" sz="2400" dirty="0"/>
              <a:t>天体测量中最常用的三个坐标系：</a:t>
            </a:r>
          </a:p>
          <a:p>
            <a:endParaRPr lang="zh-TW" altLang="en-US" sz="2400" dirty="0"/>
          </a:p>
          <a:p>
            <a:r>
              <a:rPr lang="en-US" sz="2400" dirty="0"/>
              <a:t>ITS（</a:t>
            </a:r>
            <a:r>
              <a:rPr lang="zh-TW" altLang="en-US" sz="2400" dirty="0"/>
              <a:t>地固坐标系）：地心旋转坐标系，用于描述观测者在地球上的位置和运动。</a:t>
            </a:r>
          </a:p>
          <a:p>
            <a:r>
              <a:rPr lang="en-US" sz="2400" dirty="0"/>
              <a:t>GCS（</a:t>
            </a:r>
            <a:r>
              <a:rPr lang="zh-TW" altLang="en-US" sz="2400" dirty="0"/>
              <a:t>地心天球系）：地心不旋转坐标系，用于描述近地天体的动力学特征，并在</a:t>
            </a:r>
            <a:r>
              <a:rPr lang="en-US" sz="2400" dirty="0"/>
              <a:t>ITS</a:t>
            </a:r>
            <a:r>
              <a:rPr lang="zh-TW" altLang="en-US" sz="2400" dirty="0"/>
              <a:t>与</a:t>
            </a:r>
            <a:r>
              <a:rPr lang="en-US" sz="2400" dirty="0"/>
              <a:t>BCS</a:t>
            </a:r>
            <a:r>
              <a:rPr lang="zh-TW" altLang="en-US" sz="2400" dirty="0"/>
              <a:t>之间建立联系。</a:t>
            </a:r>
          </a:p>
          <a:p>
            <a:r>
              <a:rPr lang="en-US" sz="2400" dirty="0"/>
              <a:t>BCS（</a:t>
            </a:r>
            <a:r>
              <a:rPr lang="zh-TW" altLang="en-US" sz="2400" dirty="0"/>
              <a:t>质心天球系）：用于描述太阳系外遥远天体的运动学特征和太阳系内天体的动力学特征。</a:t>
            </a:r>
            <a:endParaRPr lang="en-US" sz="2400" dirty="0"/>
          </a:p>
        </p:txBody>
      </p:sp>
    </p:spTree>
    <p:extLst>
      <p:ext uri="{BB962C8B-B14F-4D97-AF65-F5344CB8AC3E}">
        <p14:creationId xmlns:p14="http://schemas.microsoft.com/office/powerpoint/2010/main" val="2030613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5C20-4F08-8F56-A51B-0A4320DAAA36}"/>
              </a:ext>
            </a:extLst>
          </p:cNvPr>
          <p:cNvSpPr>
            <a:spLocks noGrp="1"/>
          </p:cNvSpPr>
          <p:nvPr>
            <p:ph type="title"/>
          </p:nvPr>
        </p:nvSpPr>
        <p:spPr/>
        <p:txBody>
          <a:bodyPr/>
          <a:lstStyle/>
          <a:p>
            <a:r>
              <a:rPr lang="zh-TW" altLang="en-US" b="1" i="0" dirty="0">
                <a:solidFill>
                  <a:srgbClr val="F9FAFB"/>
                </a:solidFill>
                <a:effectLst/>
                <a:latin typeface="quote-cjk-patch"/>
              </a:rPr>
              <a:t>第一步：</a:t>
            </a:r>
            <a:r>
              <a:rPr lang="en-HK" b="1" i="0" dirty="0">
                <a:solidFill>
                  <a:srgbClr val="F9FAFB"/>
                </a:solidFill>
                <a:effectLst/>
                <a:latin typeface="quote-cjk-patch"/>
              </a:rPr>
              <a:t>ITS → GCS</a:t>
            </a:r>
            <a:endParaRPr lang="en-US" dirty="0"/>
          </a:p>
        </p:txBody>
      </p:sp>
      <p:sp>
        <p:nvSpPr>
          <p:cNvPr id="3" name="Content Placeholder 2">
            <a:extLst>
              <a:ext uri="{FF2B5EF4-FFF2-40B4-BE49-F238E27FC236}">
                <a16:creationId xmlns:a16="http://schemas.microsoft.com/office/drawing/2014/main" id="{E4BBDA1E-D50E-738D-0E60-12FEEA6CBA30}"/>
              </a:ext>
            </a:extLst>
          </p:cNvPr>
          <p:cNvSpPr>
            <a:spLocks noGrp="1"/>
          </p:cNvSpPr>
          <p:nvPr>
            <p:ph idx="1"/>
          </p:nvPr>
        </p:nvSpPr>
        <p:spPr/>
        <p:txBody>
          <a:bodyPr>
            <a:normAutofit/>
          </a:bodyPr>
          <a:lstStyle/>
          <a:p>
            <a:r>
              <a:rPr lang="en-US" sz="2400" dirty="0"/>
              <a:t>ITS</a:t>
            </a:r>
            <a:r>
              <a:rPr lang="zh-TW" altLang="en-US" sz="2400" dirty="0"/>
              <a:t>与</a:t>
            </a:r>
            <a:r>
              <a:rPr lang="en-US" sz="2400" dirty="0"/>
              <a:t>GCS</a:t>
            </a:r>
            <a:r>
              <a:rPr lang="zh-TW" altLang="en-US" sz="2400" dirty="0"/>
              <a:t>原点相同（均为地心），不存在平移，两者之间是同原点的旋转变换。</a:t>
            </a:r>
            <a:endParaRPr lang="en-HK" altLang="zh-TW" sz="2400" dirty="0"/>
          </a:p>
          <a:p>
            <a:r>
              <a:rPr lang="en-US" sz="2400" dirty="0"/>
              <a:t>ITS</a:t>
            </a:r>
            <a:r>
              <a:rPr lang="zh-TW" altLang="en-US" sz="2400" dirty="0"/>
              <a:t>的坐标时秒长等同于</a:t>
            </a:r>
            <a:r>
              <a:rPr lang="en-US" sz="2400" dirty="0"/>
              <a:t>GCS</a:t>
            </a:r>
            <a:r>
              <a:rPr lang="zh-TW" altLang="en-US" sz="2400" dirty="0"/>
              <a:t>坐标时</a:t>
            </a:r>
            <a:endParaRPr lang="en-HK" altLang="zh-TW" sz="2400" dirty="0"/>
          </a:p>
          <a:p>
            <a:r>
              <a:rPr lang="zh-TW" altLang="en-US" sz="2400" dirty="0"/>
              <a:t>两者关系可用瞬间静态几何关系描述，在目前观测精度下不涉及相对论效应。</a:t>
            </a:r>
            <a:endParaRPr lang="en-HK" altLang="zh-TW" sz="2400" dirty="0"/>
          </a:p>
          <a:p>
            <a:r>
              <a:rPr lang="zh-TW" altLang="en-US" sz="2400" dirty="0"/>
              <a:t>在建立</a:t>
            </a:r>
            <a:r>
              <a:rPr lang="en-US" sz="2400" dirty="0"/>
              <a:t>ITS</a:t>
            </a:r>
            <a:r>
              <a:rPr lang="zh-TW" altLang="en-US" sz="2400" dirty="0"/>
              <a:t>与</a:t>
            </a:r>
            <a:r>
              <a:rPr lang="en-US" sz="2400" dirty="0"/>
              <a:t>GCS</a:t>
            </a:r>
            <a:r>
              <a:rPr lang="zh-TW" altLang="en-US" sz="2400" dirty="0"/>
              <a:t>的变换关系后，测站矢量得以在地心天球系中描述。</a:t>
            </a:r>
            <a:endParaRPr lang="en-US" sz="2400" dirty="0"/>
          </a:p>
        </p:txBody>
      </p:sp>
    </p:spTree>
    <p:extLst>
      <p:ext uri="{BB962C8B-B14F-4D97-AF65-F5344CB8AC3E}">
        <p14:creationId xmlns:p14="http://schemas.microsoft.com/office/powerpoint/2010/main" val="1491202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D2FB9-411A-3643-182D-65BAF9B3EB13}"/>
              </a:ext>
            </a:extLst>
          </p:cNvPr>
          <p:cNvSpPr>
            <a:spLocks noGrp="1"/>
          </p:cNvSpPr>
          <p:nvPr>
            <p:ph type="title"/>
          </p:nvPr>
        </p:nvSpPr>
        <p:spPr/>
        <p:txBody>
          <a:bodyPr/>
          <a:lstStyle/>
          <a:p>
            <a:r>
              <a:rPr lang="zh-TW" altLang="en-US" b="1" i="0" dirty="0">
                <a:solidFill>
                  <a:srgbClr val="F9FAFB"/>
                </a:solidFill>
                <a:effectLst/>
                <a:latin typeface="quote-cjk-patch"/>
              </a:rPr>
              <a:t>第二步：</a:t>
            </a:r>
            <a:r>
              <a:rPr lang="en-HK" b="1" i="0" dirty="0">
                <a:solidFill>
                  <a:srgbClr val="F9FAFB"/>
                </a:solidFill>
                <a:effectLst/>
                <a:latin typeface="quote-cjk-patch"/>
              </a:rPr>
              <a:t>GCS → BCS</a:t>
            </a:r>
            <a:endParaRPr lang="en-US" dirty="0"/>
          </a:p>
        </p:txBody>
      </p:sp>
      <p:sp>
        <p:nvSpPr>
          <p:cNvPr id="3" name="Content Placeholder 2">
            <a:extLst>
              <a:ext uri="{FF2B5EF4-FFF2-40B4-BE49-F238E27FC236}">
                <a16:creationId xmlns:a16="http://schemas.microsoft.com/office/drawing/2014/main" id="{9CBCC34A-F5D7-093A-7669-65EF277A0A1F}"/>
              </a:ext>
            </a:extLst>
          </p:cNvPr>
          <p:cNvSpPr>
            <a:spLocks noGrp="1"/>
          </p:cNvSpPr>
          <p:nvPr>
            <p:ph idx="1"/>
          </p:nvPr>
        </p:nvSpPr>
        <p:spPr>
          <a:xfrm>
            <a:off x="685801" y="2142067"/>
            <a:ext cx="10131425" cy="4246033"/>
          </a:xfrm>
        </p:spPr>
        <p:txBody>
          <a:bodyPr>
            <a:normAutofit lnSpcReduction="10000"/>
          </a:bodyPr>
          <a:lstStyle/>
          <a:p>
            <a:r>
              <a:rPr lang="zh-TW" altLang="en-US" sz="2400" dirty="0"/>
              <a:t>为建立天体观测方程，还需将测站矢量变换到</a:t>
            </a:r>
            <a:r>
              <a:rPr lang="en-US" sz="2400" dirty="0"/>
              <a:t>BCS</a:t>
            </a:r>
            <a:r>
              <a:rPr lang="zh-TW" altLang="en-US" sz="2400" dirty="0"/>
              <a:t>中。此时将</a:t>
            </a:r>
            <a:r>
              <a:rPr lang="en-US" sz="2400" dirty="0"/>
              <a:t>GCS</a:t>
            </a:r>
            <a:r>
              <a:rPr lang="zh-TW" altLang="en-US" sz="2400" dirty="0"/>
              <a:t>和</a:t>
            </a:r>
            <a:r>
              <a:rPr lang="en-US" sz="2400" dirty="0"/>
              <a:t>BCS</a:t>
            </a:r>
            <a:r>
              <a:rPr lang="zh-TW" altLang="en-US" sz="2400" dirty="0"/>
              <a:t>视为两个具有相对运动速度的惯性系，进行洛伦兹变换。</a:t>
            </a:r>
          </a:p>
          <a:p>
            <a:endParaRPr lang="zh-TW" altLang="en-US" sz="2400" dirty="0"/>
          </a:p>
          <a:p>
            <a:r>
              <a:rPr lang="zh-TW" altLang="en-US" sz="2400" dirty="0"/>
              <a:t>需注意：这两个惯性系内部都是引力场中的弯曲空间，其时间尺度和空间尺度都与引力场有关。</a:t>
            </a:r>
            <a:br>
              <a:rPr lang="en-HK" altLang="zh-TW" sz="2400" dirty="0"/>
            </a:br>
            <a:endParaRPr lang="en-HK" altLang="zh-TW" sz="2400" dirty="0"/>
          </a:p>
          <a:p>
            <a:r>
              <a:rPr lang="zh-TW" altLang="en-US" sz="2400" dirty="0"/>
              <a:t>因此，</a:t>
            </a:r>
            <a:r>
              <a:rPr lang="en-US" sz="2400" dirty="0"/>
              <a:t>GCS</a:t>
            </a:r>
            <a:r>
              <a:rPr lang="zh-TW" altLang="en-US" sz="2400" dirty="0"/>
              <a:t>和</a:t>
            </a:r>
            <a:r>
              <a:rPr lang="en-US" sz="2400" dirty="0"/>
              <a:t>BCS</a:t>
            </a:r>
            <a:r>
              <a:rPr lang="zh-TW" altLang="en-US" sz="2400" dirty="0"/>
              <a:t>之间的坐标变换须同时包含两部分</a:t>
            </a:r>
            <a:r>
              <a:rPr lang="en-US" altLang="zh-TW" sz="2400" dirty="0"/>
              <a:t>——</a:t>
            </a:r>
            <a:r>
              <a:rPr lang="zh-TW" altLang="en-US" sz="2400" dirty="0"/>
              <a:t>惯性系之间的洛伦兹变换，以及各自内部引力场对时空尺度的影响</a:t>
            </a:r>
            <a:r>
              <a:rPr lang="en-US" altLang="zh-TW" sz="2400" dirty="0"/>
              <a:t> </a:t>
            </a:r>
            <a:r>
              <a:rPr lang="zh-TW" altLang="en-US" sz="2400" dirty="0"/>
              <a:t>（引力效应）</a:t>
            </a:r>
            <a:r>
              <a:rPr lang="en-US" altLang="zh-TW" sz="2400" dirty="0"/>
              <a:t>:</a:t>
            </a:r>
            <a:r>
              <a:rPr lang="zh-TW" altLang="en-US" sz="2400" dirty="0"/>
              <a:t>，使</a:t>
            </a:r>
            <a:r>
              <a:rPr lang="en-US" altLang="zh-TW" sz="2400" dirty="0"/>
              <a:t> (1)</a:t>
            </a:r>
            <a:r>
              <a:rPr lang="zh-TW" altLang="en-US" sz="2400" dirty="0"/>
              <a:t>当地时钟承受不同的引力时间膨胀效应，</a:t>
            </a:r>
            <a:r>
              <a:rPr lang="en-US" altLang="zh-TW" sz="2400" dirty="0"/>
              <a:t>(2) </a:t>
            </a:r>
            <a:r>
              <a:rPr lang="zh-TW" altLang="en-US" sz="2400" dirty="0"/>
              <a:t>量尺有不同的引力空间收缩效应。</a:t>
            </a:r>
            <a:endParaRPr lang="en-US" altLang="zh-TW" sz="2400" dirty="0"/>
          </a:p>
          <a:p>
            <a:endParaRPr lang="en-US" sz="2400" dirty="0"/>
          </a:p>
        </p:txBody>
      </p:sp>
    </p:spTree>
    <p:extLst>
      <p:ext uri="{BB962C8B-B14F-4D97-AF65-F5344CB8AC3E}">
        <p14:creationId xmlns:p14="http://schemas.microsoft.com/office/powerpoint/2010/main" val="1119159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2D0FA1-1B16-63E6-D190-4E6B4539A22D}"/>
                  </a:ext>
                </a:extLst>
              </p:cNvPr>
              <p:cNvSpPr>
                <a:spLocks noGrp="1"/>
              </p:cNvSpPr>
              <p:nvPr>
                <p:ph idx="1"/>
              </p:nvPr>
            </p:nvSpPr>
            <p:spPr>
              <a:xfrm>
                <a:off x="785192" y="1444503"/>
                <a:ext cx="10131425" cy="3649133"/>
              </a:xfrm>
            </p:spPr>
            <p:txBody>
              <a:bodyPr>
                <a:normAutofit/>
              </a:bodyPr>
              <a:lstStyle/>
              <a:p>
                <a:r>
                  <a:rPr lang="zh-TW" altLang="en-US" sz="2400" dirty="0"/>
                  <a:t>在</a:t>
                </a:r>
                <a:r>
                  <a:rPr lang="en-US" sz="2400" dirty="0"/>
                  <a:t>GTS</a:t>
                </a:r>
                <a:r>
                  <a:rPr lang="zh-TW" altLang="en-US" sz="2400" dirty="0"/>
                  <a:t>两相邻时空点间隔的时空分量为</a:t>
                </a:r>
                <a:r>
                  <a:rPr lang="en-US" altLang="zh-TW" sz="2400" dirty="0"/>
                  <a:t>dt, </a:t>
                </a:r>
                <a14:m>
                  <m:oMath xmlns:m="http://schemas.openxmlformats.org/officeDocument/2006/math">
                    <m:r>
                      <a:rPr lang="en-US" i="1">
                        <a:latin typeface="Cambria Math" panose="02040503050406030204" pitchFamily="18" charset="0"/>
                      </a:rPr>
                      <m:t>𝑑</m:t>
                    </m:r>
                    <m:acc>
                      <m:accPr>
                        <m:chr m:val="⃗"/>
                        <m:ctrlPr>
                          <a:rPr lang="en-HK" i="1">
                            <a:latin typeface="Cambria Math" panose="02040503050406030204" pitchFamily="18" charset="0"/>
                          </a:rPr>
                        </m:ctrlPr>
                      </m:accPr>
                      <m:e>
                        <m:r>
                          <a:rPr lang="en-US" i="1">
                            <a:latin typeface="Cambria Math" panose="02040503050406030204" pitchFamily="18" charset="0"/>
                          </a:rPr>
                          <m:t>𝑥</m:t>
                        </m:r>
                      </m:e>
                    </m:acc>
                  </m:oMath>
                </a14:m>
                <a:r>
                  <a:rPr lang="en-HK" sz="2400" dirty="0"/>
                  <a:t> </a:t>
                </a:r>
                <a:r>
                  <a:rPr lang="en-US" altLang="zh-TW" sz="2400" dirty="0"/>
                  <a:t>, </a:t>
                </a:r>
                <a:r>
                  <a:rPr lang="zh-TW" altLang="en-US" sz="2400" dirty="0"/>
                  <a:t>在</a:t>
                </a:r>
                <a:r>
                  <a:rPr lang="en-US" sz="2400" dirty="0"/>
                  <a:t>BCS</a:t>
                </a:r>
                <a:r>
                  <a:rPr lang="zh-TW" altLang="en-US" sz="2400" dirty="0"/>
                  <a:t>中相应的分量为</a:t>
                </a:r>
                <a:r>
                  <a:rPr lang="en-US" altLang="zh-TW" sz="2400" dirty="0"/>
                  <a:t>dT, </a:t>
                </a:r>
                <a14:m>
                  <m:oMath xmlns:m="http://schemas.openxmlformats.org/officeDocument/2006/math">
                    <m:r>
                      <a:rPr lang="en-US" sz="1800" i="1" smtClean="0">
                        <a:effectLst/>
                        <a:latin typeface="Cambria Math" panose="02040503050406030204" pitchFamily="18" charset="0"/>
                        <a:ea typeface="PMingLiU" panose="02020500000000000000" pitchFamily="18" charset="-120"/>
                        <a:cs typeface="Times New Roman" panose="02020603050405020304" pitchFamily="18" charset="0"/>
                      </a:rPr>
                      <m:t>𝑑</m:t>
                    </m:r>
                    <m:acc>
                      <m:accPr>
                        <m:chr m:val="⃗"/>
                        <m:ctrlPr>
                          <a:rPr lang="en-HK" sz="2400" i="1">
                            <a:effectLst/>
                            <a:latin typeface="Cambria Math" panose="02040503050406030204" pitchFamily="18" charset="0"/>
                          </a:rPr>
                        </m:ctrlPr>
                      </m:accPr>
                      <m:e>
                        <m:r>
                          <a:rPr lang="en-US" sz="1800" i="1">
                            <a:effectLst/>
                            <a:latin typeface="Cambria Math" panose="02040503050406030204" pitchFamily="18" charset="0"/>
                            <a:ea typeface="PMingLiU" panose="02020500000000000000" pitchFamily="18" charset="-120"/>
                            <a:cs typeface="Times New Roman" panose="02020603050405020304" pitchFamily="18" charset="0"/>
                          </a:rPr>
                          <m:t>𝑋</m:t>
                        </m:r>
                      </m:e>
                    </m:acc>
                  </m:oMath>
                </a14:m>
                <a:r>
                  <a:rPr lang="en-US" altLang="zh-TW" sz="2400" dirty="0"/>
                  <a:t>. </a:t>
                </a:r>
              </a:p>
              <a:p>
                <a:r>
                  <a:rPr lang="zh-TW" altLang="en-US" sz="2400" dirty="0"/>
                  <a:t>考虑了狭义相对论和广义相对论两种效应的叠加，建立这两组时空间隔之间的关系，如下</a:t>
                </a:r>
                <a:r>
                  <a:rPr lang="zh-TW" altLang="en-HK" sz="2400" dirty="0"/>
                  <a:t>：</a:t>
                </a:r>
                <a:endParaRPr lang="en-HK" altLang="zh-TW" sz="2400" dirty="0"/>
              </a:p>
              <a:p>
                <a:endParaRPr lang="en-US" sz="2400" dirty="0"/>
              </a:p>
            </p:txBody>
          </p:sp>
        </mc:Choice>
        <mc:Fallback xmlns="">
          <p:sp>
            <p:nvSpPr>
              <p:cNvPr id="3" name="Content Placeholder 2">
                <a:extLst>
                  <a:ext uri="{FF2B5EF4-FFF2-40B4-BE49-F238E27FC236}">
                    <a16:creationId xmlns:a16="http://schemas.microsoft.com/office/drawing/2014/main" id="{292D0FA1-1B16-63E6-D190-4E6B4539A22D}"/>
                  </a:ext>
                </a:extLst>
              </p:cNvPr>
              <p:cNvSpPr>
                <a:spLocks noGrp="1" noRot="1" noChangeAspect="1" noMove="1" noResize="1" noEditPoints="1" noAdjustHandles="1" noChangeArrowheads="1" noChangeShapeType="1" noTextEdit="1"/>
              </p:cNvSpPr>
              <p:nvPr>
                <p:ph idx="1"/>
              </p:nvPr>
            </p:nvSpPr>
            <p:spPr>
              <a:xfrm>
                <a:off x="785192" y="1444503"/>
                <a:ext cx="10131425" cy="3649133"/>
              </a:xfrm>
              <a:blipFill>
                <a:blip r:embed="rId2"/>
                <a:stretch>
                  <a:fillRect l="-751" r="-1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2C0ADA-05AB-CB37-166E-35A56A1A2996}"/>
                  </a:ext>
                </a:extLst>
              </p:cNvPr>
              <p:cNvSpPr txBox="1"/>
              <p:nvPr/>
            </p:nvSpPr>
            <p:spPr>
              <a:xfrm>
                <a:off x="3047172" y="3651022"/>
                <a:ext cx="6097656" cy="24127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effectLst/>
                          <a:latin typeface="Cambria Math" panose="02040503050406030204" pitchFamily="18" charset="0"/>
                          <a:ea typeface="PMingLiU" panose="02020500000000000000" pitchFamily="18" charset="-120"/>
                          <a:cs typeface="Times New Roman" panose="02020603050405020304" pitchFamily="18" charset="0"/>
                        </a:rPr>
                        <m:t>𝑑</m:t>
                      </m:r>
                      <m:acc>
                        <m:accPr>
                          <m:chr m:val="⃗"/>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acc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𝑋</m:t>
                          </m:r>
                        </m:e>
                      </m:acc>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r>
                        <a:rPr lang="en-US" sz="2400" i="1">
                          <a:effectLst/>
                          <a:latin typeface="Cambria Math" panose="02040503050406030204" pitchFamily="18" charset="0"/>
                          <a:ea typeface="PMingLiU" panose="02020500000000000000" pitchFamily="18" charset="-120"/>
                          <a:cs typeface="Times New Roman" panose="02020603050405020304" pitchFamily="18" charset="0"/>
                        </a:rPr>
                        <m:t>𝑑</m:t>
                      </m:r>
                      <m:acc>
                        <m:accPr>
                          <m:chr m:val="⃗"/>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acc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𝑥</m:t>
                          </m:r>
                        </m:e>
                      </m:acc>
                      <m:d>
                        <m:d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d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1−</m:t>
                          </m:r>
                          <m:f>
                            <m:f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fPr>
                            <m:num>
                              <m:r>
                                <a:rPr lang="en-US" sz="2400" i="1">
                                  <a:effectLst/>
                                  <a:latin typeface="Cambria Math" panose="02040503050406030204" pitchFamily="18" charset="0"/>
                                  <a:ea typeface="PMingLiU" panose="02020500000000000000" pitchFamily="18" charset="-120"/>
                                  <a:cs typeface="Times New Roman" panose="02020603050405020304" pitchFamily="18" charset="0"/>
                                </a:rPr>
                                <m:t>𝑈</m:t>
                              </m:r>
                            </m:num>
                            <m:den>
                              <m:sSup>
                                <m:sSup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p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𝑐</m:t>
                                  </m:r>
                                </m:e>
                                <m:sup>
                                  <m:r>
                                    <a:rPr lang="en-US" sz="2400" i="1">
                                      <a:effectLst/>
                                      <a:latin typeface="Cambria Math" panose="02040503050406030204" pitchFamily="18" charset="0"/>
                                      <a:ea typeface="PMingLiU" panose="02020500000000000000" pitchFamily="18" charset="-120"/>
                                      <a:cs typeface="Times New Roman" panose="02020603050405020304" pitchFamily="18" charset="0"/>
                                    </a:rPr>
                                    <m:t>2</m:t>
                                  </m:r>
                                </m:sup>
                              </m:sSup>
                            </m:den>
                          </m:f>
                        </m:e>
                      </m:d>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d>
                        <m:dPr>
                          <m:begChr m:val="["/>
                          <m:endChr m:val="]"/>
                          <m:ctrlPr>
                            <a:rPr lang="en-US" sz="2400" i="1">
                              <a:effectLst/>
                              <a:latin typeface="Cambria Math" panose="02040503050406030204" pitchFamily="18" charset="0"/>
                              <a:ea typeface="PMingLiU" panose="02020500000000000000" pitchFamily="18" charset="-120"/>
                              <a:cs typeface="Times New Roman" panose="02020603050405020304" pitchFamily="18" charset="0"/>
                            </a:rPr>
                          </m:ctrlPr>
                        </m:dPr>
                        <m:e>
                          <m:f>
                            <m:f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fPr>
                            <m:num>
                              <m:acc>
                                <m:accPr>
                                  <m:chr m:val="⃗"/>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acc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𝑉</m:t>
                                  </m:r>
                                </m:e>
                              </m:acc>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r>
                                <a:rPr lang="en-US" sz="2400" i="1">
                                  <a:effectLst/>
                                  <a:latin typeface="Cambria Math" panose="02040503050406030204" pitchFamily="18" charset="0"/>
                                  <a:ea typeface="PMingLiU" panose="02020500000000000000" pitchFamily="18" charset="-120"/>
                                  <a:cs typeface="Times New Roman" panose="02020603050405020304" pitchFamily="18" charset="0"/>
                                </a:rPr>
                                <m:t>𝑑</m:t>
                              </m:r>
                              <m:acc>
                                <m:accPr>
                                  <m:chr m:val="⃗"/>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acc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𝑥</m:t>
                                  </m:r>
                                </m:e>
                              </m:acc>
                            </m:num>
                            <m:den>
                              <m:r>
                                <a:rPr lang="en-US" sz="2400" i="1">
                                  <a:effectLst/>
                                  <a:latin typeface="Cambria Math" panose="02040503050406030204" pitchFamily="18" charset="0"/>
                                  <a:ea typeface="PMingLiU" panose="02020500000000000000" pitchFamily="18" charset="-120"/>
                                  <a:cs typeface="Times New Roman" panose="02020603050405020304" pitchFamily="18" charset="0"/>
                                </a:rPr>
                                <m:t>2</m:t>
                              </m:r>
                              <m:sSup>
                                <m:sSup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p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𝑐</m:t>
                                  </m:r>
                                </m:e>
                                <m:sup>
                                  <m:r>
                                    <a:rPr lang="en-US" sz="2400" i="1">
                                      <a:effectLst/>
                                      <a:latin typeface="Cambria Math" panose="02040503050406030204" pitchFamily="18" charset="0"/>
                                      <a:ea typeface="PMingLiU" panose="02020500000000000000" pitchFamily="18" charset="-120"/>
                                      <a:cs typeface="Times New Roman" panose="02020603050405020304" pitchFamily="18" charset="0"/>
                                    </a:rPr>
                                    <m:t>2</m:t>
                                  </m:r>
                                </m:sup>
                              </m:sSup>
                            </m:den>
                          </m:f>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r>
                            <a:rPr lang="en-US" sz="2400" i="1">
                              <a:effectLst/>
                              <a:latin typeface="Cambria Math" panose="02040503050406030204" pitchFamily="18" charset="0"/>
                              <a:ea typeface="PMingLiU" panose="02020500000000000000" pitchFamily="18" charset="-120"/>
                              <a:cs typeface="Times New Roman" panose="02020603050405020304" pitchFamily="18" charset="0"/>
                            </a:rPr>
                            <m:t>𝛾</m:t>
                          </m:r>
                          <m:r>
                            <a:rPr lang="en-US" sz="2400" i="1">
                              <a:effectLst/>
                              <a:latin typeface="Cambria Math" panose="02040503050406030204" pitchFamily="18" charset="0"/>
                              <a:ea typeface="PMingLiU" panose="02020500000000000000" pitchFamily="18" charset="-120"/>
                              <a:cs typeface="Times New Roman" panose="02020603050405020304" pitchFamily="18" charset="0"/>
                            </a:rPr>
                            <m:t>𝑑𝑡</m:t>
                          </m:r>
                        </m:e>
                      </m:d>
                      <m:acc>
                        <m:accPr>
                          <m:chr m:val="⃗"/>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acc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𝑉</m:t>
                          </m:r>
                        </m:e>
                      </m:acc>
                    </m:oMath>
                  </m:oMathPara>
                </a14:m>
                <a:br>
                  <a:rPr lang="en-US" sz="2400" dirty="0">
                    <a:effectLst/>
                    <a:latin typeface="Calibri" panose="020F0502020204030204" pitchFamily="34" charset="0"/>
                    <a:ea typeface="PMingLiU" panose="02020500000000000000" pitchFamily="18" charset="-120"/>
                    <a:cs typeface="Times New Roman" panose="02020603050405020304" pitchFamily="18" charset="0"/>
                  </a:rPr>
                </a:br>
                <a:endParaRPr lang="en-HK" sz="24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HK" sz="2400" dirty="0">
                  <a:latin typeface="Calibri" panose="020F0502020204030204" pitchFamily="34" charset="0"/>
                  <a:ea typeface="PMingLiU" panose="02020500000000000000" pitchFamily="18" charset="-12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400" i="1" smtClean="0">
                          <a:effectLst/>
                          <a:latin typeface="Cambria Math" panose="02040503050406030204" pitchFamily="18" charset="0"/>
                          <a:ea typeface="PMingLiU" panose="02020500000000000000" pitchFamily="18" charset="-120"/>
                          <a:cs typeface="Times New Roman" panose="02020603050405020304" pitchFamily="18" charset="0"/>
                        </a:rPr>
                        <m:t>𝑑𝑇</m:t>
                      </m:r>
                      <m:r>
                        <a:rPr lang="en-US" sz="2400" i="1" smtClean="0">
                          <a:effectLst/>
                          <a:latin typeface="Cambria Math" panose="02040503050406030204" pitchFamily="18" charset="0"/>
                          <a:ea typeface="PMingLiU" panose="02020500000000000000" pitchFamily="18" charset="-120"/>
                          <a:cs typeface="Times New Roman" panose="02020603050405020304" pitchFamily="18" charset="0"/>
                        </a:rPr>
                        <m:t>=</m:t>
                      </m:r>
                      <m:r>
                        <a:rPr lang="en-US" sz="2400" i="1" smtClean="0">
                          <a:effectLst/>
                          <a:latin typeface="Cambria Math" panose="02040503050406030204" pitchFamily="18" charset="0"/>
                          <a:ea typeface="PMingLiU" panose="02020500000000000000" pitchFamily="18" charset="-120"/>
                          <a:cs typeface="Times New Roman" panose="02020603050405020304" pitchFamily="18" charset="0"/>
                        </a:rPr>
                        <m:t>𝑑𝑡</m:t>
                      </m:r>
                      <m:d>
                        <m:d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dPr>
                        <m:e>
                          <m:f>
                            <m:f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fPr>
                            <m:num>
                              <m:r>
                                <a:rPr lang="en-US" sz="2400" i="1">
                                  <a:effectLst/>
                                  <a:latin typeface="Cambria Math" panose="02040503050406030204" pitchFamily="18" charset="0"/>
                                  <a:ea typeface="PMingLiU" panose="02020500000000000000" pitchFamily="18" charset="-120"/>
                                  <a:cs typeface="Times New Roman" panose="02020603050405020304" pitchFamily="18" charset="0"/>
                                </a:rPr>
                                <m:t>𝑈</m:t>
                              </m:r>
                            </m:num>
                            <m:den>
                              <m:sSup>
                                <m:sSup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p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𝑐</m:t>
                                  </m:r>
                                </m:e>
                                <m:sup>
                                  <m:r>
                                    <a:rPr lang="en-US" sz="2400" i="1">
                                      <a:effectLst/>
                                      <a:latin typeface="Cambria Math" panose="02040503050406030204" pitchFamily="18" charset="0"/>
                                      <a:ea typeface="PMingLiU" panose="02020500000000000000" pitchFamily="18" charset="-120"/>
                                      <a:cs typeface="Times New Roman" panose="02020603050405020304" pitchFamily="18" charset="0"/>
                                    </a:rPr>
                                    <m:t>2</m:t>
                                  </m:r>
                                </m:sup>
                              </m:sSup>
                            </m:den>
                          </m:f>
                        </m:e>
                      </m:d>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r>
                        <a:rPr lang="en-US" sz="2400" i="1">
                          <a:effectLst/>
                          <a:latin typeface="Cambria Math" panose="02040503050406030204" pitchFamily="18" charset="0"/>
                          <a:ea typeface="PMingLiU" panose="02020500000000000000" pitchFamily="18" charset="-120"/>
                          <a:cs typeface="Times New Roman" panose="02020603050405020304" pitchFamily="18" charset="0"/>
                        </a:rPr>
                        <m:t>𝛾</m:t>
                      </m:r>
                      <m:r>
                        <a:rPr lang="x-none" sz="2400" i="1">
                          <a:effectLst/>
                          <a:latin typeface="Cambria Math" panose="02040503050406030204" pitchFamily="18" charset="0"/>
                          <a:ea typeface="PMingLiU" panose="02020500000000000000" pitchFamily="18" charset="-120"/>
                          <a:cs typeface="Times New Roman" panose="02020603050405020304" pitchFamily="18" charset="0"/>
                        </a:rPr>
                        <m:t>𝑑𝑡</m:t>
                      </m:r>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f>
                        <m:f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fPr>
                        <m:num>
                          <m:acc>
                            <m:accPr>
                              <m:chr m:val="⃗"/>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acc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𝑉</m:t>
                              </m:r>
                            </m:e>
                          </m:acc>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r>
                            <a:rPr lang="en-US" sz="2400" i="1">
                              <a:effectLst/>
                              <a:latin typeface="Cambria Math" panose="02040503050406030204" pitchFamily="18" charset="0"/>
                              <a:ea typeface="PMingLiU" panose="02020500000000000000" pitchFamily="18" charset="-120"/>
                              <a:cs typeface="Times New Roman" panose="02020603050405020304" pitchFamily="18" charset="0"/>
                            </a:rPr>
                            <m:t>𝑑</m:t>
                          </m:r>
                          <m:acc>
                            <m:accPr>
                              <m:chr m:val="⃗"/>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acc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𝑥</m:t>
                              </m:r>
                            </m:e>
                          </m:acc>
                        </m:num>
                        <m:den>
                          <m:sSup>
                            <m:sSup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p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𝑐</m:t>
                              </m:r>
                            </m:e>
                            <m:sup>
                              <m:r>
                                <a:rPr lang="en-US" sz="2400" i="1">
                                  <a:effectLst/>
                                  <a:latin typeface="Cambria Math" panose="02040503050406030204" pitchFamily="18" charset="0"/>
                                  <a:ea typeface="PMingLiU" panose="02020500000000000000" pitchFamily="18" charset="-120"/>
                                  <a:cs typeface="Times New Roman" panose="02020603050405020304" pitchFamily="18" charset="0"/>
                                </a:rPr>
                                <m:t>2</m:t>
                              </m:r>
                            </m:sup>
                          </m:sSup>
                        </m:den>
                      </m:f>
                    </m:oMath>
                  </m:oMathPara>
                </a14:m>
                <a:endParaRPr lang="en-HK" sz="24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HK" sz="1800" dirty="0">
                  <a:effectLst/>
                  <a:latin typeface="Calibri" panose="020F0502020204030204" pitchFamily="34" charset="0"/>
                  <a:ea typeface="PMingLiU" panose="02020500000000000000" pitchFamily="18" charset="-12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C2C0ADA-05AB-CB37-166E-35A56A1A2996}"/>
                  </a:ext>
                </a:extLst>
              </p:cNvPr>
              <p:cNvSpPr txBox="1">
                <a:spLocks noRot="1" noChangeAspect="1" noMove="1" noResize="1" noEditPoints="1" noAdjustHandles="1" noChangeArrowheads="1" noChangeShapeType="1" noTextEdit="1"/>
              </p:cNvSpPr>
              <p:nvPr/>
            </p:nvSpPr>
            <p:spPr>
              <a:xfrm>
                <a:off x="3047172" y="3651022"/>
                <a:ext cx="6097656" cy="2412712"/>
              </a:xfrm>
              <a:prstGeom prst="rect">
                <a:avLst/>
              </a:prstGeom>
              <a:blipFill>
                <a:blip r:embed="rId3"/>
                <a:stretch>
                  <a:fillRect t="-209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584B9B1-4195-AFE5-523F-DABB7F7336E4}"/>
              </a:ext>
            </a:extLst>
          </p:cNvPr>
          <p:cNvSpPr txBox="1"/>
          <p:nvPr/>
        </p:nvSpPr>
        <p:spPr>
          <a:xfrm>
            <a:off x="6444836" y="5879068"/>
            <a:ext cx="1810164" cy="461665"/>
          </a:xfrm>
          <a:prstGeom prst="rect">
            <a:avLst/>
          </a:prstGeom>
          <a:solidFill>
            <a:schemeClr val="accent6"/>
          </a:solidFill>
        </p:spPr>
        <p:txBody>
          <a:bodyPr wrap="square">
            <a:spAutoFit/>
          </a:bodyPr>
          <a:lstStyle/>
          <a:p>
            <a:r>
              <a:rPr lang="zh-TW" altLang="en-US" sz="2400" dirty="0"/>
              <a:t>洛伦兹变换</a:t>
            </a:r>
            <a:endParaRPr lang="en-HK" altLang="zh-TW" sz="2400" dirty="0"/>
          </a:p>
        </p:txBody>
      </p:sp>
      <p:sp>
        <p:nvSpPr>
          <p:cNvPr id="9" name="TextBox 8">
            <a:extLst>
              <a:ext uri="{FF2B5EF4-FFF2-40B4-BE49-F238E27FC236}">
                <a16:creationId xmlns:a16="http://schemas.microsoft.com/office/drawing/2014/main" id="{EE358295-BC8D-227B-FD1D-B9BDABC81664}"/>
              </a:ext>
            </a:extLst>
          </p:cNvPr>
          <p:cNvSpPr txBox="1"/>
          <p:nvPr/>
        </p:nvSpPr>
        <p:spPr>
          <a:xfrm>
            <a:off x="4434312" y="5879067"/>
            <a:ext cx="1543720" cy="461665"/>
          </a:xfrm>
          <a:prstGeom prst="rect">
            <a:avLst/>
          </a:prstGeom>
          <a:solidFill>
            <a:schemeClr val="accent6"/>
          </a:solidFill>
        </p:spPr>
        <p:txBody>
          <a:bodyPr wrap="square">
            <a:spAutoFit/>
          </a:bodyPr>
          <a:lstStyle/>
          <a:p>
            <a:r>
              <a:rPr lang="zh-TW" altLang="en-US" sz="2400" dirty="0"/>
              <a:t>引力效应</a:t>
            </a:r>
            <a:endParaRPr lang="en-US" sz="2400" dirty="0"/>
          </a:p>
        </p:txBody>
      </p:sp>
      <p:cxnSp>
        <p:nvCxnSpPr>
          <p:cNvPr id="13" name="Straight Connector 12">
            <a:extLst>
              <a:ext uri="{FF2B5EF4-FFF2-40B4-BE49-F238E27FC236}">
                <a16:creationId xmlns:a16="http://schemas.microsoft.com/office/drawing/2014/main" id="{124198BA-7ED1-1C38-3C53-1464A24F878B}"/>
              </a:ext>
            </a:extLst>
          </p:cNvPr>
          <p:cNvCxnSpPr/>
          <p:nvPr/>
        </p:nvCxnSpPr>
        <p:spPr>
          <a:xfrm>
            <a:off x="6096000" y="4065104"/>
            <a:ext cx="0" cy="2183296"/>
          </a:xfrm>
          <a:prstGeom prst="line">
            <a:avLst/>
          </a:prstGeom>
          <a:ln w="28575">
            <a:solidFill>
              <a:srgbClr val="FFC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54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2C67C-32FF-E25D-1937-012A2A332171}"/>
              </a:ext>
            </a:extLst>
          </p:cNvPr>
          <p:cNvSpPr>
            <a:spLocks noGrp="1"/>
          </p:cNvSpPr>
          <p:nvPr>
            <p:ph type="title"/>
          </p:nvPr>
        </p:nvSpPr>
        <p:spPr/>
        <p:txBody>
          <a:bodyPr/>
          <a:lstStyle/>
          <a:p>
            <a:r>
              <a:rPr lang="zh-TW" altLang="en-US" i="0" dirty="0">
                <a:solidFill>
                  <a:srgbClr val="F9FAFB"/>
                </a:solidFill>
                <a:effectLst/>
                <a:latin typeface="quote-cjk-patch"/>
              </a:rPr>
              <a:t>时钟的本地效应</a:t>
            </a:r>
            <a:endParaRPr lang="en-US" dirty="0"/>
          </a:p>
        </p:txBody>
      </p:sp>
      <p:sp>
        <p:nvSpPr>
          <p:cNvPr id="3" name="Content Placeholder 2">
            <a:extLst>
              <a:ext uri="{FF2B5EF4-FFF2-40B4-BE49-F238E27FC236}">
                <a16:creationId xmlns:a16="http://schemas.microsoft.com/office/drawing/2014/main" id="{C5D93B47-6499-C7EC-37A9-F137EC1F033C}"/>
              </a:ext>
            </a:extLst>
          </p:cNvPr>
          <p:cNvSpPr>
            <a:spLocks noGrp="1"/>
          </p:cNvSpPr>
          <p:nvPr>
            <p:ph idx="1"/>
          </p:nvPr>
        </p:nvSpPr>
        <p:spPr/>
        <p:txBody>
          <a:bodyPr>
            <a:noAutofit/>
          </a:bodyPr>
          <a:lstStyle/>
          <a:p>
            <a:r>
              <a:rPr lang="zh-TW" altLang="en-US" sz="2400" dirty="0">
                <a:solidFill>
                  <a:srgbClr val="92D050"/>
                </a:solidFill>
              </a:rPr>
              <a:t>时间间隔观测</a:t>
            </a:r>
            <a:r>
              <a:rPr lang="zh-TW" altLang="en-US" sz="2400" dirty="0"/>
              <a:t>是现代天体测量学的主要观测量。无线电测距、激光测距、</a:t>
            </a:r>
            <a:r>
              <a:rPr lang="en-US" sz="2400" dirty="0"/>
              <a:t>GPS、VLBI</a:t>
            </a:r>
            <a:r>
              <a:rPr lang="zh-TW" altLang="en-US" sz="2400" dirty="0"/>
              <a:t>等技术，观测量都是两个事件之间的时间间隔；脉冲星计时观测关注的也是相邻脉冲到达的时间间隔。天体的距离、信号时变规律和频率特征，皆由时间间隔观测导出。</a:t>
            </a:r>
          </a:p>
          <a:p>
            <a:endParaRPr lang="zh-TW" altLang="en-US" sz="2400" dirty="0"/>
          </a:p>
          <a:p>
            <a:r>
              <a:rPr lang="zh-TW" altLang="en-US" sz="2400" dirty="0"/>
              <a:t>时间间隔观测需借助本地时钟。天体测量学者特别关注的现象是：不同观测者各自用自己本地标准钟观测远方第三者的“标准时钟”，比较结果发现两个本地时钟通常是不一样的。这一效应被称为</a:t>
            </a:r>
            <a:r>
              <a:rPr lang="zh-TW" altLang="en-US" sz="2400" dirty="0">
                <a:solidFill>
                  <a:srgbClr val="FFC000"/>
                </a:solidFill>
              </a:rPr>
              <a:t>时钟的本地效应</a:t>
            </a:r>
            <a:r>
              <a:rPr lang="zh-TW" altLang="en-US" sz="2400" dirty="0"/>
              <a:t>。本节要讨论的正是现实中如何定义和实现坐标时，以及不同坐标系的坐标时之间如何换算。</a:t>
            </a:r>
          </a:p>
        </p:txBody>
      </p:sp>
    </p:spTree>
    <p:extLst>
      <p:ext uri="{BB962C8B-B14F-4D97-AF65-F5344CB8AC3E}">
        <p14:creationId xmlns:p14="http://schemas.microsoft.com/office/powerpoint/2010/main" val="76786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1DE5-7157-E30E-8B63-EAF533C56394}"/>
              </a:ext>
            </a:extLst>
          </p:cNvPr>
          <p:cNvSpPr>
            <a:spLocks noGrp="1"/>
          </p:cNvSpPr>
          <p:nvPr>
            <p:ph type="title"/>
          </p:nvPr>
        </p:nvSpPr>
        <p:spPr/>
        <p:txBody>
          <a:bodyPr/>
          <a:lstStyle/>
          <a:p>
            <a:r>
              <a:rPr lang="zh-TW" altLang="en-US" i="0" dirty="0">
                <a:solidFill>
                  <a:srgbClr val="F9FAFB"/>
                </a:solidFill>
                <a:effectLst/>
                <a:latin typeface="quote-cjk-patch"/>
              </a:rPr>
              <a:t>原时的属性</a:t>
            </a:r>
            <a:endParaRPr lang="en-US" dirty="0"/>
          </a:p>
        </p:txBody>
      </p:sp>
      <p:sp>
        <p:nvSpPr>
          <p:cNvPr id="3" name="Content Placeholder 2">
            <a:extLst>
              <a:ext uri="{FF2B5EF4-FFF2-40B4-BE49-F238E27FC236}">
                <a16:creationId xmlns:a16="http://schemas.microsoft.com/office/drawing/2014/main" id="{11CD07A1-55FC-FD20-CC23-D3E76E19C9B4}"/>
              </a:ext>
            </a:extLst>
          </p:cNvPr>
          <p:cNvSpPr>
            <a:spLocks noGrp="1"/>
          </p:cNvSpPr>
          <p:nvPr>
            <p:ph idx="1"/>
          </p:nvPr>
        </p:nvSpPr>
        <p:spPr/>
        <p:txBody>
          <a:bodyPr>
            <a:noAutofit/>
          </a:bodyPr>
          <a:lstStyle/>
          <a:p>
            <a:r>
              <a:rPr lang="zh-TW" altLang="en-US" sz="2400" dirty="0"/>
              <a:t>通常说时钟的读数就是该时钟的原时。这里所说的时钟需符合三个条件：</a:t>
            </a:r>
            <a:br>
              <a:rPr lang="en-HK" altLang="zh-TW" sz="2400" dirty="0"/>
            </a:br>
            <a:br>
              <a:rPr lang="en-HK" altLang="zh-TW" sz="2400" dirty="0"/>
            </a:br>
            <a:r>
              <a:rPr lang="zh-TW" altLang="en-US" sz="2400" dirty="0"/>
              <a:t>①是原子时标准钟，没有走时误差；</a:t>
            </a:r>
            <a:br>
              <a:rPr lang="en-HK" altLang="zh-TW" sz="2400" dirty="0"/>
            </a:br>
            <a:r>
              <a:rPr lang="zh-TW" altLang="en-US" sz="2400" dirty="0"/>
              <a:t>②可复制，多台标准钟放置一处，速率都一样；</a:t>
            </a:r>
            <a:br>
              <a:rPr lang="en-HK" altLang="zh-TW" sz="2400" dirty="0"/>
            </a:br>
            <a:r>
              <a:rPr lang="zh-TW" altLang="en-US" sz="2400" dirty="0"/>
              <a:t>③是自由钟，不受任何人为调控。</a:t>
            </a:r>
          </a:p>
          <a:p>
            <a:r>
              <a:rPr lang="zh-TW" altLang="en-US" sz="2400" dirty="0"/>
              <a:t>相对论中所讨论的原时，就是由这样理想的自由原子时钟体现的时间。</a:t>
            </a:r>
            <a:endParaRPr lang="en-US" altLang="zh-TW" sz="2400" dirty="0"/>
          </a:p>
          <a:p>
            <a:r>
              <a:rPr lang="zh-TW" altLang="en-US" sz="2400" dirty="0"/>
              <a:t>原时往往只是一个抽象概念，即使所涉及的现场根本没有任何时钟存在</a:t>
            </a:r>
            <a:r>
              <a:rPr lang="en-US" altLang="zh-TW" sz="2400" dirty="0"/>
              <a:t>——</a:t>
            </a:r>
            <a:r>
              <a:rPr lang="zh-TW" altLang="en-US" sz="2400" dirty="0"/>
              <a:t>例如讨论天体某元素谱线的波长时，是假定相对于目标天体上的一台理想</a:t>
            </a:r>
            <a:r>
              <a:rPr lang="en-US" sz="2400" dirty="0"/>
              <a:t>SI</a:t>
            </a:r>
            <a:r>
              <a:rPr lang="zh-TW" altLang="en-US" sz="2400" dirty="0"/>
              <a:t>钟的原时来度量的</a:t>
            </a:r>
            <a:endParaRPr lang="en-US" sz="2400" dirty="0"/>
          </a:p>
        </p:txBody>
      </p:sp>
    </p:spTree>
    <p:extLst>
      <p:ext uri="{BB962C8B-B14F-4D97-AF65-F5344CB8AC3E}">
        <p14:creationId xmlns:p14="http://schemas.microsoft.com/office/powerpoint/2010/main" val="6603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646F-0873-7CE5-9349-2AA9482CC4EF}"/>
              </a:ext>
            </a:extLst>
          </p:cNvPr>
          <p:cNvSpPr>
            <a:spLocks noGrp="1"/>
          </p:cNvSpPr>
          <p:nvPr>
            <p:ph type="title"/>
          </p:nvPr>
        </p:nvSpPr>
        <p:spPr>
          <a:xfrm>
            <a:off x="899556" y="2497777"/>
            <a:ext cx="10131425" cy="1456267"/>
          </a:xfrm>
        </p:spPr>
        <p:txBody>
          <a:bodyPr/>
          <a:lstStyle/>
          <a:p>
            <a:pPr algn="ctr"/>
            <a:r>
              <a:rPr lang="zh-TW" altLang="en-US" dirty="0"/>
              <a:t>从历史上全球同步时间系统到现代原子时坐标时的建立</a:t>
            </a:r>
            <a:endParaRPr lang="en-US" dirty="0"/>
          </a:p>
        </p:txBody>
      </p:sp>
    </p:spTree>
    <p:extLst>
      <p:ext uri="{BB962C8B-B14F-4D97-AF65-F5344CB8AC3E}">
        <p14:creationId xmlns:p14="http://schemas.microsoft.com/office/powerpoint/2010/main" val="4113669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0DDB-7B2F-53AD-5987-DC25BCA36C8F}"/>
              </a:ext>
            </a:extLst>
          </p:cNvPr>
          <p:cNvSpPr>
            <a:spLocks noGrp="1"/>
          </p:cNvSpPr>
          <p:nvPr>
            <p:ph type="title"/>
          </p:nvPr>
        </p:nvSpPr>
        <p:spPr/>
        <p:txBody>
          <a:bodyPr/>
          <a:lstStyle/>
          <a:p>
            <a:r>
              <a:rPr lang="zh-TW" altLang="en-US" dirty="0"/>
              <a:t>历史上的全球同步时间系统</a:t>
            </a:r>
            <a:endParaRPr lang="en-US" dirty="0"/>
          </a:p>
        </p:txBody>
      </p:sp>
      <p:sp>
        <p:nvSpPr>
          <p:cNvPr id="3" name="Content Placeholder 2">
            <a:extLst>
              <a:ext uri="{FF2B5EF4-FFF2-40B4-BE49-F238E27FC236}">
                <a16:creationId xmlns:a16="http://schemas.microsoft.com/office/drawing/2014/main" id="{6CE5983D-A9D5-D68B-0CB7-760937C3692A}"/>
              </a:ext>
            </a:extLst>
          </p:cNvPr>
          <p:cNvSpPr>
            <a:spLocks noGrp="1"/>
          </p:cNvSpPr>
          <p:nvPr>
            <p:ph idx="1"/>
          </p:nvPr>
        </p:nvSpPr>
        <p:spPr/>
        <p:txBody>
          <a:bodyPr>
            <a:normAutofit/>
          </a:bodyPr>
          <a:lstStyle/>
          <a:p>
            <a:r>
              <a:rPr lang="zh-TW" altLang="en-US" sz="2400" dirty="0"/>
              <a:t>出于实用目的，历史上曾用不同物理方法建立全球同步的时间系统，如各地共同观测地球自转建立的世界时（</a:t>
            </a:r>
            <a:r>
              <a:rPr lang="en-US" sz="2400" dirty="0"/>
              <a:t>UT）</a:t>
            </a:r>
            <a:r>
              <a:rPr lang="zh-TW" altLang="en-US" sz="2400" dirty="0"/>
              <a:t>系统、共同观测月球运动建立的历书时（</a:t>
            </a:r>
            <a:r>
              <a:rPr lang="en-US" sz="2400" dirty="0"/>
              <a:t>ET）</a:t>
            </a:r>
            <a:r>
              <a:rPr lang="zh-TW" altLang="en-US" sz="2400" dirty="0"/>
              <a:t>系统等。</a:t>
            </a:r>
            <a:endParaRPr lang="en-HK" altLang="zh-TW" sz="2400" dirty="0"/>
          </a:p>
          <a:p>
            <a:r>
              <a:rPr lang="zh-TW" altLang="en-US" sz="2400" dirty="0"/>
              <a:t>这些系统从原理上讲，通过观测宏观天体运行来建立全球同步时间是可行的，可在全局通用，属于坐标时的范畴。它们不依赖于电磁振荡，不存在相对论时间膨胀效应，因此与度规无关。</a:t>
            </a:r>
            <a:endParaRPr lang="en-US" sz="2400" dirty="0"/>
          </a:p>
        </p:txBody>
      </p:sp>
    </p:spTree>
    <p:extLst>
      <p:ext uri="{BB962C8B-B14F-4D97-AF65-F5344CB8AC3E}">
        <p14:creationId xmlns:p14="http://schemas.microsoft.com/office/powerpoint/2010/main" val="36173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5BA2F-F103-8D7A-6BC6-2888F3711906}"/>
              </a:ext>
            </a:extLst>
          </p:cNvPr>
          <p:cNvSpPr>
            <a:spLocks noGrp="1"/>
          </p:cNvSpPr>
          <p:nvPr>
            <p:ph type="title"/>
          </p:nvPr>
        </p:nvSpPr>
        <p:spPr>
          <a:xfrm>
            <a:off x="685801" y="112356"/>
            <a:ext cx="10131425" cy="1456267"/>
          </a:xfrm>
        </p:spPr>
        <p:txBody>
          <a:bodyPr/>
          <a:lstStyle/>
          <a:p>
            <a:r>
              <a:rPr lang="zh-TW" altLang="en-US" dirty="0"/>
              <a:t>天体测量中的相对论</a:t>
            </a:r>
            <a:endParaRPr lang="en-US" dirty="0"/>
          </a:p>
        </p:txBody>
      </p:sp>
      <p:sp>
        <p:nvSpPr>
          <p:cNvPr id="3" name="Content Placeholder 2">
            <a:extLst>
              <a:ext uri="{FF2B5EF4-FFF2-40B4-BE49-F238E27FC236}">
                <a16:creationId xmlns:a16="http://schemas.microsoft.com/office/drawing/2014/main" id="{1B27038E-47F7-571D-3518-8991F08831F4}"/>
              </a:ext>
            </a:extLst>
          </p:cNvPr>
          <p:cNvSpPr>
            <a:spLocks noGrp="1"/>
          </p:cNvSpPr>
          <p:nvPr>
            <p:ph idx="1"/>
          </p:nvPr>
        </p:nvSpPr>
        <p:spPr>
          <a:xfrm>
            <a:off x="685801" y="1568623"/>
            <a:ext cx="7951303" cy="4222577"/>
          </a:xfrm>
        </p:spPr>
        <p:txBody>
          <a:bodyPr>
            <a:normAutofit/>
          </a:bodyPr>
          <a:lstStyle/>
          <a:p>
            <a:pPr marL="0" indent="0">
              <a:buNone/>
            </a:pPr>
            <a:r>
              <a:rPr lang="zh-TW" altLang="en-US" dirty="0"/>
              <a:t>解析</a:t>
            </a:r>
            <a:r>
              <a:rPr lang="zh-TW" altLang="en-HK" dirty="0"/>
              <a:t>：</a:t>
            </a:r>
            <a:r>
              <a:rPr lang="zh-TW" altLang="en-US" dirty="0"/>
              <a:t>数据分析就是要建立物理模型，区分目标</a:t>
            </a:r>
            <a:r>
              <a:rPr lang="zh-TW" altLang="en-US" dirty="0">
                <a:solidFill>
                  <a:schemeClr val="accent4">
                    <a:lumMod val="60000"/>
                    <a:lumOff val="40000"/>
                  </a:schemeClr>
                </a:solidFill>
              </a:rPr>
              <a:t>天体固有特征</a:t>
            </a:r>
            <a:r>
              <a:rPr lang="zh-TW" altLang="en-US" dirty="0"/>
              <a:t>、</a:t>
            </a:r>
            <a:r>
              <a:rPr lang="zh-TW" altLang="en-US" dirty="0">
                <a:solidFill>
                  <a:srgbClr val="FFC000"/>
                </a:solidFill>
              </a:rPr>
              <a:t>观测者环境状态</a:t>
            </a:r>
            <a:r>
              <a:rPr lang="zh-TW" altLang="en-US" dirty="0"/>
              <a:t>和</a:t>
            </a:r>
            <a:r>
              <a:rPr lang="zh-TW" altLang="en-US" dirty="0">
                <a:solidFill>
                  <a:schemeClr val="accent1">
                    <a:lumMod val="60000"/>
                    <a:lumOff val="40000"/>
                  </a:schemeClr>
                </a:solidFill>
              </a:rPr>
              <a:t>光子路径影响</a:t>
            </a:r>
            <a:r>
              <a:rPr lang="zh-TW" altLang="en-US" dirty="0"/>
              <a:t>这三种成因。</a:t>
            </a:r>
            <a:endParaRPr lang="en-HK" altLang="zh-TW" dirty="0"/>
          </a:p>
          <a:p>
            <a:pPr algn="l"/>
            <a:r>
              <a:rPr lang="zh-TW" altLang="en-US" b="0" i="0" dirty="0">
                <a:solidFill>
                  <a:srgbClr val="F9FAFB"/>
                </a:solidFill>
                <a:effectLst/>
                <a:latin typeface="quote-cjk-patch"/>
              </a:rPr>
              <a:t>现代天体测量精度取决于模型解析的精度。在观测结果的变化中，</a:t>
            </a:r>
            <a:r>
              <a:rPr lang="en-US" altLang="zh-TW" b="0" i="0" dirty="0">
                <a:solidFill>
                  <a:srgbClr val="F9FAFB"/>
                </a:solidFill>
                <a:effectLst/>
                <a:latin typeface="quote-cjk-patch"/>
              </a:rPr>
              <a:t>99%</a:t>
            </a:r>
            <a:r>
              <a:rPr lang="zh-TW" altLang="en-US" b="0" i="0" dirty="0">
                <a:solidFill>
                  <a:srgbClr val="F9FAFB"/>
                </a:solidFill>
                <a:effectLst/>
                <a:latin typeface="quote-cjk-patch"/>
              </a:rPr>
              <a:t>以上可在牛顿理论框架中解释，引进相对论的目的就是解释其余部分，以进一步提高精度。</a:t>
            </a:r>
            <a:endParaRPr lang="zh-TW" altLang="en-US" dirty="0"/>
          </a:p>
          <a:p>
            <a:endParaRPr lang="zh-TW" altLang="en-US" dirty="0"/>
          </a:p>
          <a:p>
            <a:pPr marL="0" indent="0">
              <a:buNone/>
            </a:pPr>
            <a:r>
              <a:rPr lang="zh-TW" altLang="en-US" dirty="0"/>
              <a:t>从局部到全局</a:t>
            </a:r>
            <a:r>
              <a:rPr lang="zh-TW" altLang="en-HK" dirty="0"/>
              <a:t>：</a:t>
            </a:r>
            <a:r>
              <a:rPr lang="zh-TW" altLang="en-US" dirty="0"/>
              <a:t>相对论强调观测量是“亲眼所见”的客观事实，但天体测量不能止步于此，必须从各不相同的“局部所见”中提取出全体观测者公认的客观规律。</a:t>
            </a:r>
            <a:endParaRPr lang="en-US" dirty="0"/>
          </a:p>
        </p:txBody>
      </p:sp>
      <p:pic>
        <p:nvPicPr>
          <p:cNvPr id="7" name="Picture 6">
            <a:extLst>
              <a:ext uri="{FF2B5EF4-FFF2-40B4-BE49-F238E27FC236}">
                <a16:creationId xmlns:a16="http://schemas.microsoft.com/office/drawing/2014/main" id="{DAE52CB7-8A2D-2661-AA8B-8F7BAF988AB3}"/>
              </a:ext>
            </a:extLst>
          </p:cNvPr>
          <p:cNvPicPr>
            <a:picLocks noChangeAspect="1"/>
          </p:cNvPicPr>
          <p:nvPr/>
        </p:nvPicPr>
        <p:blipFill rotWithShape="1">
          <a:blip r:embed="rId2"/>
          <a:srcRect l="16162" t="41449" r="18395" b="22898"/>
          <a:stretch/>
        </p:blipFill>
        <p:spPr>
          <a:xfrm rot="180000">
            <a:off x="8826866" y="1782557"/>
            <a:ext cx="3027717" cy="2932357"/>
          </a:xfrm>
          <a:prstGeom prst="rect">
            <a:avLst/>
          </a:prstGeom>
        </p:spPr>
      </p:pic>
      <p:sp>
        <p:nvSpPr>
          <p:cNvPr id="9" name="TextBox 8">
            <a:extLst>
              <a:ext uri="{FF2B5EF4-FFF2-40B4-BE49-F238E27FC236}">
                <a16:creationId xmlns:a16="http://schemas.microsoft.com/office/drawing/2014/main" id="{A1D6BED4-8167-9757-8EFC-936B9950ECDB}"/>
              </a:ext>
            </a:extLst>
          </p:cNvPr>
          <p:cNvSpPr txBox="1"/>
          <p:nvPr/>
        </p:nvSpPr>
        <p:spPr>
          <a:xfrm>
            <a:off x="2919704" y="5422395"/>
            <a:ext cx="6098058" cy="646331"/>
          </a:xfrm>
          <a:prstGeom prst="rect">
            <a:avLst/>
          </a:prstGeom>
          <a:noFill/>
        </p:spPr>
        <p:txBody>
          <a:bodyPr wrap="square">
            <a:spAutoFit/>
          </a:bodyPr>
          <a:lstStyle/>
          <a:p>
            <a:r>
              <a:rPr lang="en-US" dirty="0" err="1"/>
              <a:t>思考一下，牛顿理论框架中和相对论中坐标变换，有何不一样</a:t>
            </a:r>
            <a:r>
              <a:rPr lang="en-US" dirty="0"/>
              <a:t>？</a:t>
            </a:r>
          </a:p>
        </p:txBody>
      </p:sp>
    </p:spTree>
    <p:extLst>
      <p:ext uri="{BB962C8B-B14F-4D97-AF65-F5344CB8AC3E}">
        <p14:creationId xmlns:p14="http://schemas.microsoft.com/office/powerpoint/2010/main" val="218639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heckerboard(across)">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75CA-EB45-9088-F9CD-D5A39FADD5A1}"/>
              </a:ext>
            </a:extLst>
          </p:cNvPr>
          <p:cNvSpPr>
            <a:spLocks noGrp="1"/>
          </p:cNvSpPr>
          <p:nvPr>
            <p:ph type="title"/>
          </p:nvPr>
        </p:nvSpPr>
        <p:spPr/>
        <p:txBody>
          <a:bodyPr/>
          <a:lstStyle/>
          <a:p>
            <a:r>
              <a:rPr lang="zh-TW" altLang="en-US" dirty="0"/>
              <a:t>现代原子时坐标时的理论路径与现实困境</a:t>
            </a:r>
            <a:endParaRPr lang="en-US" dirty="0"/>
          </a:p>
        </p:txBody>
      </p:sp>
      <p:sp>
        <p:nvSpPr>
          <p:cNvPr id="3" name="Content Placeholder 2">
            <a:extLst>
              <a:ext uri="{FF2B5EF4-FFF2-40B4-BE49-F238E27FC236}">
                <a16:creationId xmlns:a16="http://schemas.microsoft.com/office/drawing/2014/main" id="{2997A4FC-C74B-1F50-B55B-E5639D6A86C1}"/>
              </a:ext>
            </a:extLst>
          </p:cNvPr>
          <p:cNvSpPr>
            <a:spLocks noGrp="1"/>
          </p:cNvSpPr>
          <p:nvPr>
            <p:ph idx="1"/>
          </p:nvPr>
        </p:nvSpPr>
        <p:spPr/>
        <p:txBody>
          <a:bodyPr>
            <a:normAutofit/>
          </a:bodyPr>
          <a:lstStyle/>
          <a:p>
            <a:r>
              <a:rPr lang="zh-TW" altLang="en-US" sz="2400" dirty="0"/>
              <a:t>理论上，给出度规，即可由原时换算出坐标时。</a:t>
            </a:r>
            <a:endParaRPr lang="en-HK" altLang="zh-TW" sz="2400" dirty="0"/>
          </a:p>
          <a:p>
            <a:r>
              <a:rPr lang="zh-TW" altLang="en-US" sz="2400" dirty="0"/>
              <a:t>但现实中的坐标时实现流程并非如此。原因是现实时钟都有误差，有时时钟的物理误差比相对论效应还大。</a:t>
            </a:r>
            <a:endParaRPr lang="en-HK" altLang="zh-TW" sz="2400" dirty="0"/>
          </a:p>
          <a:p>
            <a:r>
              <a:rPr lang="zh-TW" altLang="en-US" sz="2400" dirty="0"/>
              <a:t>因此，现实的时间服务系统并不严格区分相对论项与时钟物理误差，而是将一些相对优秀的时钟建立平均的“纸面时”时间系统，调控时钟按纸面时运行，并通过物理措施将各地时钟与纸面时比对，建立同步关系。这就是现实坐标时系统</a:t>
            </a:r>
            <a:r>
              <a:rPr lang="en-US" sz="2400" dirty="0"/>
              <a:t>TAI（</a:t>
            </a:r>
            <a:r>
              <a:rPr lang="zh-TW" altLang="en-US" sz="2400" dirty="0"/>
              <a:t>国际原子时）的建立原理。</a:t>
            </a:r>
            <a:endParaRPr lang="en-US" sz="2400" dirty="0"/>
          </a:p>
        </p:txBody>
      </p:sp>
    </p:spTree>
    <p:extLst>
      <p:ext uri="{BB962C8B-B14F-4D97-AF65-F5344CB8AC3E}">
        <p14:creationId xmlns:p14="http://schemas.microsoft.com/office/powerpoint/2010/main" val="163729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FEA3-E02F-57F6-6896-B954257BDFA1}"/>
              </a:ext>
            </a:extLst>
          </p:cNvPr>
          <p:cNvSpPr>
            <a:spLocks noGrp="1"/>
          </p:cNvSpPr>
          <p:nvPr>
            <p:ph type="title"/>
          </p:nvPr>
        </p:nvSpPr>
        <p:spPr/>
        <p:txBody>
          <a:bodyPr/>
          <a:lstStyle/>
          <a:p>
            <a:r>
              <a:rPr lang="en-US" dirty="0"/>
              <a:t>GCS</a:t>
            </a:r>
            <a:r>
              <a:rPr lang="zh-TW" altLang="en-US" dirty="0"/>
              <a:t>中的坐标时：从</a:t>
            </a:r>
            <a:r>
              <a:rPr lang="en-US" dirty="0"/>
              <a:t>TT</a:t>
            </a:r>
            <a:r>
              <a:rPr lang="zh-TW" altLang="en-US" dirty="0"/>
              <a:t>到</a:t>
            </a:r>
            <a:r>
              <a:rPr lang="en-US" dirty="0"/>
              <a:t>TCG</a:t>
            </a:r>
          </a:p>
        </p:txBody>
      </p:sp>
      <p:pic>
        <p:nvPicPr>
          <p:cNvPr id="5" name="Picture 4">
            <a:extLst>
              <a:ext uri="{FF2B5EF4-FFF2-40B4-BE49-F238E27FC236}">
                <a16:creationId xmlns:a16="http://schemas.microsoft.com/office/drawing/2014/main" id="{323C99DB-6CF3-6B9D-005B-CAC4B3385DCD}"/>
              </a:ext>
            </a:extLst>
          </p:cNvPr>
          <p:cNvPicPr>
            <a:picLocks noChangeAspect="1"/>
          </p:cNvPicPr>
          <p:nvPr/>
        </p:nvPicPr>
        <p:blipFill rotWithShape="1">
          <a:blip r:embed="rId2"/>
          <a:srcRect b="76604"/>
          <a:stretch/>
        </p:blipFill>
        <p:spPr>
          <a:xfrm>
            <a:off x="517798" y="1721923"/>
            <a:ext cx="7772400" cy="1096809"/>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2852A33-5746-E4FB-1D8A-38EBA4AC4B5E}"/>
                  </a:ext>
                </a:extLst>
              </p:cNvPr>
              <p:cNvSpPr txBox="1"/>
              <p:nvPr/>
            </p:nvSpPr>
            <p:spPr>
              <a:xfrm>
                <a:off x="8458200" y="2818732"/>
                <a:ext cx="1866900"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𝐸</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𝐺</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𝐸</m:t>
                              </m:r>
                            </m:sub>
                          </m:sSub>
                        </m:num>
                        <m:den>
                          <m:r>
                            <a:rPr lang="en-US" i="1">
                              <a:latin typeface="Cambria Math" panose="02040503050406030204" pitchFamily="18" charset="0"/>
                            </a:rPr>
                            <m:t>𝑟</m:t>
                          </m:r>
                        </m:den>
                      </m:f>
                      <m:d>
                        <m:dPr>
                          <m:begChr m:val="["/>
                          <m:endChr m:val="]"/>
                          <m:ctrlPr>
                            <a:rPr lang="en-US" i="1">
                              <a:latin typeface="Cambria Math" panose="02040503050406030204" pitchFamily="18" charset="0"/>
                            </a:rPr>
                          </m:ctrlPr>
                        </m:dPr>
                        <m:e>
                          <m:r>
                            <a:rPr lang="en-US" i="0">
                              <a:latin typeface="Cambria Math" panose="02040503050406030204" pitchFamily="18" charset="0"/>
                            </a:rPr>
                            <m:t>∗</m:t>
                          </m:r>
                        </m:e>
                      </m:d>
                    </m:oMath>
                  </m:oMathPara>
                </a14:m>
                <a:endParaRPr lang="en-US" dirty="0"/>
              </a:p>
            </p:txBody>
          </p:sp>
        </mc:Choice>
        <mc:Fallback xmlns="">
          <p:sp>
            <p:nvSpPr>
              <p:cNvPr id="4" name="TextBox 3">
                <a:extLst>
                  <a:ext uri="{FF2B5EF4-FFF2-40B4-BE49-F238E27FC236}">
                    <a16:creationId xmlns:a16="http://schemas.microsoft.com/office/drawing/2014/main" id="{92852A33-5746-E4FB-1D8A-38EBA4AC4B5E}"/>
                  </a:ext>
                </a:extLst>
              </p:cNvPr>
              <p:cNvSpPr txBox="1">
                <a:spLocks noRot="1" noChangeAspect="1" noMove="1" noResize="1" noEditPoints="1" noAdjustHandles="1" noChangeArrowheads="1" noChangeShapeType="1" noTextEdit="1"/>
              </p:cNvSpPr>
              <p:nvPr/>
            </p:nvSpPr>
            <p:spPr>
              <a:xfrm>
                <a:off x="8458200" y="2818732"/>
                <a:ext cx="1866900" cy="610936"/>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606A5F0-E59C-8B4A-BA3C-A351DCD34821}"/>
              </a:ext>
            </a:extLst>
          </p:cNvPr>
          <p:cNvSpPr txBox="1"/>
          <p:nvPr/>
        </p:nvSpPr>
        <p:spPr>
          <a:xfrm>
            <a:off x="8606388" y="3536202"/>
            <a:ext cx="2723823" cy="646331"/>
          </a:xfrm>
          <a:prstGeom prst="rect">
            <a:avLst/>
          </a:prstGeom>
          <a:noFill/>
        </p:spPr>
        <p:txBody>
          <a:bodyPr wrap="none" rtlCol="0">
            <a:spAutoFit/>
          </a:bodyPr>
          <a:lstStyle/>
          <a:p>
            <a:r>
              <a:rPr lang="en-US" dirty="0"/>
              <a:t>*</a:t>
            </a:r>
            <a:r>
              <a:rPr lang="zh-TW" altLang="en-US" dirty="0"/>
              <a:t>描述的是地球非球形</a:t>
            </a:r>
            <a:br>
              <a:rPr lang="en-US" altLang="zh-TW" dirty="0"/>
            </a:br>
            <a:r>
              <a:rPr lang="zh-TW" altLang="en-US" dirty="0"/>
              <a:t>（扁率）对引力势的修正</a:t>
            </a:r>
            <a:endParaRPr lang="en-US" dirty="0"/>
          </a:p>
        </p:txBody>
      </p:sp>
    </p:spTree>
    <p:extLst>
      <p:ext uri="{BB962C8B-B14F-4D97-AF65-F5344CB8AC3E}">
        <p14:creationId xmlns:p14="http://schemas.microsoft.com/office/powerpoint/2010/main" val="2919832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FEA3-E02F-57F6-6896-B954257BDFA1}"/>
              </a:ext>
            </a:extLst>
          </p:cNvPr>
          <p:cNvSpPr>
            <a:spLocks noGrp="1"/>
          </p:cNvSpPr>
          <p:nvPr>
            <p:ph type="title"/>
          </p:nvPr>
        </p:nvSpPr>
        <p:spPr/>
        <p:txBody>
          <a:bodyPr/>
          <a:lstStyle/>
          <a:p>
            <a:r>
              <a:rPr lang="en-US" dirty="0"/>
              <a:t>GCS</a:t>
            </a:r>
            <a:r>
              <a:rPr lang="zh-TW" altLang="en-US" dirty="0"/>
              <a:t>中的坐标时：从</a:t>
            </a:r>
            <a:r>
              <a:rPr lang="en-US" dirty="0"/>
              <a:t>TT</a:t>
            </a:r>
            <a:r>
              <a:rPr lang="zh-TW" altLang="en-US" dirty="0"/>
              <a:t>到</a:t>
            </a:r>
            <a:r>
              <a:rPr lang="en-US" dirty="0"/>
              <a:t>TCG</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2852A33-5746-E4FB-1D8A-38EBA4AC4B5E}"/>
                  </a:ext>
                </a:extLst>
              </p:cNvPr>
              <p:cNvSpPr txBox="1"/>
              <p:nvPr/>
            </p:nvSpPr>
            <p:spPr>
              <a:xfrm>
                <a:off x="8458200" y="2818732"/>
                <a:ext cx="1866900"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𝐸</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𝐺</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𝐸</m:t>
                              </m:r>
                            </m:sub>
                          </m:sSub>
                        </m:num>
                        <m:den>
                          <m:r>
                            <a:rPr lang="en-US" i="1">
                              <a:latin typeface="Cambria Math" panose="02040503050406030204" pitchFamily="18" charset="0"/>
                            </a:rPr>
                            <m:t>𝑟</m:t>
                          </m:r>
                        </m:den>
                      </m:f>
                      <m:d>
                        <m:dPr>
                          <m:begChr m:val="["/>
                          <m:endChr m:val="]"/>
                          <m:ctrlPr>
                            <a:rPr lang="en-US" i="1">
                              <a:latin typeface="Cambria Math" panose="02040503050406030204" pitchFamily="18" charset="0"/>
                            </a:rPr>
                          </m:ctrlPr>
                        </m:dPr>
                        <m:e>
                          <m:r>
                            <a:rPr lang="en-US" i="0">
                              <a:latin typeface="Cambria Math" panose="02040503050406030204" pitchFamily="18" charset="0"/>
                            </a:rPr>
                            <m:t>∗</m:t>
                          </m:r>
                        </m:e>
                      </m:d>
                    </m:oMath>
                  </m:oMathPara>
                </a14:m>
                <a:endParaRPr lang="en-US" dirty="0"/>
              </a:p>
            </p:txBody>
          </p:sp>
        </mc:Choice>
        <mc:Fallback xmlns="">
          <p:sp>
            <p:nvSpPr>
              <p:cNvPr id="4" name="TextBox 3">
                <a:extLst>
                  <a:ext uri="{FF2B5EF4-FFF2-40B4-BE49-F238E27FC236}">
                    <a16:creationId xmlns:a16="http://schemas.microsoft.com/office/drawing/2014/main" id="{92852A33-5746-E4FB-1D8A-38EBA4AC4B5E}"/>
                  </a:ext>
                </a:extLst>
              </p:cNvPr>
              <p:cNvSpPr txBox="1">
                <a:spLocks noRot="1" noChangeAspect="1" noMove="1" noResize="1" noEditPoints="1" noAdjustHandles="1" noChangeArrowheads="1" noChangeShapeType="1" noTextEdit="1"/>
              </p:cNvSpPr>
              <p:nvPr/>
            </p:nvSpPr>
            <p:spPr>
              <a:xfrm>
                <a:off x="8458200" y="2818732"/>
                <a:ext cx="1866900" cy="610936"/>
              </a:xfrm>
              <a:prstGeom prst="rect">
                <a:avLst/>
              </a:prstGeom>
              <a:blipFill>
                <a:blip r:embed="rId2"/>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606A5F0-E59C-8B4A-BA3C-A351DCD34821}"/>
              </a:ext>
            </a:extLst>
          </p:cNvPr>
          <p:cNvSpPr txBox="1"/>
          <p:nvPr/>
        </p:nvSpPr>
        <p:spPr>
          <a:xfrm>
            <a:off x="8606388" y="3536202"/>
            <a:ext cx="2723823" cy="646331"/>
          </a:xfrm>
          <a:prstGeom prst="rect">
            <a:avLst/>
          </a:prstGeom>
          <a:noFill/>
        </p:spPr>
        <p:txBody>
          <a:bodyPr wrap="none" rtlCol="0">
            <a:spAutoFit/>
          </a:bodyPr>
          <a:lstStyle/>
          <a:p>
            <a:r>
              <a:rPr lang="en-US" dirty="0"/>
              <a:t>*</a:t>
            </a:r>
            <a:r>
              <a:rPr lang="zh-TW" altLang="en-US" dirty="0"/>
              <a:t>描述的是地球非球形</a:t>
            </a:r>
            <a:br>
              <a:rPr lang="en-US" altLang="zh-TW" dirty="0"/>
            </a:br>
            <a:r>
              <a:rPr lang="zh-TW" altLang="en-US" dirty="0"/>
              <a:t>（扁率）对引力势的修正</a:t>
            </a:r>
            <a:endParaRPr lang="en-US" dirty="0"/>
          </a:p>
        </p:txBody>
      </p:sp>
      <p:pic>
        <p:nvPicPr>
          <p:cNvPr id="3" name="Picture 2">
            <a:extLst>
              <a:ext uri="{FF2B5EF4-FFF2-40B4-BE49-F238E27FC236}">
                <a16:creationId xmlns:a16="http://schemas.microsoft.com/office/drawing/2014/main" id="{C05D3C47-0F84-54CF-FAC6-90EAEC5782A5}"/>
              </a:ext>
            </a:extLst>
          </p:cNvPr>
          <p:cNvPicPr>
            <a:picLocks noChangeAspect="1"/>
          </p:cNvPicPr>
          <p:nvPr/>
        </p:nvPicPr>
        <p:blipFill rotWithShape="1">
          <a:blip r:embed="rId3"/>
          <a:srcRect r="-200" b="37037"/>
          <a:stretch/>
        </p:blipFill>
        <p:spPr>
          <a:xfrm>
            <a:off x="517798" y="1721923"/>
            <a:ext cx="7788002" cy="2951677"/>
          </a:xfrm>
          <a:prstGeom prst="rect">
            <a:avLst/>
          </a:prstGeom>
        </p:spPr>
      </p:pic>
      <p:pic>
        <p:nvPicPr>
          <p:cNvPr id="6" name="Picture 5">
            <a:extLst>
              <a:ext uri="{FF2B5EF4-FFF2-40B4-BE49-F238E27FC236}">
                <a16:creationId xmlns:a16="http://schemas.microsoft.com/office/drawing/2014/main" id="{40930195-E009-E70E-7320-C9F5679BA0D4}"/>
              </a:ext>
            </a:extLst>
          </p:cNvPr>
          <p:cNvPicPr>
            <a:picLocks noChangeAspect="1"/>
          </p:cNvPicPr>
          <p:nvPr/>
        </p:nvPicPr>
        <p:blipFill rotWithShape="1">
          <a:blip r:embed="rId3"/>
          <a:srcRect l="1508" t="64859" r="43917" b="28639"/>
          <a:stretch/>
        </p:blipFill>
        <p:spPr>
          <a:xfrm>
            <a:off x="685801" y="4639733"/>
            <a:ext cx="4241800" cy="304801"/>
          </a:xfrm>
          <a:prstGeom prst="rect">
            <a:avLst/>
          </a:prstGeom>
        </p:spPr>
      </p:pic>
    </p:spTree>
    <p:extLst>
      <p:ext uri="{BB962C8B-B14F-4D97-AF65-F5344CB8AC3E}">
        <p14:creationId xmlns:p14="http://schemas.microsoft.com/office/powerpoint/2010/main" val="247699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FEA3-E02F-57F6-6896-B954257BDFA1}"/>
              </a:ext>
            </a:extLst>
          </p:cNvPr>
          <p:cNvSpPr>
            <a:spLocks noGrp="1"/>
          </p:cNvSpPr>
          <p:nvPr>
            <p:ph type="title"/>
          </p:nvPr>
        </p:nvSpPr>
        <p:spPr/>
        <p:txBody>
          <a:bodyPr/>
          <a:lstStyle/>
          <a:p>
            <a:r>
              <a:rPr lang="en-US" dirty="0"/>
              <a:t>GCS</a:t>
            </a:r>
            <a:r>
              <a:rPr lang="zh-TW" altLang="en-US" dirty="0"/>
              <a:t>中的坐标时：从</a:t>
            </a:r>
            <a:r>
              <a:rPr lang="en-US" dirty="0"/>
              <a:t>TT</a:t>
            </a:r>
            <a:r>
              <a:rPr lang="zh-TW" altLang="en-US" dirty="0"/>
              <a:t>到</a:t>
            </a:r>
            <a:r>
              <a:rPr lang="en-US" dirty="0"/>
              <a:t>TCG</a:t>
            </a:r>
          </a:p>
        </p:txBody>
      </p:sp>
      <p:pic>
        <p:nvPicPr>
          <p:cNvPr id="5" name="Picture 4">
            <a:extLst>
              <a:ext uri="{FF2B5EF4-FFF2-40B4-BE49-F238E27FC236}">
                <a16:creationId xmlns:a16="http://schemas.microsoft.com/office/drawing/2014/main" id="{323C99DB-6CF3-6B9D-005B-CAC4B3385DCD}"/>
              </a:ext>
            </a:extLst>
          </p:cNvPr>
          <p:cNvPicPr>
            <a:picLocks noChangeAspect="1"/>
          </p:cNvPicPr>
          <p:nvPr/>
        </p:nvPicPr>
        <p:blipFill>
          <a:blip r:embed="rId2"/>
          <a:stretch>
            <a:fillRect/>
          </a:stretch>
        </p:blipFill>
        <p:spPr>
          <a:xfrm>
            <a:off x="517798" y="1721923"/>
            <a:ext cx="7772400" cy="4687984"/>
          </a:xfrm>
          <a:prstGeom prst="rect">
            <a:avLst/>
          </a:prstGeom>
        </p:spPr>
      </p:pic>
      <p:pic>
        <p:nvPicPr>
          <p:cNvPr id="6" name="圖片 4">
            <a:extLst>
              <a:ext uri="{FF2B5EF4-FFF2-40B4-BE49-F238E27FC236}">
                <a16:creationId xmlns:a16="http://schemas.microsoft.com/office/drawing/2014/main" id="{366BF74D-86F4-7200-F243-3103E367E8C2}"/>
              </a:ext>
            </a:extLst>
          </p:cNvPr>
          <p:cNvPicPr>
            <a:picLocks noChangeAspect="1"/>
          </p:cNvPicPr>
          <p:nvPr/>
        </p:nvPicPr>
        <p:blipFill>
          <a:blip r:embed="rId3"/>
          <a:stretch>
            <a:fillRect/>
          </a:stretch>
        </p:blipFill>
        <p:spPr>
          <a:xfrm>
            <a:off x="8606388" y="286602"/>
            <a:ext cx="3238048" cy="210226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2852A33-5746-E4FB-1D8A-38EBA4AC4B5E}"/>
                  </a:ext>
                </a:extLst>
              </p:cNvPr>
              <p:cNvSpPr txBox="1"/>
              <p:nvPr/>
            </p:nvSpPr>
            <p:spPr>
              <a:xfrm>
                <a:off x="8458200" y="2818732"/>
                <a:ext cx="1866900"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𝐸</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𝐺</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𝐸</m:t>
                              </m:r>
                            </m:sub>
                          </m:sSub>
                        </m:num>
                        <m:den>
                          <m:r>
                            <a:rPr lang="en-US" i="1">
                              <a:latin typeface="Cambria Math" panose="02040503050406030204" pitchFamily="18" charset="0"/>
                            </a:rPr>
                            <m:t>𝑟</m:t>
                          </m:r>
                        </m:den>
                      </m:f>
                      <m:d>
                        <m:dPr>
                          <m:begChr m:val="["/>
                          <m:endChr m:val="]"/>
                          <m:ctrlPr>
                            <a:rPr lang="en-US" i="1">
                              <a:latin typeface="Cambria Math" panose="02040503050406030204" pitchFamily="18" charset="0"/>
                            </a:rPr>
                          </m:ctrlPr>
                        </m:dPr>
                        <m:e>
                          <m:r>
                            <a:rPr lang="en-US" i="0">
                              <a:latin typeface="Cambria Math" panose="02040503050406030204" pitchFamily="18" charset="0"/>
                            </a:rPr>
                            <m:t>∗</m:t>
                          </m:r>
                        </m:e>
                      </m:d>
                    </m:oMath>
                  </m:oMathPara>
                </a14:m>
                <a:endParaRPr lang="en-US" dirty="0"/>
              </a:p>
            </p:txBody>
          </p:sp>
        </mc:Choice>
        <mc:Fallback xmlns="">
          <p:sp>
            <p:nvSpPr>
              <p:cNvPr id="4" name="TextBox 3">
                <a:extLst>
                  <a:ext uri="{FF2B5EF4-FFF2-40B4-BE49-F238E27FC236}">
                    <a16:creationId xmlns:a16="http://schemas.microsoft.com/office/drawing/2014/main" id="{92852A33-5746-E4FB-1D8A-38EBA4AC4B5E}"/>
                  </a:ext>
                </a:extLst>
              </p:cNvPr>
              <p:cNvSpPr txBox="1">
                <a:spLocks noRot="1" noChangeAspect="1" noMove="1" noResize="1" noEditPoints="1" noAdjustHandles="1" noChangeArrowheads="1" noChangeShapeType="1" noTextEdit="1"/>
              </p:cNvSpPr>
              <p:nvPr/>
            </p:nvSpPr>
            <p:spPr>
              <a:xfrm>
                <a:off x="8458200" y="2818732"/>
                <a:ext cx="1866900" cy="610936"/>
              </a:xfrm>
              <a:prstGeom prst="rect">
                <a:avLst/>
              </a:prstGeom>
              <a:blipFill>
                <a:blip r:embed="rId4"/>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B606A5F0-E59C-8B4A-BA3C-A351DCD34821}"/>
              </a:ext>
            </a:extLst>
          </p:cNvPr>
          <p:cNvSpPr txBox="1"/>
          <p:nvPr/>
        </p:nvSpPr>
        <p:spPr>
          <a:xfrm>
            <a:off x="8606388" y="3536202"/>
            <a:ext cx="2723823" cy="646331"/>
          </a:xfrm>
          <a:prstGeom prst="rect">
            <a:avLst/>
          </a:prstGeom>
          <a:noFill/>
        </p:spPr>
        <p:txBody>
          <a:bodyPr wrap="none" rtlCol="0">
            <a:spAutoFit/>
          </a:bodyPr>
          <a:lstStyle/>
          <a:p>
            <a:r>
              <a:rPr lang="en-US" dirty="0"/>
              <a:t>*</a:t>
            </a:r>
            <a:r>
              <a:rPr lang="zh-TW" altLang="en-US" dirty="0"/>
              <a:t>描述的是地球非球形</a:t>
            </a:r>
            <a:br>
              <a:rPr lang="en-US" altLang="zh-TW" dirty="0"/>
            </a:br>
            <a:r>
              <a:rPr lang="zh-TW" altLang="en-US" dirty="0"/>
              <a:t>（扁率）对引力势的修正</a:t>
            </a:r>
            <a:endParaRPr lang="en-US" dirty="0"/>
          </a:p>
        </p:txBody>
      </p:sp>
      <p:sp>
        <p:nvSpPr>
          <p:cNvPr id="8" name="TextBox 7">
            <a:extLst>
              <a:ext uri="{FF2B5EF4-FFF2-40B4-BE49-F238E27FC236}">
                <a16:creationId xmlns:a16="http://schemas.microsoft.com/office/drawing/2014/main" id="{54700D94-BA07-4B72-CFA8-075D465A9E6B}"/>
              </a:ext>
            </a:extLst>
          </p:cNvPr>
          <p:cNvSpPr txBox="1"/>
          <p:nvPr/>
        </p:nvSpPr>
        <p:spPr>
          <a:xfrm>
            <a:off x="8458200" y="4927600"/>
            <a:ext cx="2820837" cy="646331"/>
          </a:xfrm>
          <a:prstGeom prst="rect">
            <a:avLst/>
          </a:prstGeom>
          <a:noFill/>
        </p:spPr>
        <p:txBody>
          <a:bodyPr wrap="none" rtlCol="0">
            <a:spAutoFit/>
          </a:bodyPr>
          <a:lstStyle/>
          <a:p>
            <a:r>
              <a:rPr lang="en-US" dirty="0"/>
              <a:t>TT: </a:t>
            </a:r>
            <a:r>
              <a:rPr lang="zh-TW" altLang="en-US" dirty="0"/>
              <a:t>地球一个等位面上定义</a:t>
            </a:r>
          </a:p>
          <a:p>
            <a:r>
              <a:rPr lang="en-US" dirty="0"/>
              <a:t>TCG: </a:t>
            </a:r>
            <a:r>
              <a:rPr lang="zh-TW" altLang="en-US" dirty="0"/>
              <a:t>零引力势空间中定义</a:t>
            </a:r>
            <a:endParaRPr lang="en-US" dirty="0"/>
          </a:p>
        </p:txBody>
      </p:sp>
      <p:sp>
        <p:nvSpPr>
          <p:cNvPr id="3" name="Rectangle 2">
            <a:extLst>
              <a:ext uri="{FF2B5EF4-FFF2-40B4-BE49-F238E27FC236}">
                <a16:creationId xmlns:a16="http://schemas.microsoft.com/office/drawing/2014/main" id="{911C8902-B139-8449-8274-411B9FCF9DF0}"/>
              </a:ext>
            </a:extLst>
          </p:cNvPr>
          <p:cNvSpPr/>
          <p:nvPr/>
        </p:nvSpPr>
        <p:spPr>
          <a:xfrm>
            <a:off x="10817226" y="381000"/>
            <a:ext cx="1027210" cy="15875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462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1DBD-1C05-761A-303B-E018245C64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CA83BE-817B-FD61-8FED-3D8E02776CC4}"/>
              </a:ext>
            </a:extLst>
          </p:cNvPr>
          <p:cNvSpPr>
            <a:spLocks noGrp="1"/>
          </p:cNvSpPr>
          <p:nvPr>
            <p:ph idx="1"/>
          </p:nvPr>
        </p:nvSpPr>
        <p:spPr/>
        <p:txBody>
          <a:bodyPr>
            <a:normAutofit/>
          </a:bodyPr>
          <a:lstStyle/>
          <a:p>
            <a:r>
              <a:rPr lang="zh-HK" altLang="en-US" sz="2800" dirty="0"/>
              <a:t>上述时间基准只是理论上的，具体实现地球时 </a:t>
            </a:r>
            <a:r>
              <a:rPr lang="en-US" altLang="zh-HK" sz="2800" dirty="0"/>
              <a:t>TT </a:t>
            </a:r>
            <a:r>
              <a:rPr lang="zh-HK" altLang="en-US" sz="2800" dirty="0"/>
              <a:t>的是原子时</a:t>
            </a:r>
            <a:r>
              <a:rPr lang="en-US" altLang="zh-HK" sz="2800" dirty="0"/>
              <a:t>(TAI).</a:t>
            </a:r>
          </a:p>
          <a:p>
            <a:r>
              <a:rPr lang="en-US" sz="2800" dirty="0"/>
              <a:t>TT=TAI +</a:t>
            </a:r>
            <a:r>
              <a:rPr lang="zh-HK" altLang="en-US" sz="2800" dirty="0"/>
              <a:t> </a:t>
            </a:r>
            <a:r>
              <a:rPr lang="en-US" altLang="zh-HK" sz="2800" dirty="0"/>
              <a:t>32</a:t>
            </a:r>
            <a:r>
              <a:rPr lang="en-US" altLang="zh-HK" sz="2800" baseline="30000" dirty="0"/>
              <a:t>s</a:t>
            </a:r>
            <a:r>
              <a:rPr lang="en-US" altLang="zh-HK" sz="2800" dirty="0"/>
              <a:t>. 184</a:t>
            </a:r>
            <a:endParaRPr lang="en-US" sz="2800" dirty="0"/>
          </a:p>
        </p:txBody>
      </p:sp>
    </p:spTree>
    <p:extLst>
      <p:ext uri="{BB962C8B-B14F-4D97-AF65-F5344CB8AC3E}">
        <p14:creationId xmlns:p14="http://schemas.microsoft.com/office/powerpoint/2010/main" val="23279622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71335-F84B-2BC7-533E-45E035C106A7}"/>
              </a:ext>
            </a:extLst>
          </p:cNvPr>
          <p:cNvSpPr>
            <a:spLocks noGrp="1"/>
          </p:cNvSpPr>
          <p:nvPr>
            <p:ph type="title"/>
          </p:nvPr>
        </p:nvSpPr>
        <p:spPr/>
        <p:txBody>
          <a:bodyPr/>
          <a:lstStyle/>
          <a:p>
            <a:r>
              <a:rPr lang="zh-TW" altLang="en-US" sz="3600" dirty="0"/>
              <a:t>爱因斯坦同时性</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0DF05A-A558-C535-8A10-E86A9F80E69E}"/>
                  </a:ext>
                </a:extLst>
              </p:cNvPr>
              <p:cNvSpPr>
                <a:spLocks noGrp="1"/>
              </p:cNvSpPr>
              <p:nvPr>
                <p:ph idx="1"/>
              </p:nvPr>
            </p:nvSpPr>
            <p:spPr/>
            <p:txBody>
              <a:bodyPr>
                <a:normAutofit fontScale="92500" lnSpcReduction="20000"/>
              </a:bodyPr>
              <a:lstStyle/>
              <a:p>
                <a:r>
                  <a:rPr lang="zh-TW" altLang="en-US" sz="2400" dirty="0"/>
                  <a:t>在惯性系中，光子传播速度</a:t>
                </a:r>
                <a:r>
                  <a:rPr lang="en-US" altLang="zh-TW" sz="2400" dirty="0"/>
                  <a:t>: </a:t>
                </a:r>
                <a:r>
                  <a:rPr lang="en-US" sz="2400" dirty="0"/>
                  <a:t>c。</a:t>
                </a:r>
                <a:r>
                  <a:rPr lang="zh-TW" altLang="en-US" sz="2400" dirty="0"/>
                  <a:t>设</a:t>
                </a:r>
                <a:r>
                  <a:rPr lang="en-US" sz="2400" dirty="0"/>
                  <a:t>A、B</a:t>
                </a:r>
                <a:r>
                  <a:rPr lang="zh-TW" altLang="en-US" sz="2400" dirty="0"/>
                  <a:t>两地各有一台坐标静止的</a:t>
                </a:r>
                <a:r>
                  <a:rPr lang="en-US" sz="2400" dirty="0"/>
                  <a:t>SI</a:t>
                </a:r>
                <a:r>
                  <a:rPr lang="zh-TW" altLang="en-US" sz="2400" dirty="0"/>
                  <a:t>钟</a:t>
                </a:r>
                <a:endParaRPr lang="en-US" altLang="zh-TW" sz="2400" dirty="0"/>
              </a:p>
              <a:p>
                <a:r>
                  <a:rPr lang="en-US" sz="2400" dirty="0"/>
                  <a:t>A</a:t>
                </a:r>
                <a:r>
                  <a:rPr lang="zh-TW" altLang="en-US" sz="2400" dirty="0"/>
                  <a:t>在 </a:t>
                </a:r>
                <a14:m>
                  <m:oMath xmlns:m="http://schemas.openxmlformats.org/officeDocument/2006/math">
                    <m:sSub>
                      <m:sSubPr>
                        <m:ctrlPr>
                          <a:rPr lang="en-HK" sz="2400" i="1" smtClean="0">
                            <a:effectLst/>
                            <a:latin typeface="Cambria Math" panose="02040503050406030204" pitchFamily="18" charset="0"/>
                          </a:rPr>
                        </m:ctrlPr>
                      </m:sSub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𝜏</m:t>
                        </m:r>
                      </m:e>
                      <m:sub>
                        <m:r>
                          <a:rPr lang="x-none" sz="2400" i="1">
                            <a:effectLst/>
                            <a:latin typeface="Cambria Math" panose="02040503050406030204" pitchFamily="18" charset="0"/>
                            <a:ea typeface="PMingLiU" panose="02020500000000000000" pitchFamily="18" charset="-120"/>
                            <a:cs typeface="Times New Roman" panose="02020603050405020304" pitchFamily="18" charset="0"/>
                          </a:rPr>
                          <m:t>𝐴</m:t>
                        </m:r>
                        <m:r>
                          <a:rPr lang="en-US" sz="2400" i="1">
                            <a:effectLst/>
                            <a:latin typeface="Cambria Math" panose="02040503050406030204" pitchFamily="18" charset="0"/>
                            <a:ea typeface="PMingLiU" panose="02020500000000000000" pitchFamily="18" charset="-120"/>
                            <a:cs typeface="Times New Roman" panose="02020603050405020304" pitchFamily="18" charset="0"/>
                          </a:rPr>
                          <m:t>1</m:t>
                        </m:r>
                      </m:sub>
                    </m:sSub>
                  </m:oMath>
                </a14:m>
                <a:r>
                  <a:rPr lang="zh-TW" altLang="en-US" sz="2400" dirty="0"/>
                  <a:t> 时刻发出光信号，</a:t>
                </a:r>
                <a:r>
                  <a:rPr lang="en-HK" sz="2400" dirty="0"/>
                  <a:t>B</a:t>
                </a:r>
                <a:r>
                  <a:rPr lang="zh-TW" altLang="en-US" sz="2400" dirty="0"/>
                  <a:t>在</a:t>
                </a:r>
                <a14:m>
                  <m:oMath xmlns:m="http://schemas.openxmlformats.org/officeDocument/2006/math">
                    <m:sSub>
                      <m:sSubPr>
                        <m:ctrlPr>
                          <a:rPr lang="en-HK" sz="2400" i="1">
                            <a:latin typeface="Cambria Math" panose="02040503050406030204" pitchFamily="18" charset="0"/>
                          </a:rPr>
                        </m:ctrlPr>
                      </m:sSubPr>
                      <m:e>
                        <m:r>
                          <a:rPr lang="en-US" sz="2400" i="1">
                            <a:latin typeface="Cambria Math" panose="02040503050406030204" pitchFamily="18" charset="0"/>
                          </a:rPr>
                          <m:t>𝜏</m:t>
                        </m:r>
                      </m:e>
                      <m:sub>
                        <m:r>
                          <a:rPr lang="x-none" sz="2400" i="1">
                            <a:latin typeface="Cambria Math" panose="02040503050406030204" pitchFamily="18" charset="0"/>
                          </a:rPr>
                          <m:t>𝐵</m:t>
                        </m:r>
                        <m:r>
                          <a:rPr lang="en-US" sz="2400" i="1">
                            <a:latin typeface="Cambria Math" panose="02040503050406030204" pitchFamily="18" charset="0"/>
                          </a:rPr>
                          <m:t>1</m:t>
                        </m:r>
                      </m:sub>
                    </m:sSub>
                  </m:oMath>
                </a14:m>
                <a:r>
                  <a:rPr lang="en-HK" sz="2400" dirty="0"/>
                  <a:t> </a:t>
                </a:r>
                <a:r>
                  <a:rPr lang="zh-TW" altLang="en-US" sz="2400" dirty="0"/>
                  <a:t> 时刻接收并反射，</a:t>
                </a:r>
                <a:r>
                  <a:rPr lang="en-HK" sz="2400" dirty="0"/>
                  <a:t>A</a:t>
                </a:r>
                <a:r>
                  <a:rPr lang="zh-TW" altLang="en-US" sz="2400" dirty="0"/>
                  <a:t>在</a:t>
                </a:r>
                <a14:m>
                  <m:oMath xmlns:m="http://schemas.openxmlformats.org/officeDocument/2006/math">
                    <m:sSub>
                      <m:sSubPr>
                        <m:ctrlPr>
                          <a:rPr lang="en-HK" sz="2400" i="1">
                            <a:latin typeface="Cambria Math" panose="02040503050406030204" pitchFamily="18" charset="0"/>
                          </a:rPr>
                        </m:ctrlPr>
                      </m:sSubPr>
                      <m:e>
                        <m:r>
                          <a:rPr lang="en-US" sz="2400" i="1">
                            <a:latin typeface="Cambria Math" panose="02040503050406030204" pitchFamily="18" charset="0"/>
                          </a:rPr>
                          <m:t>𝜏</m:t>
                        </m:r>
                      </m:e>
                      <m:sub>
                        <m:r>
                          <a:rPr lang="x-none" sz="2400" i="1">
                            <a:latin typeface="Cambria Math" panose="02040503050406030204" pitchFamily="18" charset="0"/>
                          </a:rPr>
                          <m:t>𝐴</m:t>
                        </m:r>
                        <m:r>
                          <a:rPr lang="en-US" sz="2400" i="1">
                            <a:latin typeface="Cambria Math" panose="02040503050406030204" pitchFamily="18" charset="0"/>
                          </a:rPr>
                          <m:t>2</m:t>
                        </m:r>
                      </m:sub>
                    </m:sSub>
                  </m:oMath>
                </a14:m>
                <a:r>
                  <a:rPr lang="en-HK" sz="2400" dirty="0"/>
                  <a:t> </a:t>
                </a:r>
                <a:r>
                  <a:rPr lang="zh-TW" altLang="en-US" sz="2400" dirty="0"/>
                  <a:t>时刻再接收到。</a:t>
                </a:r>
                <a:endParaRPr lang="en-US" altLang="zh-TW" sz="2400" dirty="0"/>
              </a:p>
              <a:p>
                <a:r>
                  <a:rPr lang="zh-TW" altLang="en-US" sz="2400" dirty="0"/>
                  <a:t>设光子往返时间间隔相同，</a:t>
                </a:r>
                <a:r>
                  <a:rPr lang="en-HK" sz="2400" dirty="0"/>
                  <a:t>A</a:t>
                </a:r>
                <a:r>
                  <a:rPr lang="zh-TW" altLang="en-US" sz="2400" dirty="0"/>
                  <a:t>钟读数</a:t>
                </a:r>
                <a:r>
                  <a:rPr lang="en-US" altLang="zh-TW" sz="2400" dirty="0"/>
                  <a:t> </a:t>
                </a:r>
                <a14:m>
                  <m:oMath xmlns:m="http://schemas.openxmlformats.org/officeDocument/2006/math">
                    <m:sSub>
                      <m:sSubPr>
                        <m:ctrlPr>
                          <a:rPr lang="en-HK" sz="2400" i="1">
                            <a:latin typeface="Cambria Math" panose="02040503050406030204" pitchFamily="18" charset="0"/>
                          </a:rPr>
                        </m:ctrlPr>
                      </m:sSubPr>
                      <m:e>
                        <m:f>
                          <m:fPr>
                            <m:ctrlPr>
                              <a:rPr lang="en-HK"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x-none" sz="2400" i="1">
                            <a:latin typeface="Cambria Math" panose="02040503050406030204" pitchFamily="18" charset="0"/>
                          </a:rPr>
                          <m:t>(</m:t>
                        </m:r>
                        <m:r>
                          <a:rPr lang="en-US" sz="2400" i="1">
                            <a:latin typeface="Cambria Math" panose="02040503050406030204" pitchFamily="18" charset="0"/>
                          </a:rPr>
                          <m:t>𝜏</m:t>
                        </m:r>
                      </m:e>
                      <m:sub>
                        <m:r>
                          <a:rPr lang="x-none" sz="2400" i="1">
                            <a:latin typeface="Cambria Math" panose="02040503050406030204" pitchFamily="18" charset="0"/>
                          </a:rPr>
                          <m:t>𝐴</m:t>
                        </m:r>
                        <m:r>
                          <a:rPr lang="en-US" sz="2400" i="1">
                            <a:latin typeface="Cambria Math" panose="02040503050406030204" pitchFamily="18" charset="0"/>
                          </a:rPr>
                          <m:t>1+</m:t>
                        </m:r>
                      </m:sub>
                    </m:sSub>
                    <m:sSub>
                      <m:sSubPr>
                        <m:ctrlPr>
                          <a:rPr lang="en-HK" sz="2400" i="1">
                            <a:latin typeface="Cambria Math" panose="02040503050406030204" pitchFamily="18" charset="0"/>
                          </a:rPr>
                        </m:ctrlPr>
                      </m:sSubPr>
                      <m:e>
                        <m:r>
                          <a:rPr lang="en-US" sz="2400" i="1">
                            <a:latin typeface="Cambria Math" panose="02040503050406030204" pitchFamily="18" charset="0"/>
                          </a:rPr>
                          <m:t>𝜏</m:t>
                        </m:r>
                      </m:e>
                      <m:sub>
                        <m:r>
                          <a:rPr lang="x-none" sz="2400" i="1">
                            <a:latin typeface="Cambria Math" panose="02040503050406030204" pitchFamily="18" charset="0"/>
                          </a:rPr>
                          <m:t>𝐴</m:t>
                        </m:r>
                        <m:r>
                          <a:rPr lang="en-US" sz="2400" i="1">
                            <a:latin typeface="Cambria Math" panose="02040503050406030204" pitchFamily="18" charset="0"/>
                          </a:rPr>
                          <m:t>2</m:t>
                        </m:r>
                      </m:sub>
                    </m:sSub>
                    <m:r>
                      <a:rPr lang="en-US" sz="2400" i="1">
                        <a:latin typeface="Cambria Math" panose="02040503050406030204" pitchFamily="18" charset="0"/>
                      </a:rPr>
                      <m:t>)</m:t>
                    </m:r>
                  </m:oMath>
                </a14:m>
                <a:r>
                  <a:rPr lang="en-US" altLang="zh-TW" sz="2400" dirty="0"/>
                  <a:t> </a:t>
                </a:r>
                <a:r>
                  <a:rPr lang="zh-TW" altLang="en-US" sz="2400" dirty="0"/>
                  <a:t>的事件与</a:t>
                </a:r>
                <a:r>
                  <a:rPr lang="en-US" altLang="zh-TW" sz="2400" dirty="0"/>
                  <a:t> B</a:t>
                </a:r>
                <a:r>
                  <a:rPr lang="zh-TW" altLang="en-US" sz="2400" dirty="0"/>
                  <a:t>钟读数 </a:t>
                </a:r>
                <a14:m>
                  <m:oMath xmlns:m="http://schemas.openxmlformats.org/officeDocument/2006/math">
                    <m:sSub>
                      <m:sSubPr>
                        <m:ctrlPr>
                          <a:rPr lang="en-HK" sz="2400" i="1" smtClean="0">
                            <a:effectLst/>
                            <a:latin typeface="Cambria Math" panose="02040503050406030204" pitchFamily="18" charset="0"/>
                          </a:rPr>
                        </m:ctrlPr>
                      </m:sSub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𝜏</m:t>
                        </m:r>
                      </m:e>
                      <m:sub>
                        <m:r>
                          <a:rPr lang="x-none" sz="2400" i="1">
                            <a:effectLst/>
                            <a:latin typeface="Cambria Math" panose="02040503050406030204" pitchFamily="18" charset="0"/>
                            <a:ea typeface="PMingLiU" panose="02020500000000000000" pitchFamily="18" charset="-120"/>
                            <a:cs typeface="Times New Roman" panose="02020603050405020304" pitchFamily="18" charset="0"/>
                          </a:rPr>
                          <m:t>𝐵</m:t>
                        </m:r>
                        <m:r>
                          <a:rPr lang="en-US" sz="2400" i="1">
                            <a:effectLst/>
                            <a:latin typeface="Cambria Math" panose="02040503050406030204" pitchFamily="18" charset="0"/>
                            <a:ea typeface="PMingLiU" panose="02020500000000000000" pitchFamily="18" charset="-120"/>
                            <a:cs typeface="Times New Roman" panose="02020603050405020304" pitchFamily="18" charset="0"/>
                          </a:rPr>
                          <m:t>1</m:t>
                        </m:r>
                      </m:sub>
                    </m:sSub>
                  </m:oMath>
                </a14:m>
                <a:r>
                  <a:rPr lang="en-HK" sz="2400" dirty="0">
                    <a:effectLst/>
                  </a:rPr>
                  <a:t> </a:t>
                </a:r>
                <a:r>
                  <a:rPr lang="en-US" altLang="zh-TW" sz="2400" dirty="0"/>
                  <a:t>​</a:t>
                </a:r>
                <a:r>
                  <a:rPr lang="zh-TW" altLang="en-US" sz="2400" dirty="0"/>
                  <a:t>的事件是同时发生的。由于两钟都在该惯性系中静止，它们都是坐标时钟，这样建立的同时性即为</a:t>
                </a:r>
                <a:r>
                  <a:rPr lang="en-US" altLang="zh-TW" sz="2400" dirty="0"/>
                  <a:t> </a:t>
                </a:r>
                <a:r>
                  <a:rPr lang="zh-TW" altLang="en-US" sz="2400" b="1" dirty="0"/>
                  <a:t>爱因斯坦同时性</a:t>
                </a:r>
                <a:r>
                  <a:rPr lang="zh-TW" altLang="en-US" sz="2400" dirty="0"/>
                  <a:t>。</a:t>
                </a:r>
                <a:endParaRPr lang="en-US" altLang="zh-TW" sz="2400" dirty="0"/>
              </a:p>
              <a:p>
                <a:r>
                  <a:rPr lang="zh-TW" altLang="en-US" sz="2400" dirty="0"/>
                  <a:t>对于静止球对称引力场，在史瓦西度规中，同一等位面上时钟的原时秒长相同，也可以建立爱因斯坦同时性。</a:t>
                </a:r>
                <a:endParaRPr lang="en-US" altLang="zh-TW" sz="2400" dirty="0"/>
              </a:p>
              <a:p>
                <a:r>
                  <a:rPr lang="zh-TW" altLang="en-US" sz="2400" dirty="0"/>
                  <a:t>爱因斯坦同时性是仅通过物理实验方法建立的同时性，不依赖于任何理论和假设。只要某处时钟实现了坐标时，就可通过物理方法在全时空实现坐标时。</a:t>
                </a:r>
                <a:r>
                  <a:rPr lang="en-US" altLang="zh-TW" sz="2400" dirty="0"/>
                  <a:t>(</a:t>
                </a:r>
                <a:r>
                  <a:rPr lang="zh-TW" altLang="en-US" sz="2400" dirty="0"/>
                  <a:t>可是仅限惯性系，或在史瓦西度规中，同一等位面</a:t>
                </a:r>
                <a:r>
                  <a:rPr lang="en-US" altLang="zh-TW" sz="2400" dirty="0"/>
                  <a:t>)</a:t>
                </a:r>
                <a:endParaRPr lang="zh-TW" altLang="en-US" sz="2400" dirty="0"/>
              </a:p>
              <a:p>
                <a:endParaRPr lang="zh-TW" altLang="en-US" sz="2400" dirty="0"/>
              </a:p>
            </p:txBody>
          </p:sp>
        </mc:Choice>
        <mc:Fallback xmlns="">
          <p:sp>
            <p:nvSpPr>
              <p:cNvPr id="3" name="Content Placeholder 2">
                <a:extLst>
                  <a:ext uri="{FF2B5EF4-FFF2-40B4-BE49-F238E27FC236}">
                    <a16:creationId xmlns:a16="http://schemas.microsoft.com/office/drawing/2014/main" id="{A40DF05A-A558-C535-8A10-E86A9F80E69E}"/>
                  </a:ext>
                </a:extLst>
              </p:cNvPr>
              <p:cNvSpPr>
                <a:spLocks noGrp="1" noRot="1" noChangeAspect="1" noMove="1" noResize="1" noEditPoints="1" noAdjustHandles="1" noChangeArrowheads="1" noChangeShapeType="1" noTextEdit="1"/>
              </p:cNvSpPr>
              <p:nvPr>
                <p:ph idx="1"/>
              </p:nvPr>
            </p:nvSpPr>
            <p:spPr>
              <a:blipFill>
                <a:blip r:embed="rId2"/>
                <a:stretch>
                  <a:fillRect l="-752" t="-4498" r="-1880"/>
                </a:stretch>
              </a:blipFill>
            </p:spPr>
            <p:txBody>
              <a:bodyPr/>
              <a:lstStyle/>
              <a:p>
                <a:r>
                  <a:rPr lang="en-US">
                    <a:noFill/>
                  </a:rPr>
                  <a:t> </a:t>
                </a:r>
              </a:p>
            </p:txBody>
          </p:sp>
        </mc:Fallback>
      </mc:AlternateContent>
    </p:spTree>
    <p:extLst>
      <p:ext uri="{BB962C8B-B14F-4D97-AF65-F5344CB8AC3E}">
        <p14:creationId xmlns:p14="http://schemas.microsoft.com/office/powerpoint/2010/main" val="414944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additive="base">
                                        <p:cTn id="1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29271-9C59-B9DC-FCB1-6AAC71BB0CCA}"/>
              </a:ext>
            </a:extLst>
          </p:cNvPr>
          <p:cNvSpPr>
            <a:spLocks noGrp="1"/>
          </p:cNvSpPr>
          <p:nvPr>
            <p:ph type="title"/>
          </p:nvPr>
        </p:nvSpPr>
        <p:spPr/>
        <p:txBody>
          <a:bodyPr/>
          <a:lstStyle/>
          <a:p>
            <a:r>
              <a:rPr lang="zh-TW" altLang="en-US" dirty="0"/>
              <a:t>坐标同时性</a:t>
            </a:r>
            <a:endParaRPr lang="en-US" dirty="0"/>
          </a:p>
        </p:txBody>
      </p:sp>
      <p:sp>
        <p:nvSpPr>
          <p:cNvPr id="3" name="Content Placeholder 2">
            <a:extLst>
              <a:ext uri="{FF2B5EF4-FFF2-40B4-BE49-F238E27FC236}">
                <a16:creationId xmlns:a16="http://schemas.microsoft.com/office/drawing/2014/main" id="{D824D7E3-A178-94F6-1052-CB8B2E1EF61A}"/>
              </a:ext>
            </a:extLst>
          </p:cNvPr>
          <p:cNvSpPr>
            <a:spLocks noGrp="1"/>
          </p:cNvSpPr>
          <p:nvPr>
            <p:ph idx="1"/>
          </p:nvPr>
        </p:nvSpPr>
        <p:spPr/>
        <p:txBody>
          <a:bodyPr>
            <a:normAutofit/>
          </a:bodyPr>
          <a:lstStyle/>
          <a:p>
            <a:r>
              <a:rPr lang="zh-TW" altLang="en-US" sz="2400" dirty="0"/>
              <a:t>由于相对论时间膨胀效应，不同引力场中时钟的原时秒长不等，因此原时之间无法建立同时性。但通过度规可将各时钟原时换算成坐标时，同一坐标系中坐标时秒长是全局相同的。这样在不同时钟推算出的坐标时读数之间建立的同时性，即为坐标同时性。</a:t>
            </a:r>
            <a:endParaRPr lang="en-US" altLang="zh-TW" sz="2400" dirty="0"/>
          </a:p>
          <a:p>
            <a:r>
              <a:rPr lang="zh-TW" altLang="en-US" sz="2400" dirty="0"/>
              <a:t>时钟原时依据度规推算出的坐标时秒长处处相等，因此可以建立坐标同时性。</a:t>
            </a:r>
            <a:endParaRPr lang="en-US" sz="2400" dirty="0"/>
          </a:p>
        </p:txBody>
      </p:sp>
    </p:spTree>
    <p:extLst>
      <p:ext uri="{BB962C8B-B14F-4D97-AF65-F5344CB8AC3E}">
        <p14:creationId xmlns:p14="http://schemas.microsoft.com/office/powerpoint/2010/main" val="260645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ED1E-0A41-22A9-58FA-9CB2388A72C1}"/>
              </a:ext>
            </a:extLst>
          </p:cNvPr>
          <p:cNvSpPr>
            <a:spLocks noGrp="1"/>
          </p:cNvSpPr>
          <p:nvPr>
            <p:ph type="title"/>
          </p:nvPr>
        </p:nvSpPr>
        <p:spPr/>
        <p:txBody>
          <a:bodyPr/>
          <a:lstStyle/>
          <a:p>
            <a:r>
              <a:rPr lang="zh-TW" altLang="en-US" dirty="0"/>
              <a:t>两种同时性的比较</a:t>
            </a:r>
            <a:endParaRPr lang="en-US" dirty="0"/>
          </a:p>
        </p:txBody>
      </p:sp>
      <p:pic>
        <p:nvPicPr>
          <p:cNvPr id="4" name="Picture 3">
            <a:extLst>
              <a:ext uri="{FF2B5EF4-FFF2-40B4-BE49-F238E27FC236}">
                <a16:creationId xmlns:a16="http://schemas.microsoft.com/office/drawing/2014/main" id="{E06350FF-D365-65A9-2D4C-9C89E5AFD9F2}"/>
              </a:ext>
            </a:extLst>
          </p:cNvPr>
          <p:cNvPicPr>
            <a:picLocks noChangeAspect="1"/>
          </p:cNvPicPr>
          <p:nvPr/>
        </p:nvPicPr>
        <p:blipFill rotWithShape="1">
          <a:blip r:embed="rId2"/>
          <a:srcRect r="44950"/>
          <a:stretch/>
        </p:blipFill>
        <p:spPr>
          <a:xfrm>
            <a:off x="1500506" y="2203116"/>
            <a:ext cx="5128894" cy="2451768"/>
          </a:xfrm>
          <a:prstGeom prst="rect">
            <a:avLst/>
          </a:prstGeom>
        </p:spPr>
      </p:pic>
    </p:spTree>
    <p:extLst>
      <p:ext uri="{BB962C8B-B14F-4D97-AF65-F5344CB8AC3E}">
        <p14:creationId xmlns:p14="http://schemas.microsoft.com/office/powerpoint/2010/main" val="3278519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3ED1E-0A41-22A9-58FA-9CB2388A72C1}"/>
              </a:ext>
            </a:extLst>
          </p:cNvPr>
          <p:cNvSpPr>
            <a:spLocks noGrp="1"/>
          </p:cNvSpPr>
          <p:nvPr>
            <p:ph type="title"/>
          </p:nvPr>
        </p:nvSpPr>
        <p:spPr/>
        <p:txBody>
          <a:bodyPr/>
          <a:lstStyle/>
          <a:p>
            <a:r>
              <a:rPr lang="zh-TW" altLang="en-US" dirty="0"/>
              <a:t>两种同时性的比较</a:t>
            </a:r>
            <a:endParaRPr lang="en-US" dirty="0"/>
          </a:p>
        </p:txBody>
      </p:sp>
      <p:pic>
        <p:nvPicPr>
          <p:cNvPr id="4" name="Picture 3">
            <a:extLst>
              <a:ext uri="{FF2B5EF4-FFF2-40B4-BE49-F238E27FC236}">
                <a16:creationId xmlns:a16="http://schemas.microsoft.com/office/drawing/2014/main" id="{E06350FF-D365-65A9-2D4C-9C89E5AFD9F2}"/>
              </a:ext>
            </a:extLst>
          </p:cNvPr>
          <p:cNvPicPr>
            <a:picLocks noChangeAspect="1"/>
          </p:cNvPicPr>
          <p:nvPr/>
        </p:nvPicPr>
        <p:blipFill>
          <a:blip r:embed="rId2"/>
          <a:stretch>
            <a:fillRect/>
          </a:stretch>
        </p:blipFill>
        <p:spPr>
          <a:xfrm>
            <a:off x="1500506" y="2203116"/>
            <a:ext cx="9316720" cy="2451768"/>
          </a:xfrm>
          <a:prstGeom prst="rect">
            <a:avLst/>
          </a:prstGeom>
        </p:spPr>
      </p:pic>
    </p:spTree>
    <p:extLst>
      <p:ext uri="{BB962C8B-B14F-4D97-AF65-F5344CB8AC3E}">
        <p14:creationId xmlns:p14="http://schemas.microsoft.com/office/powerpoint/2010/main" val="147618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D66F-EC3F-BBCC-64F3-576BC6AB9288}"/>
              </a:ext>
            </a:extLst>
          </p:cNvPr>
          <p:cNvSpPr>
            <a:spLocks noGrp="1"/>
          </p:cNvSpPr>
          <p:nvPr>
            <p:ph type="title"/>
          </p:nvPr>
        </p:nvSpPr>
        <p:spPr/>
        <p:txBody>
          <a:bodyPr/>
          <a:lstStyle/>
          <a:p>
            <a:r>
              <a:rPr lang="zh-TW" altLang="en-US" dirty="0"/>
              <a:t>在太阳系中的实际应用</a:t>
            </a:r>
            <a:endParaRPr lang="en-US" dirty="0"/>
          </a:p>
        </p:txBody>
      </p:sp>
      <p:sp>
        <p:nvSpPr>
          <p:cNvPr id="3" name="Content Placeholder 2">
            <a:extLst>
              <a:ext uri="{FF2B5EF4-FFF2-40B4-BE49-F238E27FC236}">
                <a16:creationId xmlns:a16="http://schemas.microsoft.com/office/drawing/2014/main" id="{08591A24-3EEF-FD28-581E-6DEB8959742B}"/>
              </a:ext>
            </a:extLst>
          </p:cNvPr>
          <p:cNvSpPr>
            <a:spLocks noGrp="1"/>
          </p:cNvSpPr>
          <p:nvPr>
            <p:ph idx="1"/>
          </p:nvPr>
        </p:nvSpPr>
        <p:spPr/>
        <p:txBody>
          <a:bodyPr>
            <a:normAutofit/>
          </a:bodyPr>
          <a:lstStyle/>
          <a:p>
            <a:r>
              <a:rPr lang="en-US" sz="2400" dirty="0"/>
              <a:t>BCS</a:t>
            </a:r>
            <a:r>
              <a:rPr lang="zh-TW" altLang="en-US" sz="2400" dirty="0"/>
              <a:t>虽是全局惯性系，但其含义是指太阳系外部为平直空间，太阳系内部的时钟都不是处在惯性系中。因此，在太阳系内部</a:t>
            </a:r>
            <a:r>
              <a:rPr lang="zh-TW" altLang="en-US" sz="2400" b="1" dirty="0"/>
              <a:t>不能建立爱因斯坦同时性</a:t>
            </a:r>
            <a:r>
              <a:rPr lang="zh-TW" altLang="en-US" sz="2400" dirty="0"/>
              <a:t>，只能建立坐标同时性。</a:t>
            </a:r>
            <a:r>
              <a:rPr lang="en-US" sz="2400" dirty="0"/>
              <a:t>GCS</a:t>
            </a:r>
            <a:r>
              <a:rPr lang="zh-TW" altLang="en-US" sz="2400" dirty="0"/>
              <a:t>同样如此。</a:t>
            </a:r>
          </a:p>
          <a:p>
            <a:endParaRPr lang="zh-TW" altLang="en-US" sz="2400" dirty="0"/>
          </a:p>
          <a:p>
            <a:r>
              <a:rPr lang="zh-TW" altLang="en-US" sz="2400" dirty="0"/>
              <a:t>此外，现实时钟除了引力场和位移影响外，还有自身误差。因此实际建立同时性时不完全等同于理论上的坐标同时性，而是通过搬钟法、无线电时号法、卫星共振法等实用方法实现。当前时刻比对精度优于</a:t>
            </a:r>
            <a:r>
              <a:rPr lang="en-US" altLang="zh-TW" sz="2400" dirty="0"/>
              <a:t>0.1</a:t>
            </a:r>
            <a:r>
              <a:rPr lang="el-GR" sz="2400" dirty="0"/>
              <a:t>μ</a:t>
            </a:r>
            <a:r>
              <a:rPr lang="en-US" sz="2400" dirty="0"/>
              <a:t>s，</a:t>
            </a:r>
            <a:r>
              <a:rPr lang="zh-TW" altLang="en-US" sz="2400" dirty="0"/>
              <a:t>已完全满足各方面对时刻的精度要求。</a:t>
            </a:r>
            <a:endParaRPr lang="en-US" sz="2400" dirty="0"/>
          </a:p>
        </p:txBody>
      </p:sp>
    </p:spTree>
    <p:extLst>
      <p:ext uri="{BB962C8B-B14F-4D97-AF65-F5344CB8AC3E}">
        <p14:creationId xmlns:p14="http://schemas.microsoft.com/office/powerpoint/2010/main" val="250305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06EB-46C8-C7AA-13A3-91B22D63C6EF}"/>
              </a:ext>
            </a:extLst>
          </p:cNvPr>
          <p:cNvSpPr>
            <a:spLocks noGrp="1"/>
          </p:cNvSpPr>
          <p:nvPr>
            <p:ph type="title"/>
          </p:nvPr>
        </p:nvSpPr>
        <p:spPr/>
        <p:txBody>
          <a:bodyPr/>
          <a:lstStyle/>
          <a:p>
            <a:r>
              <a:rPr lang="zh-TW" altLang="en-US" dirty="0"/>
              <a:t>度规的基本表达式与含义</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918AAC6-2160-9855-8FFD-8D19E1178B48}"/>
                  </a:ext>
                </a:extLst>
              </p:cNvPr>
              <p:cNvSpPr>
                <a:spLocks noGrp="1"/>
              </p:cNvSpPr>
              <p:nvPr>
                <p:ph idx="1"/>
              </p:nvPr>
            </p:nvSpPr>
            <p:spPr/>
            <p:txBody>
              <a:bodyPr>
                <a:normAutofit/>
              </a:bodyPr>
              <a:lstStyle/>
              <a:p>
                <a:r>
                  <a:rPr lang="zh-TW" altLang="en-US" sz="2400" dirty="0"/>
                  <a:t>相对论以</a:t>
                </a:r>
                <a14:m>
                  <m:oMath xmlns:m="http://schemas.openxmlformats.org/officeDocument/2006/math">
                    <m:r>
                      <a:rPr lang="en-HK" sz="2400" i="1" smtClean="0">
                        <a:effectLst/>
                        <a:latin typeface="Cambria Math" panose="02040503050406030204" pitchFamily="18" charset="0"/>
                        <a:ea typeface="PMingLiU" panose="02020500000000000000" pitchFamily="18" charset="-120"/>
                        <a:cs typeface="Times New Roman" panose="02020603050405020304" pitchFamily="18" charset="0"/>
                      </a:rPr>
                      <m:t>𝑑</m:t>
                    </m:r>
                    <m:sSup>
                      <m:sSup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pPr>
                      <m:e>
                        <m:r>
                          <a:rPr lang="en-HK" sz="2400" i="1">
                            <a:effectLst/>
                            <a:latin typeface="Cambria Math" panose="02040503050406030204" pitchFamily="18" charset="0"/>
                            <a:ea typeface="PMingLiU" panose="02020500000000000000" pitchFamily="18" charset="-120"/>
                            <a:cs typeface="Times New Roman" panose="02020603050405020304" pitchFamily="18" charset="0"/>
                          </a:rPr>
                          <m:t>𝑠</m:t>
                        </m:r>
                      </m:e>
                      <m:sup>
                        <m:r>
                          <a:rPr lang="en-HK" sz="2400" i="1">
                            <a:effectLst/>
                            <a:latin typeface="Cambria Math" panose="02040503050406030204" pitchFamily="18" charset="0"/>
                            <a:ea typeface="PMingLiU" panose="02020500000000000000" pitchFamily="18" charset="-120"/>
                            <a:cs typeface="Times New Roman" panose="02020603050405020304" pitchFamily="18" charset="0"/>
                          </a:rPr>
                          <m:t>2</m:t>
                        </m:r>
                      </m:sup>
                    </m:sSup>
                    <m:r>
                      <a:rPr lang="en-HK" sz="2400" i="1">
                        <a:effectLst/>
                        <a:latin typeface="Cambria Math" panose="02040503050406030204" pitchFamily="18" charset="0"/>
                        <a:ea typeface="PMingLiU" panose="02020500000000000000" pitchFamily="18" charset="-120"/>
                        <a:cs typeface="Times New Roman" panose="02020603050405020304" pitchFamily="18" charset="0"/>
                      </a:rPr>
                      <m:t>=</m:t>
                    </m:r>
                    <m:sSub>
                      <m:sSub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bPr>
                      <m:e>
                        <m:r>
                          <a:rPr lang="en-HK" sz="2400" i="1">
                            <a:effectLst/>
                            <a:latin typeface="Cambria Math" panose="02040503050406030204" pitchFamily="18" charset="0"/>
                            <a:ea typeface="PMingLiU" panose="02020500000000000000" pitchFamily="18" charset="-120"/>
                            <a:cs typeface="Times New Roman" panose="02020603050405020304" pitchFamily="18" charset="0"/>
                          </a:rPr>
                          <m:t>𝑔</m:t>
                        </m:r>
                      </m:e>
                      <m:sub>
                        <m:r>
                          <a:rPr lang="en-HK" sz="2400" i="1">
                            <a:effectLst/>
                            <a:latin typeface="Cambria Math" panose="02040503050406030204" pitchFamily="18" charset="0"/>
                            <a:ea typeface="PMingLiU" panose="02020500000000000000" pitchFamily="18" charset="-120"/>
                            <a:cs typeface="Times New Roman" panose="02020603050405020304" pitchFamily="18" charset="0"/>
                          </a:rPr>
                          <m:t>𝛼𝛽</m:t>
                        </m:r>
                      </m:sub>
                    </m:sSub>
                    <m:r>
                      <a:rPr lang="en-HK" sz="2400" i="1">
                        <a:effectLst/>
                        <a:latin typeface="Cambria Math" panose="02040503050406030204" pitchFamily="18" charset="0"/>
                        <a:ea typeface="PMingLiU" panose="02020500000000000000" pitchFamily="18" charset="-120"/>
                        <a:cs typeface="Times New Roman" panose="02020603050405020304" pitchFamily="18" charset="0"/>
                      </a:rPr>
                      <m:t>𝑑</m:t>
                    </m:r>
                    <m:sSup>
                      <m:sSup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pPr>
                      <m:e>
                        <m:r>
                          <a:rPr lang="en-HK" sz="2400" i="1">
                            <a:effectLst/>
                            <a:latin typeface="Cambria Math" panose="02040503050406030204" pitchFamily="18" charset="0"/>
                            <a:ea typeface="PMingLiU" panose="02020500000000000000" pitchFamily="18" charset="-120"/>
                            <a:cs typeface="Times New Roman" panose="02020603050405020304" pitchFamily="18" charset="0"/>
                          </a:rPr>
                          <m:t>𝑥</m:t>
                        </m:r>
                      </m:e>
                      <m:sup>
                        <m:r>
                          <a:rPr lang="en-HK" sz="2400" i="1">
                            <a:effectLst/>
                            <a:latin typeface="Cambria Math" panose="02040503050406030204" pitchFamily="18" charset="0"/>
                            <a:ea typeface="PMingLiU" panose="02020500000000000000" pitchFamily="18" charset="-120"/>
                            <a:cs typeface="Times New Roman" panose="02020603050405020304" pitchFamily="18" charset="0"/>
                          </a:rPr>
                          <m:t>𝛼</m:t>
                        </m:r>
                      </m:sup>
                    </m:sSup>
                    <m:r>
                      <a:rPr lang="en-HK" sz="2400" i="1">
                        <a:effectLst/>
                        <a:latin typeface="Cambria Math" panose="02040503050406030204" pitchFamily="18" charset="0"/>
                        <a:ea typeface="PMingLiU" panose="02020500000000000000" pitchFamily="18" charset="-120"/>
                        <a:cs typeface="Times New Roman" panose="02020603050405020304" pitchFamily="18" charset="0"/>
                      </a:rPr>
                      <m:t>𝑑</m:t>
                    </m:r>
                    <m:sSup>
                      <m:sSup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pPr>
                      <m:e>
                        <m:r>
                          <a:rPr lang="en-HK" sz="2400" i="1">
                            <a:effectLst/>
                            <a:latin typeface="Cambria Math" panose="02040503050406030204" pitchFamily="18" charset="0"/>
                            <a:ea typeface="PMingLiU" panose="02020500000000000000" pitchFamily="18" charset="-120"/>
                            <a:cs typeface="Times New Roman" panose="02020603050405020304" pitchFamily="18" charset="0"/>
                          </a:rPr>
                          <m:t>𝑥</m:t>
                        </m:r>
                      </m:e>
                      <m:sup>
                        <m:r>
                          <a:rPr lang="en-HK" sz="2400" i="1">
                            <a:effectLst/>
                            <a:latin typeface="Cambria Math" panose="02040503050406030204" pitchFamily="18" charset="0"/>
                            <a:ea typeface="PMingLiU" panose="02020500000000000000" pitchFamily="18" charset="-120"/>
                            <a:cs typeface="Times New Roman" panose="02020603050405020304" pitchFamily="18" charset="0"/>
                          </a:rPr>
                          <m:t>𝛽</m:t>
                        </m:r>
                      </m:sup>
                    </m:sSup>
                  </m:oMath>
                </a14:m>
                <a:r>
                  <a:rPr lang="en-US" sz="2400" dirty="0">
                    <a:effectLst/>
                    <a:latin typeface="Calibri" panose="020F0502020204030204" pitchFamily="34" charset="0"/>
                    <a:ea typeface="PMingLiU" panose="02020500000000000000" pitchFamily="18" charset="-120"/>
                    <a:cs typeface="Times New Roman" panose="02020603050405020304" pitchFamily="18" charset="0"/>
                  </a:rPr>
                  <a:t> </a:t>
                </a:r>
                <a:r>
                  <a:rPr lang="zh-TW" altLang="en-US" sz="2400" dirty="0">
                    <a:latin typeface="Calibri" panose="020F0502020204030204" pitchFamily="34" charset="0"/>
                    <a:ea typeface="PMingLiU" panose="02020500000000000000" pitchFamily="18" charset="-120"/>
                    <a:cs typeface="Times New Roman" panose="02020603050405020304" pitchFamily="18" charset="0"/>
                  </a:rPr>
                  <a:t>为基础，其中</a:t>
                </a:r>
                <a:r>
                  <a:rPr lang="en-US" altLang="zh-TW" sz="2400" dirty="0">
                    <a:latin typeface="Calibri" panose="020F0502020204030204" pitchFamily="34" charset="0"/>
                    <a:ea typeface="PMingLiU" panose="02020500000000000000" pitchFamily="18" charset="-120"/>
                    <a:cs typeface="Times New Roman" panose="02020603050405020304" pitchFamily="18" charset="0"/>
                  </a:rPr>
                  <a:t>:</a:t>
                </a:r>
              </a:p>
              <a:p>
                <a:pPr marL="0" indent="0">
                  <a:buNone/>
                </a:pPr>
                <a:r>
                  <a:rPr lang="zh-TW" altLang="en-US" sz="2400" dirty="0"/>
                  <a:t>    </a:t>
                </a:r>
                <a:r>
                  <a:rPr lang="zh-TW" altLang="en-US" sz="2000" dirty="0"/>
                  <a:t> </a:t>
                </a:r>
                <a14:m>
                  <m:oMath xmlns:m="http://schemas.openxmlformats.org/officeDocument/2006/math">
                    <m:r>
                      <a:rPr lang="en-HK" sz="2000" i="1">
                        <a:latin typeface="Cambria Math" panose="02040503050406030204" pitchFamily="18" charset="0"/>
                      </a:rPr>
                      <m:t>𝛼</m:t>
                    </m:r>
                    <m:r>
                      <a:rPr lang="x-none" sz="2000" i="1">
                        <a:latin typeface="Cambria Math" panose="02040503050406030204" pitchFamily="18" charset="0"/>
                      </a:rPr>
                      <m:t>,</m:t>
                    </m:r>
                    <m:r>
                      <a:rPr lang="x-none" sz="2000" i="1">
                        <a:latin typeface="Cambria Math" panose="02040503050406030204" pitchFamily="18" charset="0"/>
                      </a:rPr>
                      <m:t>𝛽</m:t>
                    </m:r>
                    <m:r>
                      <a:rPr lang="x-none" sz="2000" i="1">
                        <a:latin typeface="Cambria Math" panose="02040503050406030204" pitchFamily="18" charset="0"/>
                      </a:rPr>
                      <m:t>=0</m:t>
                    </m:r>
                  </m:oMath>
                </a14:m>
                <a:r>
                  <a:rPr lang="en-US" altLang="zh-TW" sz="2000" dirty="0"/>
                  <a:t> </a:t>
                </a:r>
                <a:r>
                  <a:rPr lang="zh-TW" altLang="en-US" sz="2000" dirty="0"/>
                  <a:t>为时间坐标分量</a:t>
                </a:r>
                <a14:m>
                  <m:oMath xmlns:m="http://schemas.openxmlformats.org/officeDocument/2006/math">
                    <m:r>
                      <a:rPr lang="en-US" sz="2000" i="1">
                        <a:latin typeface="Cambria Math" panose="02040503050406030204" pitchFamily="18" charset="0"/>
                      </a:rPr>
                      <m:t>𝑑</m:t>
                    </m:r>
                    <m:sSup>
                      <m:sSupPr>
                        <m:ctrlPr>
                          <a:rPr lang="en-HK"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0</m:t>
                        </m:r>
                      </m:sup>
                    </m:sSup>
                    <m:r>
                      <a:rPr lang="en-US" sz="2000" i="1">
                        <a:latin typeface="Cambria Math" panose="02040503050406030204" pitchFamily="18" charset="0"/>
                      </a:rPr>
                      <m:t>=</m:t>
                    </m:r>
                    <m:r>
                      <a:rPr lang="en-US" sz="2000" i="1">
                        <a:latin typeface="Cambria Math" panose="02040503050406030204" pitchFamily="18" charset="0"/>
                      </a:rPr>
                      <m:t>𝑐𝑑𝑡</m:t>
                    </m:r>
                  </m:oMath>
                </a14:m>
                <a:r>
                  <a:rPr lang="en-HK" sz="2000" dirty="0"/>
                  <a:t> （</a:t>
                </a:r>
                <a:r>
                  <a:rPr lang="en-HK" sz="2000" i="1" dirty="0"/>
                  <a:t>t</a:t>
                </a:r>
                <a:r>
                  <a:rPr lang="en-HK" sz="2000" dirty="0"/>
                  <a:t> </a:t>
                </a:r>
                <a:r>
                  <a:rPr lang="zh-TW" altLang="en-US" sz="2000" dirty="0"/>
                  <a:t>为坐标时） </a:t>
                </a:r>
                <a:endParaRPr lang="en-US" altLang="zh-TW" sz="2000" dirty="0"/>
              </a:p>
              <a:p>
                <a:pPr marL="0" indent="0">
                  <a:buNone/>
                </a:pPr>
                <a:r>
                  <a:rPr lang="zh-TW" altLang="en-US" sz="2000" dirty="0"/>
                  <a:t>     其余三个为空间坐标分量。</a:t>
                </a:r>
              </a:p>
              <a:p>
                <a14:m>
                  <m:oMath xmlns:m="http://schemas.openxmlformats.org/officeDocument/2006/math">
                    <m:sSub>
                      <m:sSubPr>
                        <m:ctrlPr>
                          <a:rPr lang="en-HK" sz="2400" i="1" smtClean="0">
                            <a:effectLst/>
                            <a:latin typeface="Cambria Math" panose="02040503050406030204" pitchFamily="18" charset="0"/>
                          </a:rPr>
                        </m:ctrlPr>
                      </m:sSubPr>
                      <m:e>
                        <m:r>
                          <a:rPr lang="en-HK" sz="2400" i="1">
                            <a:effectLst/>
                            <a:latin typeface="Cambria Math" panose="02040503050406030204" pitchFamily="18" charset="0"/>
                            <a:ea typeface="PMingLiU" panose="02020500000000000000" pitchFamily="18" charset="-120"/>
                            <a:cs typeface="Times New Roman" panose="02020603050405020304" pitchFamily="18" charset="0"/>
                          </a:rPr>
                          <m:t>𝑔</m:t>
                        </m:r>
                      </m:e>
                      <m:sub>
                        <m:r>
                          <a:rPr lang="en-HK" sz="2400" i="1">
                            <a:effectLst/>
                            <a:latin typeface="Cambria Math" panose="02040503050406030204" pitchFamily="18" charset="0"/>
                            <a:ea typeface="PMingLiU" panose="02020500000000000000" pitchFamily="18" charset="-120"/>
                            <a:cs typeface="Times New Roman" panose="02020603050405020304" pitchFamily="18" charset="0"/>
                          </a:rPr>
                          <m:t>𝛼𝛽</m:t>
                        </m:r>
                      </m:sub>
                    </m:sSub>
                  </m:oMath>
                </a14:m>
                <a:r>
                  <a:rPr lang="zh-TW" altLang="en-US" sz="2400" dirty="0"/>
                  <a:t>为度规张量，描述时空弯曲和引力场性质。</a:t>
                </a:r>
                <a:endParaRPr lang="en-US" altLang="zh-TW" sz="2400" dirty="0"/>
              </a:p>
              <a:p>
                <a:r>
                  <a:rPr lang="zh-TW" altLang="en-US" sz="2400" dirty="0"/>
                  <a:t>（包括咱们太阳系在内的）现实引力场复杂，只有静止球对称简化模型有严格解析解，即 </a:t>
                </a:r>
                <a:r>
                  <a:rPr lang="zh-TW" altLang="en-US" sz="2400" dirty="0">
                    <a:solidFill>
                      <a:schemeClr val="accent6">
                        <a:lumMod val="40000"/>
                        <a:lumOff val="60000"/>
                      </a:schemeClr>
                    </a:solidFill>
                  </a:rPr>
                  <a:t>史瓦西度规</a:t>
                </a:r>
                <a:r>
                  <a:rPr lang="zh-TW" altLang="en-US" sz="2400" dirty="0"/>
                  <a:t>。</a:t>
                </a:r>
                <a:endParaRPr lang="en-HK" sz="2400" dirty="0"/>
              </a:p>
              <a:p>
                <a:endParaRPr lang="en-HK" sz="2400" dirty="0">
                  <a:effectLst/>
                  <a:latin typeface="Calibri" panose="020F0502020204030204" pitchFamily="34" charset="0"/>
                  <a:ea typeface="PMingLiU" panose="02020500000000000000" pitchFamily="18" charset="-120"/>
                  <a:cs typeface="Times New Roman" panose="02020603050405020304" pitchFamily="18" charset="0"/>
                </a:endParaRPr>
              </a:p>
            </p:txBody>
          </p:sp>
        </mc:Choice>
        <mc:Fallback xmlns="">
          <p:sp>
            <p:nvSpPr>
              <p:cNvPr id="3" name="Content Placeholder 2">
                <a:extLst>
                  <a:ext uri="{FF2B5EF4-FFF2-40B4-BE49-F238E27FC236}">
                    <a16:creationId xmlns:a16="http://schemas.microsoft.com/office/drawing/2014/main" id="{C918AAC6-2160-9855-8FFD-8D19E1178B48}"/>
                  </a:ext>
                </a:extLst>
              </p:cNvPr>
              <p:cNvSpPr>
                <a:spLocks noGrp="1" noRot="1" noChangeAspect="1" noMove="1" noResize="1" noEditPoints="1" noAdjustHandles="1" noChangeArrowheads="1" noChangeShapeType="1" noTextEdit="1"/>
              </p:cNvSpPr>
              <p:nvPr>
                <p:ph idx="1"/>
              </p:nvPr>
            </p:nvSpPr>
            <p:spPr>
              <a:blipFill>
                <a:blip r:embed="rId2"/>
                <a:stretch>
                  <a:fillRect l="-877"/>
                </a:stretch>
              </a:blipFill>
            </p:spPr>
            <p:txBody>
              <a:bodyPr/>
              <a:lstStyle/>
              <a:p>
                <a:r>
                  <a:rPr lang="zh-HK" altLang="en-US">
                    <a:noFill/>
                  </a:rPr>
                  <a:t> </a:t>
                </a:r>
              </a:p>
            </p:txBody>
          </p:sp>
        </mc:Fallback>
      </mc:AlternateContent>
      <p:pic>
        <p:nvPicPr>
          <p:cNvPr id="4" name="圖片 3">
            <a:extLst>
              <a:ext uri="{FF2B5EF4-FFF2-40B4-BE49-F238E27FC236}">
                <a16:creationId xmlns:a16="http://schemas.microsoft.com/office/drawing/2014/main" id="{8810B547-8007-C3CA-541A-FD3A37E0A2AD}"/>
              </a:ext>
            </a:extLst>
          </p:cNvPr>
          <p:cNvPicPr>
            <a:picLocks noChangeAspect="1"/>
          </p:cNvPicPr>
          <p:nvPr/>
        </p:nvPicPr>
        <p:blipFill>
          <a:blip r:embed="rId3"/>
          <a:stretch>
            <a:fillRect/>
          </a:stretch>
        </p:blipFill>
        <p:spPr>
          <a:xfrm>
            <a:off x="2124953" y="5266176"/>
            <a:ext cx="7772400" cy="835533"/>
          </a:xfrm>
          <a:prstGeom prst="rect">
            <a:avLst/>
          </a:prstGeom>
        </p:spPr>
      </p:pic>
      <p:sp>
        <p:nvSpPr>
          <p:cNvPr id="6" name="文字方塊 5">
            <a:extLst>
              <a:ext uri="{FF2B5EF4-FFF2-40B4-BE49-F238E27FC236}">
                <a16:creationId xmlns:a16="http://schemas.microsoft.com/office/drawing/2014/main" id="{96F13ED3-0455-4E2F-EAE6-0988F9522172}"/>
              </a:ext>
            </a:extLst>
          </p:cNvPr>
          <p:cNvSpPr txBox="1"/>
          <p:nvPr/>
        </p:nvSpPr>
        <p:spPr>
          <a:xfrm>
            <a:off x="9897353" y="5498068"/>
            <a:ext cx="1466445" cy="369332"/>
          </a:xfrm>
          <a:prstGeom prst="rect">
            <a:avLst/>
          </a:prstGeom>
          <a:noFill/>
        </p:spPr>
        <p:txBody>
          <a:bodyPr wrap="square">
            <a:spAutoFit/>
          </a:bodyPr>
          <a:lstStyle/>
          <a:p>
            <a:r>
              <a:rPr kumimoji="1" lang="zh-HK" altLang="en-US" dirty="0"/>
              <a:t>（</a:t>
            </a:r>
            <a:r>
              <a:rPr kumimoji="1" lang="en-US" altLang="zh-HK" dirty="0"/>
              <a:t>1</a:t>
            </a:r>
            <a:r>
              <a:rPr kumimoji="1" lang="en-US" altLang="zh-TW" dirty="0"/>
              <a:t>2.2.6</a:t>
            </a:r>
            <a:r>
              <a:rPr kumimoji="1" lang="zh-TW" altLang="en-US" dirty="0"/>
              <a:t>）</a:t>
            </a:r>
            <a:endParaRPr kumimoji="1" lang="zh-HK" altLang="en-US" dirty="0"/>
          </a:p>
        </p:txBody>
      </p:sp>
    </p:spTree>
    <p:extLst>
      <p:ext uri="{BB962C8B-B14F-4D97-AF65-F5344CB8AC3E}">
        <p14:creationId xmlns:p14="http://schemas.microsoft.com/office/powerpoint/2010/main" val="3724931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40B4B-FE58-0F99-8EFD-0F4107E364ED}"/>
              </a:ext>
            </a:extLst>
          </p:cNvPr>
          <p:cNvSpPr>
            <a:spLocks noGrp="1"/>
          </p:cNvSpPr>
          <p:nvPr>
            <p:ph type="title"/>
          </p:nvPr>
        </p:nvSpPr>
        <p:spPr/>
        <p:txBody>
          <a:bodyPr/>
          <a:lstStyle/>
          <a:p>
            <a:r>
              <a:rPr lang="zh-TW" altLang="en-US" dirty="0"/>
              <a:t>建立同时性的三类实用方法</a:t>
            </a:r>
            <a:endParaRPr lang="en-US" dirty="0"/>
          </a:p>
        </p:txBody>
      </p:sp>
      <p:sp>
        <p:nvSpPr>
          <p:cNvPr id="3" name="Content Placeholder 2">
            <a:extLst>
              <a:ext uri="{FF2B5EF4-FFF2-40B4-BE49-F238E27FC236}">
                <a16:creationId xmlns:a16="http://schemas.microsoft.com/office/drawing/2014/main" id="{8D2E01E7-A881-E362-24A6-34B14F2FBBEC}"/>
              </a:ext>
            </a:extLst>
          </p:cNvPr>
          <p:cNvSpPr>
            <a:spLocks noGrp="1"/>
          </p:cNvSpPr>
          <p:nvPr>
            <p:ph idx="1"/>
          </p:nvPr>
        </p:nvSpPr>
        <p:spPr/>
        <p:txBody>
          <a:bodyPr>
            <a:normAutofit/>
          </a:bodyPr>
          <a:lstStyle/>
          <a:p>
            <a:r>
              <a:rPr lang="zh-TW" altLang="en-US" sz="2400" dirty="0"/>
              <a:t>现实时钟除了引力场和运动影响外，还有自身误差，因此实际建立同时性不完全等同于理论上的坐标同时性，而是通过实用方法实现。常用的方法有以下三种：</a:t>
            </a:r>
          </a:p>
          <a:p>
            <a:endParaRPr lang="zh-TW" altLang="en-US" sz="2400" dirty="0"/>
          </a:p>
          <a:p>
            <a:r>
              <a:rPr lang="zh-TW" altLang="en-US" sz="2400" dirty="0"/>
              <a:t>一、搬钟法</a:t>
            </a:r>
            <a:endParaRPr lang="en-HK" altLang="zh-TW" sz="2400" dirty="0"/>
          </a:p>
          <a:p>
            <a:r>
              <a:rPr lang="zh-TW" altLang="en-US" sz="2400" dirty="0"/>
              <a:t>二、地面无线电信号法</a:t>
            </a:r>
            <a:endParaRPr lang="en-HK" altLang="zh-TW" sz="2400" dirty="0"/>
          </a:p>
          <a:p>
            <a:r>
              <a:rPr lang="zh-TW" altLang="en-US" sz="2400" dirty="0"/>
              <a:t>三、卫星共视法</a:t>
            </a:r>
            <a:endParaRPr lang="en-US" sz="2400" dirty="0"/>
          </a:p>
        </p:txBody>
      </p:sp>
    </p:spTree>
    <p:extLst>
      <p:ext uri="{BB962C8B-B14F-4D97-AF65-F5344CB8AC3E}">
        <p14:creationId xmlns:p14="http://schemas.microsoft.com/office/powerpoint/2010/main" val="248984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0473-AB25-8075-D36E-27D17073783C}"/>
              </a:ext>
            </a:extLst>
          </p:cNvPr>
          <p:cNvSpPr>
            <a:spLocks noGrp="1"/>
          </p:cNvSpPr>
          <p:nvPr>
            <p:ph type="title"/>
          </p:nvPr>
        </p:nvSpPr>
        <p:spPr/>
        <p:txBody>
          <a:bodyPr/>
          <a:lstStyle/>
          <a:p>
            <a:r>
              <a:rPr lang="zh-TW" altLang="en-US" dirty="0"/>
              <a:t>搬钟法</a:t>
            </a:r>
            <a:endParaRPr lang="en-US" dirty="0"/>
          </a:p>
        </p:txBody>
      </p:sp>
      <p:sp>
        <p:nvSpPr>
          <p:cNvPr id="3" name="Content Placeholder 2">
            <a:extLst>
              <a:ext uri="{FF2B5EF4-FFF2-40B4-BE49-F238E27FC236}">
                <a16:creationId xmlns:a16="http://schemas.microsoft.com/office/drawing/2014/main" id="{95A78358-E87F-16B4-9A0D-2A69B5052EEB}"/>
              </a:ext>
            </a:extLst>
          </p:cNvPr>
          <p:cNvSpPr>
            <a:spLocks noGrp="1"/>
          </p:cNvSpPr>
          <p:nvPr>
            <p:ph idx="1"/>
          </p:nvPr>
        </p:nvSpPr>
        <p:spPr>
          <a:xfrm>
            <a:off x="366454" y="2065867"/>
            <a:ext cx="10131425" cy="4461933"/>
          </a:xfrm>
        </p:spPr>
        <p:txBody>
          <a:bodyPr>
            <a:normAutofit/>
          </a:bodyPr>
          <a:lstStyle/>
          <a:p>
            <a:r>
              <a:rPr lang="zh-TW" altLang="en-US" sz="2400" dirty="0"/>
              <a:t>将</a:t>
            </a:r>
            <a:r>
              <a:rPr lang="en-US" sz="2400" dirty="0"/>
              <a:t>A</a:t>
            </a:r>
            <a:r>
              <a:rPr lang="zh-TW" altLang="en-US" sz="2400" dirty="0"/>
              <a:t>地时钟搬运到</a:t>
            </a:r>
            <a:r>
              <a:rPr lang="en-US" sz="2400" dirty="0"/>
              <a:t>B</a:t>
            </a:r>
            <a:r>
              <a:rPr lang="zh-TW" altLang="en-US" sz="2400" dirty="0"/>
              <a:t>地进行同地比对，再搬回</a:t>
            </a:r>
            <a:r>
              <a:rPr lang="en-US" sz="2400" dirty="0"/>
              <a:t>A</a:t>
            </a:r>
            <a:r>
              <a:rPr lang="zh-TW" altLang="en-US" sz="2400" dirty="0"/>
              <a:t>地。</a:t>
            </a:r>
            <a:br>
              <a:rPr lang="en-US" altLang="zh-TW" sz="2400" dirty="0"/>
            </a:br>
            <a:r>
              <a:rPr lang="zh-TW" altLang="en-US" sz="2400" dirty="0"/>
              <a:t>搬运过程中，时钟经历的坐标时间间隔需作精密计算，公式为：</a:t>
            </a:r>
            <a:br>
              <a:rPr lang="en-HK" altLang="zh-TW" sz="2400" dirty="0"/>
            </a:br>
            <a:br>
              <a:rPr lang="en-HK" altLang="zh-TW" sz="2400" dirty="0"/>
            </a:br>
            <a:br>
              <a:rPr lang="en-HK" altLang="zh-TW" sz="2400" dirty="0"/>
            </a:br>
            <a:br>
              <a:rPr lang="en-HK" altLang="zh-TW" sz="2400" dirty="0"/>
            </a:br>
            <a:endParaRPr lang="en-HK" altLang="zh-TW" sz="2400" dirty="0"/>
          </a:p>
          <a:p>
            <a:r>
              <a:rPr lang="zh-TW" altLang="en-US" sz="2400" dirty="0"/>
              <a:t>其中 </a:t>
            </a:r>
            <a:r>
              <a:rPr lang="el-GR" sz="2400" dirty="0" err="1"/>
              <a:t>Δτ</a:t>
            </a:r>
            <a:r>
              <a:rPr lang="el-GR" sz="2400" dirty="0"/>
              <a:t> </a:t>
            </a:r>
            <a:r>
              <a:rPr lang="zh-TW" altLang="en-US" sz="2400" dirty="0"/>
              <a:t>为搬运前后时钟读数变化，</a:t>
            </a:r>
            <a:r>
              <a:rPr lang="el-GR" sz="2400" dirty="0"/>
              <a:t>Δ</a:t>
            </a:r>
            <a:r>
              <a:rPr lang="en-US" sz="2400" dirty="0"/>
              <a:t>S</a:t>
            </a:r>
            <a:r>
              <a:rPr lang="el-GR" sz="2400" dirty="0"/>
              <a:t>ω </a:t>
            </a:r>
            <a:r>
              <a:rPr lang="zh-TW" altLang="en-US" sz="2400" dirty="0"/>
              <a:t>为</a:t>
            </a:r>
            <a:r>
              <a:rPr lang="en-US" sz="2400" dirty="0" err="1"/>
              <a:t>Sagnac</a:t>
            </a:r>
            <a:r>
              <a:rPr lang="zh-TW" altLang="en-US" sz="2400" dirty="0"/>
              <a:t>项（旋转大地水准面时空度规中时空交叉项的表现）。将计算出的 </a:t>
            </a:r>
            <a:r>
              <a:rPr lang="el-GR" sz="2400" dirty="0"/>
              <a:t>Δ</a:t>
            </a:r>
            <a:r>
              <a:rPr lang="en-US" sz="2400" dirty="0"/>
              <a:t>t </a:t>
            </a:r>
            <a:r>
              <a:rPr lang="zh-TW" altLang="en-US" sz="2400" dirty="0"/>
              <a:t>加到</a:t>
            </a:r>
            <a:r>
              <a:rPr lang="en-US" sz="2400" dirty="0"/>
              <a:t>A</a:t>
            </a:r>
            <a:r>
              <a:rPr lang="zh-TW" altLang="en-US" sz="2400" dirty="0"/>
              <a:t>钟搬运前的</a:t>
            </a:r>
            <a:r>
              <a:rPr lang="en-US" sz="2400" dirty="0"/>
              <a:t>TAI</a:t>
            </a:r>
            <a:r>
              <a:rPr lang="zh-TW" altLang="en-US" sz="2400" dirty="0"/>
              <a:t>读数上，即得</a:t>
            </a:r>
            <a:r>
              <a:rPr lang="en-US" sz="2400" dirty="0">
                <a:solidFill>
                  <a:srgbClr val="FFC000"/>
                </a:solidFill>
              </a:rPr>
              <a:t>A</a:t>
            </a:r>
            <a:r>
              <a:rPr lang="zh-TW" altLang="en-US" sz="2400" dirty="0">
                <a:solidFill>
                  <a:srgbClr val="FFC000"/>
                </a:solidFill>
              </a:rPr>
              <a:t>钟到达</a:t>
            </a:r>
            <a:r>
              <a:rPr lang="en-US" sz="2400" dirty="0">
                <a:solidFill>
                  <a:srgbClr val="FFC000"/>
                </a:solidFill>
              </a:rPr>
              <a:t>B</a:t>
            </a:r>
            <a:r>
              <a:rPr lang="zh-TW" altLang="en-US" sz="2400" dirty="0">
                <a:solidFill>
                  <a:srgbClr val="FFC000"/>
                </a:solidFill>
              </a:rPr>
              <a:t>点时的坐标时刻，与</a:t>
            </a:r>
            <a:r>
              <a:rPr lang="en-US" sz="2400" dirty="0">
                <a:solidFill>
                  <a:srgbClr val="FFC000"/>
                </a:solidFill>
              </a:rPr>
              <a:t>B</a:t>
            </a:r>
            <a:r>
              <a:rPr lang="zh-TW" altLang="en-US" sz="2400" dirty="0">
                <a:solidFill>
                  <a:srgbClr val="FFC000"/>
                </a:solidFill>
              </a:rPr>
              <a:t>钟建立坐标同时性</a:t>
            </a:r>
            <a:r>
              <a:rPr lang="zh-TW" altLang="en-US" sz="2400" dirty="0"/>
              <a:t>。</a:t>
            </a:r>
            <a:endParaRPr lang="en-HK" altLang="zh-TW" sz="2400" dirty="0"/>
          </a:p>
          <a:p>
            <a:r>
              <a:rPr lang="zh-TW" altLang="en-US" sz="2400" dirty="0"/>
              <a:t>搬运过程的模拟误差（起飞降落高度变化、加减速、实际路径等）是影响精度的主要原因。</a:t>
            </a:r>
            <a:endParaRPr lang="en-US" sz="2400" dirty="0"/>
          </a:p>
        </p:txBody>
      </p:sp>
      <p:pic>
        <p:nvPicPr>
          <p:cNvPr id="5" name="Picture 4">
            <a:extLst>
              <a:ext uri="{FF2B5EF4-FFF2-40B4-BE49-F238E27FC236}">
                <a16:creationId xmlns:a16="http://schemas.microsoft.com/office/drawing/2014/main" id="{14AF0A94-A594-34F3-B3D2-F0B572EB42A7}"/>
              </a:ext>
            </a:extLst>
          </p:cNvPr>
          <p:cNvPicPr>
            <a:picLocks noChangeAspect="1"/>
          </p:cNvPicPr>
          <p:nvPr/>
        </p:nvPicPr>
        <p:blipFill>
          <a:blip r:embed="rId2"/>
          <a:stretch>
            <a:fillRect/>
          </a:stretch>
        </p:blipFill>
        <p:spPr>
          <a:xfrm>
            <a:off x="1932653" y="3107168"/>
            <a:ext cx="5816600" cy="1066800"/>
          </a:xfrm>
          <a:prstGeom prst="rect">
            <a:avLst/>
          </a:prstGeom>
        </p:spPr>
      </p:pic>
      <p:pic>
        <p:nvPicPr>
          <p:cNvPr id="7" name="Picture 6">
            <a:extLst>
              <a:ext uri="{FF2B5EF4-FFF2-40B4-BE49-F238E27FC236}">
                <a16:creationId xmlns:a16="http://schemas.microsoft.com/office/drawing/2014/main" id="{90ED4028-E4D9-C2E9-94E1-C0820796A83E}"/>
              </a:ext>
            </a:extLst>
          </p:cNvPr>
          <p:cNvPicPr>
            <a:picLocks noChangeAspect="1"/>
          </p:cNvPicPr>
          <p:nvPr/>
        </p:nvPicPr>
        <p:blipFill rotWithShape="1">
          <a:blip r:embed="rId3"/>
          <a:srcRect l="7752" t="17511" r="17411" b="26128"/>
          <a:stretch/>
        </p:blipFill>
        <p:spPr>
          <a:xfrm>
            <a:off x="7654965" y="0"/>
            <a:ext cx="4536573" cy="2562447"/>
          </a:xfrm>
          <a:prstGeom prst="rect">
            <a:avLst/>
          </a:prstGeom>
        </p:spPr>
      </p:pic>
    </p:spTree>
    <p:extLst>
      <p:ext uri="{BB962C8B-B14F-4D97-AF65-F5344CB8AC3E}">
        <p14:creationId xmlns:p14="http://schemas.microsoft.com/office/powerpoint/2010/main" val="21617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BFB7-9DCC-24CA-9ED0-A1199276F8AE}"/>
              </a:ext>
            </a:extLst>
          </p:cNvPr>
          <p:cNvSpPr>
            <a:spLocks noGrp="1"/>
          </p:cNvSpPr>
          <p:nvPr>
            <p:ph type="title"/>
          </p:nvPr>
        </p:nvSpPr>
        <p:spPr/>
        <p:txBody>
          <a:bodyPr/>
          <a:lstStyle/>
          <a:p>
            <a:r>
              <a:rPr lang="zh-TW" altLang="en-US" dirty="0"/>
              <a:t>地面无线电信号法</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3F58FE-D73C-34C4-DD3B-7E22E92CC0A6}"/>
                  </a:ext>
                </a:extLst>
              </p:cNvPr>
              <p:cNvSpPr>
                <a:spLocks noGrp="1"/>
              </p:cNvSpPr>
              <p:nvPr>
                <p:ph idx="1"/>
              </p:nvPr>
            </p:nvSpPr>
            <p:spPr/>
            <p:txBody>
              <a:bodyPr>
                <a:normAutofit lnSpcReduction="10000"/>
              </a:bodyPr>
              <a:lstStyle/>
              <a:p>
                <a:r>
                  <a:rPr lang="zh-TW" altLang="en-US" sz="2400" dirty="0"/>
                  <a:t>从</a:t>
                </a:r>
                <a:r>
                  <a:rPr lang="en-US" sz="2400" dirty="0"/>
                  <a:t>A</a:t>
                </a:r>
                <a:r>
                  <a:rPr lang="zh-TW" altLang="en-US" sz="2400" dirty="0"/>
                  <a:t>地发射无线电信号在</a:t>
                </a:r>
                <a:r>
                  <a:rPr lang="en-US" sz="2400" dirty="0"/>
                  <a:t>B</a:t>
                </a:r>
                <a:r>
                  <a:rPr lang="zh-TW" altLang="en-US" sz="2400" dirty="0"/>
                  <a:t>地接收。信号离开</a:t>
                </a:r>
                <a:r>
                  <a:rPr lang="en-US" sz="2400" dirty="0"/>
                  <a:t>A</a:t>
                </a:r>
                <a:r>
                  <a:rPr lang="zh-TW" altLang="en-US" sz="2400" dirty="0"/>
                  <a:t>地和到达</a:t>
                </a:r>
                <a:r>
                  <a:rPr lang="en-US" sz="2400" dirty="0"/>
                  <a:t>B</a:t>
                </a:r>
                <a:r>
                  <a:rPr lang="zh-TW" altLang="en-US" sz="2400" dirty="0"/>
                  <a:t>地</a:t>
                </a:r>
                <a:br>
                  <a:rPr lang="en-US" altLang="zh-TW" sz="2400" dirty="0"/>
                </a:br>
                <a:r>
                  <a:rPr lang="zh-TW" altLang="en-US" sz="2400" dirty="0"/>
                  <a:t>是两个事件。设</a:t>
                </a:r>
                <a:r>
                  <a:rPr lang="en-US" sz="2400" dirty="0"/>
                  <a:t>A</a:t>
                </a:r>
                <a:r>
                  <a:rPr lang="zh-TW" altLang="en-US" sz="2400" dirty="0"/>
                  <a:t>钟发射瞬间坐标时为 </a:t>
                </a:r>
                <a:r>
                  <a:rPr lang="en-US" sz="2400" i="1" dirty="0" err="1"/>
                  <a:t>t</a:t>
                </a:r>
                <a:r>
                  <a:rPr lang="en-US" sz="2400" i="1" baseline="-25000" dirty="0" err="1"/>
                  <a:t>A</a:t>
                </a:r>
                <a:r>
                  <a:rPr lang="en-US" sz="2400" dirty="0"/>
                  <a:t>，</a:t>
                </a:r>
                <a:r>
                  <a:rPr lang="zh-TW" altLang="en-US" sz="2400" dirty="0"/>
                  <a:t>信号传输经历的</a:t>
                </a:r>
                <a:br>
                  <a:rPr lang="en-US" altLang="zh-TW" sz="2400" dirty="0"/>
                </a:br>
                <a:r>
                  <a:rPr lang="zh-TW" altLang="en-US" sz="2400" dirty="0"/>
                  <a:t>坐标时间间隔为：</a:t>
                </a:r>
                <a:br>
                  <a:rPr lang="en-HK" altLang="zh-TW" sz="2400" dirty="0"/>
                </a:br>
                <a:br>
                  <a:rPr lang="en-HK" altLang="zh-TW" sz="2400" dirty="0"/>
                </a:br>
                <a:br>
                  <a:rPr lang="en-HK" altLang="zh-TW" sz="2400" dirty="0"/>
                </a:br>
                <a:endParaRPr lang="en-HK" altLang="zh-TW" sz="2400" dirty="0"/>
              </a:p>
              <a:p>
                <a:r>
                  <a:rPr lang="zh-CN" altLang="en-US" sz="2400" dirty="0"/>
                  <a:t>物理时延</a:t>
                </a:r>
                <a:r>
                  <a:rPr lang="en-US" altLang="zh-CN" sz="2400" dirty="0"/>
                  <a:t>(</a:t>
                </a:r>
                <a14:m>
                  <m:oMath xmlns:m="http://schemas.openxmlformats.org/officeDocument/2006/math">
                    <m:r>
                      <a:rPr lang="en-HK" sz="2400" i="1">
                        <a:latin typeface="Cambria Math" panose="02040503050406030204" pitchFamily="18" charset="0"/>
                      </a:rPr>
                      <m:t>∆</m:t>
                    </m:r>
                    <m:sSub>
                      <m:sSubPr>
                        <m:ctrlPr>
                          <a:rPr lang="en-HK" sz="2400" i="1">
                            <a:latin typeface="Cambria Math" panose="02040503050406030204" pitchFamily="18" charset="0"/>
                          </a:rPr>
                        </m:ctrlPr>
                      </m:sSubPr>
                      <m:e>
                        <m:r>
                          <a:rPr lang="en-HK" sz="2400" i="1">
                            <a:latin typeface="Cambria Math" panose="02040503050406030204" pitchFamily="18" charset="0"/>
                          </a:rPr>
                          <m:t>𝑡</m:t>
                        </m:r>
                      </m:e>
                      <m:sub>
                        <m:r>
                          <a:rPr lang="en-HK" sz="2400" i="1">
                            <a:latin typeface="Cambria Math" panose="02040503050406030204" pitchFamily="18" charset="0"/>
                          </a:rPr>
                          <m:t>𝑝</m:t>
                        </m:r>
                      </m:sub>
                    </m:sSub>
                  </m:oMath>
                </a14:m>
                <a:r>
                  <a:rPr lang="en-US" altLang="zh-CN" sz="2400" dirty="0"/>
                  <a:t>)</a:t>
                </a:r>
                <a:r>
                  <a:rPr lang="zh-CN" altLang="en-US" sz="2400" dirty="0"/>
                  <a:t>包括引力时延和介质时延</a:t>
                </a:r>
                <a:endParaRPr lang="en-HK" altLang="zh-TW" sz="2400" dirty="0"/>
              </a:p>
              <a:p>
                <a:r>
                  <a:rPr lang="zh-TW" altLang="en-US" sz="2400" dirty="0"/>
                  <a:t>信号到达</a:t>
                </a:r>
                <a:r>
                  <a:rPr lang="en-US" sz="2400" dirty="0"/>
                  <a:t>B</a:t>
                </a:r>
                <a:r>
                  <a:rPr lang="zh-TW" altLang="en-US" sz="2400" dirty="0"/>
                  <a:t>地</a:t>
                </a:r>
                <a:r>
                  <a:rPr lang="en-US" altLang="zh-TW" sz="2400" dirty="0"/>
                  <a:t>: </a:t>
                </a:r>
                <a:r>
                  <a:rPr lang="en-US" sz="2400" dirty="0"/>
                  <a:t>A</a:t>
                </a:r>
                <a:r>
                  <a:rPr lang="zh-TW" altLang="en-US" sz="2400" dirty="0"/>
                  <a:t>钟坐标时 </a:t>
                </a:r>
                <a14:m>
                  <m:oMath xmlns:m="http://schemas.openxmlformats.org/officeDocument/2006/math">
                    <m:sSub>
                      <m:sSubPr>
                        <m:ctrlPr>
                          <a:rPr lang="en-HK" sz="2400" i="1" smtClean="0">
                            <a:effectLst/>
                            <a:latin typeface="Cambria Math" panose="02040503050406030204" pitchFamily="18" charset="0"/>
                            <a:ea typeface="PMingLiU" panose="02020500000000000000" pitchFamily="18" charset="-120"/>
                            <a:cs typeface="Times New Roman" panose="02020603050405020304" pitchFamily="18" charset="0"/>
                          </a:rPr>
                        </m:ctrlPr>
                      </m:sSub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𝑡</m:t>
                        </m:r>
                      </m:e>
                      <m:sub>
                        <m:r>
                          <a:rPr lang="en-US" sz="2400" i="1">
                            <a:effectLst/>
                            <a:latin typeface="Cambria Math" panose="02040503050406030204" pitchFamily="18" charset="0"/>
                            <a:ea typeface="PMingLiU" panose="02020500000000000000" pitchFamily="18" charset="-120"/>
                            <a:cs typeface="Times New Roman" panose="02020603050405020304" pitchFamily="18" charset="0"/>
                          </a:rPr>
                          <m:t>𝐴</m:t>
                        </m:r>
                      </m:sub>
                    </m:sSub>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sSub>
                      <m:sSub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b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𝑡</m:t>
                        </m:r>
                      </m:e>
                      <m:sub>
                        <m:r>
                          <a:rPr lang="en-US" sz="2400" i="1">
                            <a:effectLst/>
                            <a:latin typeface="Cambria Math" panose="02040503050406030204" pitchFamily="18" charset="0"/>
                            <a:ea typeface="PMingLiU" panose="02020500000000000000" pitchFamily="18" charset="-120"/>
                            <a:cs typeface="Times New Roman" panose="02020603050405020304" pitchFamily="18" charset="0"/>
                          </a:rPr>
                          <m:t>𝐴</m:t>
                        </m:r>
                      </m:sub>
                    </m:sSub>
                  </m:oMath>
                </a14:m>
                <a:r>
                  <a:rPr lang="en-HK" altLang="zh-TW" sz="2400" dirty="0">
                    <a:latin typeface="Calibri" panose="020F0502020204030204" pitchFamily="34" charset="0"/>
                    <a:ea typeface="PMingLiU" panose="02020500000000000000" pitchFamily="18" charset="-120"/>
                    <a:cs typeface="Times New Roman" panose="02020603050405020304" pitchFamily="18" charset="0"/>
                  </a:rPr>
                  <a:t> </a:t>
                </a:r>
                <a:r>
                  <a:rPr lang="zh-TW" altLang="en-US" sz="2400" dirty="0"/>
                  <a:t>与</a:t>
                </a:r>
                <a:r>
                  <a:rPr lang="en-US" sz="2400" dirty="0"/>
                  <a:t>B</a:t>
                </a:r>
                <a:r>
                  <a:rPr lang="zh-TW" altLang="en-US" sz="2400" dirty="0"/>
                  <a:t>钟坐标时 </a:t>
                </a:r>
                <a:r>
                  <a:rPr lang="en-US" sz="2400" i="1" dirty="0" err="1"/>
                  <a:t>t</a:t>
                </a:r>
                <a:r>
                  <a:rPr lang="en-US" sz="2400" i="1" baseline="-25000" dirty="0" err="1"/>
                  <a:t>B</a:t>
                </a:r>
                <a:r>
                  <a:rPr lang="zh-TW" altLang="en-US" sz="2400" dirty="0"/>
                  <a:t>为</a:t>
                </a:r>
                <a:r>
                  <a:rPr lang="zh-TW" altLang="en-US" sz="2400" b="1" dirty="0">
                    <a:solidFill>
                      <a:srgbClr val="FFC000"/>
                    </a:solidFill>
                  </a:rPr>
                  <a:t>坐标同时刻</a:t>
                </a:r>
                <a:r>
                  <a:rPr lang="zh-TW" altLang="en-US" sz="2400" dirty="0"/>
                  <a:t>。</a:t>
                </a:r>
                <a:endParaRPr lang="en-HK" altLang="zh-TW" sz="2400" dirty="0"/>
              </a:p>
              <a:p>
                <a:r>
                  <a:rPr lang="zh-TW" altLang="en-US" sz="2400" dirty="0"/>
                  <a:t>信号传输过程的计算误差是影响精度的主要原因。</a:t>
                </a:r>
                <a:endParaRPr lang="en-US" sz="2400" dirty="0"/>
              </a:p>
            </p:txBody>
          </p:sp>
        </mc:Choice>
        <mc:Fallback xmlns="">
          <p:sp>
            <p:nvSpPr>
              <p:cNvPr id="3" name="Content Placeholder 2">
                <a:extLst>
                  <a:ext uri="{FF2B5EF4-FFF2-40B4-BE49-F238E27FC236}">
                    <a16:creationId xmlns:a16="http://schemas.microsoft.com/office/drawing/2014/main" id="{7E3F58FE-D73C-34C4-DD3B-7E22E92CC0A6}"/>
                  </a:ext>
                </a:extLst>
              </p:cNvPr>
              <p:cNvSpPr>
                <a:spLocks noGrp="1" noRot="1" noChangeAspect="1" noMove="1" noResize="1" noEditPoints="1" noAdjustHandles="1" noChangeArrowheads="1" noChangeShapeType="1" noTextEdit="1"/>
              </p:cNvSpPr>
              <p:nvPr>
                <p:ph idx="1"/>
              </p:nvPr>
            </p:nvSpPr>
            <p:spPr>
              <a:blipFill>
                <a:blip r:embed="rId2"/>
                <a:stretch>
                  <a:fillRect l="-877" b="-103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583CFD2-F433-CD1E-646B-662559895F09}"/>
              </a:ext>
            </a:extLst>
          </p:cNvPr>
          <p:cNvPicPr>
            <a:picLocks noChangeAspect="1"/>
          </p:cNvPicPr>
          <p:nvPr/>
        </p:nvPicPr>
        <p:blipFill>
          <a:blip r:embed="rId3"/>
          <a:stretch>
            <a:fillRect/>
          </a:stretch>
        </p:blipFill>
        <p:spPr>
          <a:xfrm>
            <a:off x="3568700" y="3429000"/>
            <a:ext cx="4140200" cy="901700"/>
          </a:xfrm>
          <a:prstGeom prst="rect">
            <a:avLst/>
          </a:prstGeom>
        </p:spPr>
      </p:pic>
      <p:pic>
        <p:nvPicPr>
          <p:cNvPr id="4" name="Picture 3">
            <a:extLst>
              <a:ext uri="{FF2B5EF4-FFF2-40B4-BE49-F238E27FC236}">
                <a16:creationId xmlns:a16="http://schemas.microsoft.com/office/drawing/2014/main" id="{A5E1ED2F-4125-54B5-D999-151746AC513F}"/>
              </a:ext>
            </a:extLst>
          </p:cNvPr>
          <p:cNvPicPr>
            <a:picLocks noChangeAspect="1"/>
          </p:cNvPicPr>
          <p:nvPr/>
        </p:nvPicPr>
        <p:blipFill rotWithShape="1">
          <a:blip r:embed="rId4"/>
          <a:srcRect l="11585" t="7843" r="13316" b="5152"/>
          <a:stretch/>
        </p:blipFill>
        <p:spPr>
          <a:xfrm>
            <a:off x="8973878" y="0"/>
            <a:ext cx="3218121" cy="2796178"/>
          </a:xfrm>
          <a:prstGeom prst="rect">
            <a:avLst/>
          </a:prstGeom>
        </p:spPr>
      </p:pic>
    </p:spTree>
    <p:extLst>
      <p:ext uri="{BB962C8B-B14F-4D97-AF65-F5344CB8AC3E}">
        <p14:creationId xmlns:p14="http://schemas.microsoft.com/office/powerpoint/2010/main" val="421082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855D5-7351-7F0B-741B-0E3EE741DF64}"/>
              </a:ext>
            </a:extLst>
          </p:cNvPr>
          <p:cNvSpPr>
            <a:spLocks noGrp="1"/>
          </p:cNvSpPr>
          <p:nvPr>
            <p:ph type="title"/>
          </p:nvPr>
        </p:nvSpPr>
        <p:spPr/>
        <p:txBody>
          <a:bodyPr/>
          <a:lstStyle/>
          <a:p>
            <a:r>
              <a:rPr lang="zh-TW" altLang="en-US" dirty="0"/>
              <a:t>卫星共视法</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09F746-518D-418C-44CC-B154C6D442EE}"/>
                  </a:ext>
                </a:extLst>
              </p:cNvPr>
              <p:cNvSpPr>
                <a:spLocks noGrp="1"/>
              </p:cNvSpPr>
              <p:nvPr>
                <p:ph idx="1"/>
              </p:nvPr>
            </p:nvSpPr>
            <p:spPr/>
            <p:txBody>
              <a:bodyPr>
                <a:normAutofit/>
              </a:bodyPr>
              <a:lstStyle/>
              <a:p>
                <a:r>
                  <a:rPr lang="zh-TW" altLang="en-US" sz="2400" dirty="0"/>
                  <a:t>两个测站</a:t>
                </a:r>
                <a:r>
                  <a:rPr lang="en-US" sz="2400" dirty="0"/>
                  <a:t>A、B</a:t>
                </a:r>
                <a:r>
                  <a:rPr lang="zh-TW" altLang="en-US" sz="2400" dirty="0"/>
                  <a:t>同时接收同一颗卫星的时间信号。两站测量的信号传输时延分别为：</a:t>
                </a:r>
                <a:br>
                  <a:rPr lang="en-US" altLang="zh-TW" sz="2400" dirty="0"/>
                </a:br>
                <a:br>
                  <a:rPr lang="en-US" altLang="zh-TW" sz="2400" dirty="0"/>
                </a:br>
                <a:br>
                  <a:rPr lang="en-US" altLang="zh-TW" sz="2400" dirty="0"/>
                </a:br>
                <a:br>
                  <a:rPr lang="en-US" altLang="zh-TW" sz="2400" dirty="0"/>
                </a:br>
                <a:endParaRPr lang="en-US" altLang="zh-TW" sz="2400" dirty="0"/>
              </a:p>
              <a:p>
                <a:r>
                  <a:rPr lang="zh-TW" altLang="en-US" sz="2400" dirty="0"/>
                  <a:t>取两者之差</a:t>
                </a:r>
                <a14:m>
                  <m:oMath xmlns:m="http://schemas.openxmlformats.org/officeDocument/2006/math">
                    <m:sSub>
                      <m:sSubPr>
                        <m:ctrlPr>
                          <a:rPr lang="en-HK" sz="2400" i="1" smtClean="0">
                            <a:effectLst/>
                            <a:latin typeface="Cambria Math" panose="02040503050406030204" pitchFamily="18" charset="0"/>
                            <a:ea typeface="PMingLiU" panose="02020500000000000000" pitchFamily="18" charset="-120"/>
                            <a:cs typeface="Times New Roman" panose="02020603050405020304" pitchFamily="18" charset="0"/>
                          </a:rPr>
                        </m:ctrlPr>
                      </m:sSub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r>
                          <a:rPr lang="en-US" sz="2400" i="1">
                            <a:effectLst/>
                            <a:latin typeface="Cambria Math" panose="02040503050406030204" pitchFamily="18" charset="0"/>
                            <a:ea typeface="PMingLiU" panose="02020500000000000000" pitchFamily="18" charset="-120"/>
                            <a:cs typeface="Times New Roman" panose="02020603050405020304" pitchFamily="18" charset="0"/>
                          </a:rPr>
                          <m:t>𝑡</m:t>
                        </m:r>
                      </m:e>
                      <m:sub>
                        <m:r>
                          <a:rPr lang="en-US" sz="2400" i="1">
                            <a:effectLst/>
                            <a:latin typeface="Cambria Math" panose="02040503050406030204" pitchFamily="18" charset="0"/>
                            <a:ea typeface="PMingLiU" panose="02020500000000000000" pitchFamily="18" charset="-120"/>
                            <a:cs typeface="Times New Roman" panose="02020603050405020304" pitchFamily="18" charset="0"/>
                          </a:rPr>
                          <m:t>𝐴𝐵</m:t>
                        </m:r>
                      </m:sub>
                    </m:sSub>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sSub>
                      <m:sSub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b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𝑡</m:t>
                        </m:r>
                      </m:e>
                      <m:sub>
                        <m:r>
                          <a:rPr lang="en-US" sz="2400" i="1">
                            <a:effectLst/>
                            <a:latin typeface="Cambria Math" panose="02040503050406030204" pitchFamily="18" charset="0"/>
                            <a:ea typeface="PMingLiU" panose="02020500000000000000" pitchFamily="18" charset="-120"/>
                            <a:cs typeface="Times New Roman" panose="02020603050405020304" pitchFamily="18" charset="0"/>
                          </a:rPr>
                          <m:t>𝐵</m:t>
                        </m:r>
                      </m:sub>
                    </m:sSub>
                    <m:r>
                      <a:rPr lang="en-US" sz="2400" i="1">
                        <a:effectLst/>
                        <a:latin typeface="Cambria Math" panose="02040503050406030204" pitchFamily="18" charset="0"/>
                        <a:ea typeface="PMingLiU" panose="02020500000000000000" pitchFamily="18" charset="-120"/>
                        <a:cs typeface="Times New Roman" panose="02020603050405020304" pitchFamily="18" charset="0"/>
                      </a:rPr>
                      <m:t>−∆</m:t>
                    </m:r>
                    <m:sSub>
                      <m:sSub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b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𝑡</m:t>
                        </m:r>
                      </m:e>
                      <m:sub>
                        <m:r>
                          <a:rPr lang="en-US" sz="2400" i="1">
                            <a:effectLst/>
                            <a:latin typeface="Cambria Math" panose="02040503050406030204" pitchFamily="18" charset="0"/>
                            <a:ea typeface="PMingLiU" panose="02020500000000000000" pitchFamily="18" charset="-120"/>
                            <a:cs typeface="Times New Roman" panose="02020603050405020304" pitchFamily="18" charset="0"/>
                          </a:rPr>
                          <m:t>𝐴</m:t>
                        </m:r>
                      </m:sub>
                    </m:sSub>
                  </m:oMath>
                </a14:m>
                <a:r>
                  <a:rPr lang="en-US" sz="2400" dirty="0"/>
                  <a:t>​</a:t>
                </a:r>
                <a:r>
                  <a:rPr lang="zh-TW" altLang="en-US" sz="2400" dirty="0"/>
                  <a:t>可在很大程度上消除卫星轨道误差、几何时延计算误差及介质时延、相对论时延计算误差。比对精度可达几纳秒。</a:t>
                </a:r>
                <a:endParaRPr lang="en-US" sz="2400" dirty="0"/>
              </a:p>
            </p:txBody>
          </p:sp>
        </mc:Choice>
        <mc:Fallback xmlns="">
          <p:sp>
            <p:nvSpPr>
              <p:cNvPr id="3" name="Content Placeholder 2">
                <a:extLst>
                  <a:ext uri="{FF2B5EF4-FFF2-40B4-BE49-F238E27FC236}">
                    <a16:creationId xmlns:a16="http://schemas.microsoft.com/office/drawing/2014/main" id="{1D09F746-518D-418C-44CC-B154C6D442EE}"/>
                  </a:ext>
                </a:extLst>
              </p:cNvPr>
              <p:cNvSpPr>
                <a:spLocks noGrp="1" noRot="1" noChangeAspect="1" noMove="1" noResize="1" noEditPoints="1" noAdjustHandles="1" noChangeArrowheads="1" noChangeShapeType="1" noTextEdit="1"/>
              </p:cNvSpPr>
              <p:nvPr>
                <p:ph idx="1"/>
              </p:nvPr>
            </p:nvSpPr>
            <p:spPr>
              <a:blipFill>
                <a:blip r:embed="rId2"/>
                <a:stretch>
                  <a:fillRect l="-87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3A9DEF07-C28B-076D-254D-9AB0D94694DE}"/>
              </a:ext>
            </a:extLst>
          </p:cNvPr>
          <p:cNvPicPr>
            <a:picLocks noChangeAspect="1"/>
          </p:cNvPicPr>
          <p:nvPr/>
        </p:nvPicPr>
        <p:blipFill>
          <a:blip r:embed="rId3"/>
          <a:stretch>
            <a:fillRect/>
          </a:stretch>
        </p:blipFill>
        <p:spPr>
          <a:xfrm>
            <a:off x="3975100" y="3076199"/>
            <a:ext cx="3797300" cy="1572001"/>
          </a:xfrm>
          <a:prstGeom prst="rect">
            <a:avLst/>
          </a:prstGeom>
        </p:spPr>
      </p:pic>
    </p:spTree>
    <p:extLst>
      <p:ext uri="{BB962C8B-B14F-4D97-AF65-F5344CB8AC3E}">
        <p14:creationId xmlns:p14="http://schemas.microsoft.com/office/powerpoint/2010/main" val="35106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1DBD-1C05-761A-303B-E018245C6413}"/>
              </a:ext>
            </a:extLst>
          </p:cNvPr>
          <p:cNvSpPr>
            <a:spLocks noGrp="1"/>
          </p:cNvSpPr>
          <p:nvPr>
            <p:ph type="title"/>
          </p:nvPr>
        </p:nvSpPr>
        <p:spPr>
          <a:xfrm>
            <a:off x="685801" y="0"/>
            <a:ext cx="10131425" cy="1456267"/>
          </a:xfrm>
        </p:spPr>
        <p:txBody>
          <a:bodyPr/>
          <a:lstStyle/>
          <a:p>
            <a:r>
              <a:rPr lang="en-US" dirty="0"/>
              <a:t>TCB </a:t>
            </a:r>
            <a:r>
              <a:rPr lang="zh-TW" altLang="en-US" dirty="0"/>
              <a:t>与 </a:t>
            </a:r>
            <a:r>
              <a:rPr lang="en-US" dirty="0"/>
              <a:t>TCG </a:t>
            </a:r>
            <a:r>
              <a:rPr lang="zh-TW" altLang="en-US" dirty="0"/>
              <a:t>变换</a:t>
            </a:r>
            <a:endParaRPr lang="en-US" dirty="0"/>
          </a:p>
        </p:txBody>
      </p:sp>
      <p:sp>
        <p:nvSpPr>
          <p:cNvPr id="3" name="Content Placeholder 2">
            <a:extLst>
              <a:ext uri="{FF2B5EF4-FFF2-40B4-BE49-F238E27FC236}">
                <a16:creationId xmlns:a16="http://schemas.microsoft.com/office/drawing/2014/main" id="{B8CA83BE-817B-FD61-8FED-3D8E02776CC4}"/>
              </a:ext>
            </a:extLst>
          </p:cNvPr>
          <p:cNvSpPr>
            <a:spLocks noGrp="1"/>
          </p:cNvSpPr>
          <p:nvPr>
            <p:ph idx="1"/>
          </p:nvPr>
        </p:nvSpPr>
        <p:spPr>
          <a:xfrm>
            <a:off x="685801" y="1302027"/>
            <a:ext cx="10131425" cy="5188226"/>
          </a:xfrm>
        </p:spPr>
        <p:txBody>
          <a:bodyPr>
            <a:normAutofit/>
          </a:bodyPr>
          <a:lstStyle/>
          <a:p>
            <a:r>
              <a:rPr lang="en-US" dirty="0"/>
              <a:t>TCB </a:t>
            </a:r>
            <a:r>
              <a:rPr lang="zh-TW" altLang="en-US" dirty="0"/>
              <a:t>与 </a:t>
            </a:r>
            <a:r>
              <a:rPr lang="en-US" dirty="0"/>
              <a:t>TCG </a:t>
            </a:r>
            <a:r>
              <a:rPr lang="zh-TW" altLang="en-US" dirty="0"/>
              <a:t>的变换关系为四维变换，根据 </a:t>
            </a:r>
            <a:r>
              <a:rPr lang="en-US" dirty="0"/>
              <a:t>IERS </a:t>
            </a:r>
            <a:r>
              <a:rPr lang="zh-TW" altLang="en-US" dirty="0"/>
              <a:t>规范 </a:t>
            </a:r>
            <a:r>
              <a:rPr lang="en-US" altLang="zh-TW" dirty="0"/>
              <a:t>2010</a:t>
            </a:r>
            <a:r>
              <a:rPr lang="zh-TW" altLang="en-US" dirty="0"/>
              <a:t>：</a:t>
            </a:r>
            <a:br>
              <a:rPr lang="en-US" altLang="zh-TW" dirty="0"/>
            </a:br>
            <a:br>
              <a:rPr lang="en-US" altLang="zh-TW" dirty="0"/>
            </a:br>
            <a:br>
              <a:rPr lang="en-US" altLang="zh-TW" dirty="0"/>
            </a:br>
            <a:br>
              <a:rPr lang="en-US" altLang="zh-TW" dirty="0"/>
            </a:br>
            <a:br>
              <a:rPr lang="en-US" altLang="zh-TW" dirty="0"/>
            </a:br>
            <a:endParaRPr lang="en-US" altLang="zh-TW" dirty="0"/>
          </a:p>
          <a:p>
            <a:pPr algn="r"/>
            <a:br>
              <a:rPr lang="en-US" altLang="zh-TW" dirty="0"/>
            </a:br>
            <a:br>
              <a:rPr lang="en-US" altLang="zh-TW" dirty="0"/>
            </a:br>
            <a:r>
              <a:rPr lang="en-HK" i="1" dirty="0">
                <a:effectLst/>
                <a:latin typeface="KaTeX_Math"/>
              </a:rPr>
              <a:t>L</a:t>
            </a:r>
            <a:r>
              <a:rPr lang="en-HK" i="1" baseline="-25000" dirty="0">
                <a:effectLst/>
                <a:latin typeface="KaTeX_Math"/>
              </a:rPr>
              <a:t>B</a:t>
            </a:r>
            <a:r>
              <a:rPr lang="en-HK" dirty="0">
                <a:effectLst/>
              </a:rPr>
              <a:t>​​​</a:t>
            </a:r>
            <a:r>
              <a:rPr lang="en-HK" b="0" i="0" dirty="0">
                <a:effectLst/>
                <a:latin typeface="KaTeX_Main"/>
              </a:rPr>
              <a:t>=1.550519768×10</a:t>
            </a:r>
            <a:r>
              <a:rPr lang="en-HK" b="0" i="0" baseline="30000" dirty="0">
                <a:effectLst/>
                <a:latin typeface="KaTeX_Main"/>
              </a:rPr>
              <a:t>−8</a:t>
            </a:r>
            <a:br>
              <a:rPr lang="en-HK" b="0" i="0" dirty="0">
                <a:effectLst/>
                <a:latin typeface="KaTeX_Main"/>
              </a:rPr>
            </a:br>
            <a:r>
              <a:rPr lang="en-HK" b="0" i="0" dirty="0">
                <a:effectLst/>
                <a:latin typeface="KaTeX_Main"/>
              </a:rPr>
              <a:t>L</a:t>
            </a:r>
            <a:r>
              <a:rPr lang="en-HK" b="0" i="0" baseline="-25000" dirty="0">
                <a:effectLst/>
                <a:latin typeface="KaTeX_Main"/>
              </a:rPr>
              <a:t>C</a:t>
            </a:r>
            <a:r>
              <a:rPr lang="en-HK" b="0" i="0" dirty="0">
                <a:effectLst/>
                <a:latin typeface="KaTeX_Main"/>
              </a:rPr>
              <a:t>=1.48082686741×10</a:t>
            </a:r>
            <a:r>
              <a:rPr lang="en-HK" b="0" i="0" baseline="30000" dirty="0">
                <a:effectLst/>
                <a:latin typeface="KaTeX_Main"/>
              </a:rPr>
              <a:t>−8</a:t>
            </a:r>
            <a:br>
              <a:rPr lang="en-HK" b="0" i="0" dirty="0">
                <a:effectLst/>
                <a:latin typeface="KaTeX_Main"/>
              </a:rPr>
            </a:br>
            <a:r>
              <a:rPr lang="en-HK" b="0" i="0" dirty="0">
                <a:effectLst/>
                <a:latin typeface="KaTeX_Main"/>
              </a:rPr>
              <a:t>T</a:t>
            </a:r>
            <a:r>
              <a:rPr lang="en-HK" b="0" i="0" baseline="-25000" dirty="0">
                <a:effectLst/>
                <a:latin typeface="KaTeX_Main"/>
              </a:rPr>
              <a:t>0</a:t>
            </a:r>
            <a:r>
              <a:rPr lang="en-HK" b="0" i="0" dirty="0">
                <a:effectLst/>
                <a:latin typeface="KaTeX_Main"/>
              </a:rPr>
              <a:t>=2443144.5003725 (</a:t>
            </a:r>
            <a:r>
              <a:rPr lang="zh-TW" altLang="en-US" b="0" i="0" dirty="0">
                <a:effectLst/>
                <a:latin typeface="Times New Roman" panose="02020603050405020304" pitchFamily="18" charset="0"/>
              </a:rPr>
              <a:t>约</a:t>
            </a:r>
            <a:r>
              <a:rPr lang="en-HK" b="0" i="0" dirty="0">
                <a:effectLst/>
                <a:latin typeface="KaTeX_Main"/>
              </a:rPr>
              <a:t>J2000.0)​</a:t>
            </a:r>
          </a:p>
          <a:p>
            <a:r>
              <a:rPr lang="en-HK" b="0" i="0" dirty="0">
                <a:effectLst/>
                <a:latin typeface="KaTeX_Main"/>
              </a:rPr>
              <a:t>TCB </a:t>
            </a:r>
            <a:r>
              <a:rPr lang="zh-TW" altLang="en-US" b="0" i="0" dirty="0">
                <a:effectLst/>
                <a:latin typeface="KaTeX_Main"/>
              </a:rPr>
              <a:t>与 </a:t>
            </a:r>
            <a:r>
              <a:rPr lang="en-HK" b="0" i="0" dirty="0">
                <a:effectLst/>
                <a:latin typeface="KaTeX_Main"/>
              </a:rPr>
              <a:t>TCG </a:t>
            </a:r>
            <a:r>
              <a:rPr lang="zh-TW" altLang="en-US" b="0" i="0" dirty="0">
                <a:effectLst/>
                <a:latin typeface="KaTeX_Main"/>
              </a:rPr>
              <a:t>是广义相对论框架下精确的时间系统</a:t>
            </a:r>
          </a:p>
          <a:p>
            <a:r>
              <a:rPr lang="zh-TW" altLang="en-US" b="0" i="0" dirty="0">
                <a:effectLst/>
                <a:latin typeface="KaTeX_Main"/>
              </a:rPr>
              <a:t>两者通过四维时空变换相联系，包含线性项、速度项和非线性周期项</a:t>
            </a:r>
          </a:p>
          <a:p>
            <a:r>
              <a:rPr lang="zh-TW" altLang="en-US" b="0" i="0" dirty="0">
                <a:effectLst/>
                <a:latin typeface="KaTeX_Main"/>
              </a:rPr>
              <a:t>高精度应用（如行星历表、</a:t>
            </a:r>
            <a:r>
              <a:rPr lang="en-HK" b="0" i="0" dirty="0">
                <a:effectLst/>
                <a:latin typeface="KaTeX_Main"/>
              </a:rPr>
              <a:t>VLBI、</a:t>
            </a:r>
            <a:r>
              <a:rPr lang="zh-TW" altLang="en-US" b="0" i="0" dirty="0">
                <a:effectLst/>
                <a:latin typeface="KaTeX_Main"/>
              </a:rPr>
              <a:t>卫星导航）必须使用这些变换</a:t>
            </a:r>
          </a:p>
          <a:p>
            <a:r>
              <a:rPr lang="en-HK" b="0" i="0" dirty="0">
                <a:effectLst/>
                <a:latin typeface="KaTeX_Main"/>
              </a:rPr>
              <a:t>IERS TE405 </a:t>
            </a:r>
            <a:r>
              <a:rPr lang="zh-TW" altLang="en-US" b="0" i="0" dirty="0">
                <a:effectLst/>
                <a:latin typeface="KaTeX_Main"/>
              </a:rPr>
              <a:t>文件提供实用非线性项差值</a:t>
            </a:r>
            <a:br>
              <a:rPr lang="en-HK" b="0" i="0" dirty="0">
                <a:effectLst/>
                <a:latin typeface="KaTeX_Main"/>
              </a:rPr>
            </a:br>
            <a:endParaRPr lang="en-US" dirty="0"/>
          </a:p>
        </p:txBody>
      </p:sp>
      <p:pic>
        <p:nvPicPr>
          <p:cNvPr id="5" name="Picture 4">
            <a:extLst>
              <a:ext uri="{FF2B5EF4-FFF2-40B4-BE49-F238E27FC236}">
                <a16:creationId xmlns:a16="http://schemas.microsoft.com/office/drawing/2014/main" id="{78AC0E55-3CA9-BA7D-D757-66F885A2E5FB}"/>
              </a:ext>
            </a:extLst>
          </p:cNvPr>
          <p:cNvPicPr>
            <a:picLocks noChangeAspect="1"/>
          </p:cNvPicPr>
          <p:nvPr/>
        </p:nvPicPr>
        <p:blipFill>
          <a:blip r:embed="rId2"/>
          <a:stretch>
            <a:fillRect/>
          </a:stretch>
        </p:blipFill>
        <p:spPr>
          <a:xfrm>
            <a:off x="1709530" y="2138840"/>
            <a:ext cx="5754204" cy="1537082"/>
          </a:xfrm>
          <a:prstGeom prst="rect">
            <a:avLst/>
          </a:prstGeom>
        </p:spPr>
      </p:pic>
      <p:pic>
        <p:nvPicPr>
          <p:cNvPr id="4" name="圖片 4">
            <a:extLst>
              <a:ext uri="{FF2B5EF4-FFF2-40B4-BE49-F238E27FC236}">
                <a16:creationId xmlns:a16="http://schemas.microsoft.com/office/drawing/2014/main" id="{28547AD3-140D-0817-0434-6AC31DFECA2A}"/>
              </a:ext>
            </a:extLst>
          </p:cNvPr>
          <p:cNvPicPr>
            <a:picLocks noChangeAspect="1"/>
          </p:cNvPicPr>
          <p:nvPr/>
        </p:nvPicPr>
        <p:blipFill>
          <a:blip r:embed="rId3"/>
          <a:stretch>
            <a:fillRect/>
          </a:stretch>
        </p:blipFill>
        <p:spPr>
          <a:xfrm>
            <a:off x="8606388" y="286602"/>
            <a:ext cx="3238048" cy="2102262"/>
          </a:xfrm>
          <a:prstGeom prst="rect">
            <a:avLst/>
          </a:prstGeom>
        </p:spPr>
      </p:pic>
      <p:sp>
        <p:nvSpPr>
          <p:cNvPr id="6" name="Rectangle 5">
            <a:extLst>
              <a:ext uri="{FF2B5EF4-FFF2-40B4-BE49-F238E27FC236}">
                <a16:creationId xmlns:a16="http://schemas.microsoft.com/office/drawing/2014/main" id="{1FF1294A-766A-4D04-539F-53564EDACC55}"/>
              </a:ext>
            </a:extLst>
          </p:cNvPr>
          <p:cNvSpPr/>
          <p:nvPr/>
        </p:nvSpPr>
        <p:spPr>
          <a:xfrm>
            <a:off x="8902700" y="381000"/>
            <a:ext cx="2768600" cy="4699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03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90B59-CAFC-ABFF-BD0F-74757671D588}"/>
              </a:ext>
            </a:extLst>
          </p:cNvPr>
          <p:cNvSpPr>
            <a:spLocks noGrp="1"/>
          </p:cNvSpPr>
          <p:nvPr>
            <p:ph type="title"/>
          </p:nvPr>
        </p:nvSpPr>
        <p:spPr/>
        <p:txBody>
          <a:bodyPr/>
          <a:lstStyle/>
          <a:p>
            <a:r>
              <a:rPr lang="zh-HK" altLang="en-US" sz="3600" dirty="0">
                <a:effectLst/>
              </a:rPr>
              <a:t>坐标时秒</a:t>
            </a:r>
            <a:endParaRPr lang="en-US" dirty="0"/>
          </a:p>
        </p:txBody>
      </p:sp>
      <p:sp>
        <p:nvSpPr>
          <p:cNvPr id="3" name="Content Placeholder 2">
            <a:extLst>
              <a:ext uri="{FF2B5EF4-FFF2-40B4-BE49-F238E27FC236}">
                <a16:creationId xmlns:a16="http://schemas.microsoft.com/office/drawing/2014/main" id="{9AF5911B-29E2-E96F-407B-A97ACEFE1BC1}"/>
              </a:ext>
            </a:extLst>
          </p:cNvPr>
          <p:cNvSpPr>
            <a:spLocks noGrp="1"/>
          </p:cNvSpPr>
          <p:nvPr>
            <p:ph idx="1"/>
          </p:nvPr>
        </p:nvSpPr>
        <p:spPr/>
        <p:txBody>
          <a:bodyPr>
            <a:noAutofit/>
          </a:bodyPr>
          <a:lstStyle/>
          <a:p>
            <a:endParaRPr lang="zh-TW" altLang="en-US" sz="2400" dirty="0"/>
          </a:p>
          <a:p>
            <a:r>
              <a:rPr lang="zh-HK" altLang="en-US" sz="2400" dirty="0">
                <a:effectLst/>
              </a:rPr>
              <a:t>原时之间并不能建立同时性，因此需要建立一种坐标钟（坐标时），其在处处的读数都能建立同时性，这样的时间系统才能在坐标系全局中有意义</a:t>
            </a:r>
            <a:endParaRPr lang="en-US" altLang="zh-HK" sz="2400" dirty="0">
              <a:effectLst/>
            </a:endParaRPr>
          </a:p>
          <a:p>
            <a:r>
              <a:rPr lang="zh-HK" altLang="en-US" sz="2400" dirty="0">
                <a:effectLst/>
              </a:rPr>
              <a:t>坐标时秒就是特定状态和环境下的原时秒，例如 </a:t>
            </a:r>
            <a:br>
              <a:rPr lang="en-US" altLang="zh-HK" sz="2400" dirty="0">
                <a:effectLst/>
              </a:rPr>
            </a:br>
            <a:br>
              <a:rPr lang="en-US" altLang="zh-HK" sz="2400" dirty="0">
                <a:effectLst/>
              </a:rPr>
            </a:br>
            <a:br>
              <a:rPr lang="en-US" altLang="zh-HK" sz="2400" dirty="0">
                <a:effectLst/>
              </a:rPr>
            </a:br>
            <a:r>
              <a:rPr lang="en-US" altLang="zh-HK" sz="2400" dirty="0"/>
              <a:t>v=0, r  -&gt; </a:t>
            </a:r>
            <a:r>
              <a:rPr lang="zh-HK" altLang="en-US" sz="2400" dirty="0"/>
              <a:t>∞</a:t>
            </a:r>
            <a:r>
              <a:rPr lang="en-US" altLang="zh-HK" sz="2400" dirty="0"/>
              <a:t>, </a:t>
            </a:r>
            <a:r>
              <a:rPr lang="zh-HK" altLang="en-US" sz="2400" dirty="0"/>
              <a:t>得</a:t>
            </a:r>
            <a:r>
              <a:rPr lang="zh-TW" altLang="en-US" sz="2400" dirty="0"/>
              <a:t> </a:t>
            </a:r>
            <a:r>
              <a:rPr lang="en-US" altLang="zh-TW" sz="2400" dirty="0"/>
              <a:t>dt = d</a:t>
            </a:r>
            <a:r>
              <a:rPr lang="el-GR" altLang="zh-TW" sz="2400" dirty="0"/>
              <a:t>τ </a:t>
            </a:r>
            <a:br>
              <a:rPr lang="en-US" altLang="zh-HK" sz="2400" dirty="0">
                <a:effectLst/>
              </a:rPr>
            </a:br>
            <a:br>
              <a:rPr lang="en-US" altLang="zh-HK" sz="2400" dirty="0">
                <a:effectLst/>
              </a:rPr>
            </a:br>
            <a:r>
              <a:rPr lang="zh-HK" altLang="en-US" sz="2400" dirty="0">
                <a:effectLst/>
              </a:rPr>
              <a:t>这就意味着将离开引力中心无穷远处的静止时钟的原时秒定义为坐标时秒。</a:t>
            </a:r>
          </a:p>
        </p:txBody>
      </p:sp>
      <p:pic>
        <p:nvPicPr>
          <p:cNvPr id="5" name="Picture 4">
            <a:extLst>
              <a:ext uri="{FF2B5EF4-FFF2-40B4-BE49-F238E27FC236}">
                <a16:creationId xmlns:a16="http://schemas.microsoft.com/office/drawing/2014/main" id="{D9C6A375-99DF-5EDF-29BE-3CD3B5836A36}"/>
              </a:ext>
            </a:extLst>
          </p:cNvPr>
          <p:cNvPicPr>
            <a:picLocks noChangeAspect="1"/>
          </p:cNvPicPr>
          <p:nvPr/>
        </p:nvPicPr>
        <p:blipFill>
          <a:blip r:embed="rId2"/>
          <a:stretch>
            <a:fillRect/>
          </a:stretch>
        </p:blipFill>
        <p:spPr>
          <a:xfrm>
            <a:off x="4368800" y="3966633"/>
            <a:ext cx="3454400" cy="800100"/>
          </a:xfrm>
          <a:prstGeom prst="rect">
            <a:avLst/>
          </a:prstGeom>
        </p:spPr>
      </p:pic>
    </p:spTree>
    <p:extLst>
      <p:ext uri="{BB962C8B-B14F-4D97-AF65-F5344CB8AC3E}">
        <p14:creationId xmlns:p14="http://schemas.microsoft.com/office/powerpoint/2010/main" val="3925839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B1DBD-1C05-761A-303B-E018245C6413}"/>
              </a:ext>
            </a:extLst>
          </p:cNvPr>
          <p:cNvSpPr>
            <a:spLocks noGrp="1"/>
          </p:cNvSpPr>
          <p:nvPr>
            <p:ph type="title"/>
          </p:nvPr>
        </p:nvSpPr>
        <p:spPr/>
        <p:txBody>
          <a:bodyPr>
            <a:normAutofit fontScale="90000"/>
          </a:bodyPr>
          <a:lstStyle/>
          <a:p>
            <a:r>
              <a:rPr lang="zh-TW" altLang="en-US" dirty="0"/>
              <a:t>太阳系中的惯性参考系</a:t>
            </a:r>
            <a:r>
              <a:rPr lang="en-US" dirty="0"/>
              <a:t>BCRS </a:t>
            </a:r>
            <a:br>
              <a:rPr lang="en-US" dirty="0"/>
            </a:br>
            <a:r>
              <a:rPr lang="zh-TW" altLang="en-US" dirty="0"/>
              <a:t>与 </a:t>
            </a:r>
            <a:r>
              <a:rPr lang="en-US" dirty="0"/>
              <a:t>GCRS</a:t>
            </a:r>
            <a:br>
              <a:rPr lang="en-US" dirty="0"/>
            </a:br>
            <a:endParaRPr lang="en-US" sz="2800" dirty="0"/>
          </a:p>
        </p:txBody>
      </p:sp>
      <p:sp>
        <p:nvSpPr>
          <p:cNvPr id="3" name="Content Placeholder 2">
            <a:extLst>
              <a:ext uri="{FF2B5EF4-FFF2-40B4-BE49-F238E27FC236}">
                <a16:creationId xmlns:a16="http://schemas.microsoft.com/office/drawing/2014/main" id="{B8CA83BE-817B-FD61-8FED-3D8E02776CC4}"/>
              </a:ext>
            </a:extLst>
          </p:cNvPr>
          <p:cNvSpPr>
            <a:spLocks noGrp="1"/>
          </p:cNvSpPr>
          <p:nvPr>
            <p:ph idx="1"/>
          </p:nvPr>
        </p:nvSpPr>
        <p:spPr>
          <a:xfrm>
            <a:off x="168967" y="2791585"/>
            <a:ext cx="10131425" cy="3649133"/>
          </a:xfrm>
        </p:spPr>
        <p:txBody>
          <a:bodyPr>
            <a:normAutofit/>
          </a:bodyPr>
          <a:lstStyle/>
          <a:p>
            <a:r>
              <a:rPr lang="zh-TW" altLang="en-US" sz="2400" b="1" dirty="0">
                <a:solidFill>
                  <a:schemeClr val="accent6">
                    <a:lumMod val="60000"/>
                    <a:lumOff val="40000"/>
                  </a:schemeClr>
                </a:solidFill>
              </a:rPr>
              <a:t>质心天球参考系</a:t>
            </a:r>
            <a:r>
              <a:rPr lang="zh-TW" altLang="en-US" dirty="0"/>
              <a:t>（</a:t>
            </a:r>
            <a:r>
              <a:rPr lang="en-HK" altLang="zh-TW" dirty="0"/>
              <a:t>Barycentric Celestial Reference System, BCRS, </a:t>
            </a:r>
            <a:r>
              <a:rPr lang="zh-TW" altLang="en-US" dirty="0"/>
              <a:t>这里质心，专指太阳系质心）</a:t>
            </a:r>
            <a:br>
              <a:rPr lang="en-HK" altLang="zh-TW" dirty="0"/>
            </a:br>
            <a:endParaRPr lang="en-HK" altLang="zh-TW" dirty="0"/>
          </a:p>
          <a:p>
            <a:pPr marL="0" indent="0">
              <a:buNone/>
            </a:pPr>
            <a:r>
              <a:rPr lang="zh-TW" altLang="en-US" dirty="0"/>
              <a:t>相对于遥远类星体定向，描述太阳系天体（行星、小行星等）的运动</a:t>
            </a:r>
          </a:p>
          <a:p>
            <a:pPr marL="0" indent="0">
              <a:buNone/>
            </a:pPr>
            <a:endParaRPr lang="en-US" altLang="zh-TW" dirty="0"/>
          </a:p>
          <a:p>
            <a:r>
              <a:rPr lang="zh-TW" altLang="en-US" sz="2400" b="1" dirty="0">
                <a:solidFill>
                  <a:srgbClr val="FFC000"/>
                </a:solidFill>
              </a:rPr>
              <a:t>地心天球参考系</a:t>
            </a:r>
            <a:r>
              <a:rPr lang="zh-TW" altLang="en-US" dirty="0"/>
              <a:t>（ </a:t>
            </a:r>
            <a:r>
              <a:rPr lang="en-HK" altLang="zh-TW" dirty="0"/>
              <a:t>Geocentric Celestial Reference System, GCRS</a:t>
            </a:r>
            <a:r>
              <a:rPr lang="zh-TW" altLang="en-HK" dirty="0"/>
              <a:t>）</a:t>
            </a:r>
            <a:br>
              <a:rPr lang="en-HK" altLang="zh-TW" dirty="0"/>
            </a:br>
            <a:endParaRPr lang="zh-TW" altLang="en-US" dirty="0"/>
          </a:p>
          <a:p>
            <a:pPr marL="0" indent="0">
              <a:buNone/>
            </a:pPr>
            <a:r>
              <a:rPr lang="zh-TW" altLang="en-US" dirty="0"/>
              <a:t>原点在地球质心，用于描述地球物体（包括地面观测者）的运动</a:t>
            </a:r>
            <a:endParaRPr lang="zh-TW" altLang="en-HK" dirty="0"/>
          </a:p>
          <a:p>
            <a:pPr marL="0" indent="0">
              <a:buNone/>
            </a:pPr>
            <a:endParaRPr lang="en-HK" altLang="zh-TW" dirty="0"/>
          </a:p>
          <a:p>
            <a:r>
              <a:rPr lang="zh-TW" altLang="en-US" dirty="0"/>
              <a:t>采用适用于引力场中的广义相对论框架</a:t>
            </a:r>
            <a:endParaRPr lang="en-US" dirty="0"/>
          </a:p>
        </p:txBody>
      </p:sp>
      <p:pic>
        <p:nvPicPr>
          <p:cNvPr id="5" name="Picture 4">
            <a:extLst>
              <a:ext uri="{FF2B5EF4-FFF2-40B4-BE49-F238E27FC236}">
                <a16:creationId xmlns:a16="http://schemas.microsoft.com/office/drawing/2014/main" id="{A3535DA0-3E16-514B-B707-FC7B2454E22C}"/>
              </a:ext>
            </a:extLst>
          </p:cNvPr>
          <p:cNvPicPr>
            <a:picLocks noChangeAspect="1"/>
          </p:cNvPicPr>
          <p:nvPr/>
        </p:nvPicPr>
        <p:blipFill>
          <a:blip r:embed="rId2"/>
          <a:stretch>
            <a:fillRect/>
          </a:stretch>
        </p:blipFill>
        <p:spPr>
          <a:xfrm>
            <a:off x="7367104" y="4244009"/>
            <a:ext cx="4629344" cy="2227999"/>
          </a:xfrm>
          <a:prstGeom prst="rect">
            <a:avLst/>
          </a:prstGeom>
        </p:spPr>
      </p:pic>
      <p:pic>
        <p:nvPicPr>
          <p:cNvPr id="7" name="Picture 6">
            <a:extLst>
              <a:ext uri="{FF2B5EF4-FFF2-40B4-BE49-F238E27FC236}">
                <a16:creationId xmlns:a16="http://schemas.microsoft.com/office/drawing/2014/main" id="{CA2DE076-C1E5-EF02-1AF2-A790CA5561DC}"/>
              </a:ext>
            </a:extLst>
          </p:cNvPr>
          <p:cNvPicPr>
            <a:picLocks noChangeAspect="1"/>
          </p:cNvPicPr>
          <p:nvPr/>
        </p:nvPicPr>
        <p:blipFill>
          <a:blip r:embed="rId3"/>
          <a:stretch>
            <a:fillRect/>
          </a:stretch>
        </p:blipFill>
        <p:spPr>
          <a:xfrm>
            <a:off x="6768547" y="385992"/>
            <a:ext cx="5172206" cy="2310097"/>
          </a:xfrm>
          <a:prstGeom prst="rect">
            <a:avLst/>
          </a:prstGeom>
        </p:spPr>
      </p:pic>
      <p:cxnSp>
        <p:nvCxnSpPr>
          <p:cNvPr id="14" name="Straight Arrow Connector 13">
            <a:extLst>
              <a:ext uri="{FF2B5EF4-FFF2-40B4-BE49-F238E27FC236}">
                <a16:creationId xmlns:a16="http://schemas.microsoft.com/office/drawing/2014/main" id="{DEBAFC99-22A7-4527-8492-E825EADB9B4A}"/>
              </a:ext>
            </a:extLst>
          </p:cNvPr>
          <p:cNvCxnSpPr/>
          <p:nvPr/>
        </p:nvCxnSpPr>
        <p:spPr>
          <a:xfrm>
            <a:off x="10060200" y="6117552"/>
            <a:ext cx="5994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C1229B0-786C-D38E-34DD-A8BDA01D2BBD}"/>
              </a:ext>
            </a:extLst>
          </p:cNvPr>
          <p:cNvCxnSpPr>
            <a:cxnSpLocks/>
          </p:cNvCxnSpPr>
          <p:nvPr/>
        </p:nvCxnSpPr>
        <p:spPr>
          <a:xfrm flipV="1">
            <a:off x="8530225" y="1948472"/>
            <a:ext cx="282441" cy="2060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ounded Rectangle 16">
            <a:extLst>
              <a:ext uri="{FF2B5EF4-FFF2-40B4-BE49-F238E27FC236}">
                <a16:creationId xmlns:a16="http://schemas.microsoft.com/office/drawing/2014/main" id="{D9303981-EAC8-13E9-D6A4-99D448E8107A}"/>
              </a:ext>
            </a:extLst>
          </p:cNvPr>
          <p:cNvSpPr/>
          <p:nvPr/>
        </p:nvSpPr>
        <p:spPr>
          <a:xfrm>
            <a:off x="6768547" y="385992"/>
            <a:ext cx="2726182" cy="22360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59839854-37E3-ADB9-7258-94C059345978}"/>
              </a:ext>
            </a:extLst>
          </p:cNvPr>
          <p:cNvSpPr/>
          <p:nvPr/>
        </p:nvSpPr>
        <p:spPr>
          <a:xfrm>
            <a:off x="7373580" y="4354375"/>
            <a:ext cx="2542207" cy="21762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61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linds(horizontal)">
                                      <p:cBhvr>
                                        <p:cTn id="13" dur="500"/>
                                        <p:tgtEl>
                                          <p:spTgt spid="3">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5"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par>
                                <p:cTn id="20" presetID="5"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DB877-B8F0-EE3A-8F2F-CD4DD94702F8}"/>
              </a:ext>
            </a:extLst>
          </p:cNvPr>
          <p:cNvSpPr>
            <a:spLocks noGrp="1"/>
          </p:cNvSpPr>
          <p:nvPr>
            <p:ph type="title"/>
          </p:nvPr>
        </p:nvSpPr>
        <p:spPr/>
        <p:txBody>
          <a:bodyPr/>
          <a:lstStyle/>
          <a:p>
            <a:r>
              <a:rPr lang="en-US" dirty="0"/>
              <a:t>GCS（</a:t>
            </a:r>
            <a:r>
              <a:rPr lang="zh-TW" altLang="en-US" dirty="0"/>
              <a:t>地心天球系）与</a:t>
            </a:r>
            <a:r>
              <a:rPr lang="en-US" dirty="0"/>
              <a:t>BCS（</a:t>
            </a:r>
            <a:r>
              <a:rPr lang="zh-TW" altLang="en-US" dirty="0"/>
              <a:t>质心天球系）的度规</a:t>
            </a:r>
            <a:endParaRPr lang="en-US" dirty="0"/>
          </a:p>
        </p:txBody>
      </p:sp>
      <p:sp>
        <p:nvSpPr>
          <p:cNvPr id="3" name="Content Placeholder 2">
            <a:extLst>
              <a:ext uri="{FF2B5EF4-FFF2-40B4-BE49-F238E27FC236}">
                <a16:creationId xmlns:a16="http://schemas.microsoft.com/office/drawing/2014/main" id="{4AF0A8F4-B120-2874-29ED-9E44B4389CE2}"/>
              </a:ext>
            </a:extLst>
          </p:cNvPr>
          <p:cNvSpPr>
            <a:spLocks noGrp="1"/>
          </p:cNvSpPr>
          <p:nvPr>
            <p:ph idx="1"/>
          </p:nvPr>
        </p:nvSpPr>
        <p:spPr/>
        <p:txBody>
          <a:bodyPr>
            <a:noAutofit/>
          </a:bodyPr>
          <a:lstStyle/>
          <a:p>
            <a:r>
              <a:rPr lang="en-US" sz="2400" dirty="0"/>
              <a:t>IAU 2000</a:t>
            </a:r>
            <a:r>
              <a:rPr lang="zh-TW" altLang="en-US" sz="2400" dirty="0"/>
              <a:t>决议所规定的两种天球参考系度规形式</a:t>
            </a:r>
            <a:endParaRPr lang="en-US" altLang="zh-TW" sz="2400" dirty="0"/>
          </a:p>
          <a:p>
            <a:r>
              <a:rPr lang="en-US" sz="2400" dirty="0"/>
              <a:t>GCS</a:t>
            </a:r>
            <a:r>
              <a:rPr lang="zh-TW" altLang="en-US" sz="2400" dirty="0"/>
              <a:t>度规形式：</a:t>
            </a:r>
            <a:br>
              <a:rPr lang="en-US" altLang="zh-TW" sz="2400" dirty="0"/>
            </a:br>
            <a:br>
              <a:rPr lang="en-US" altLang="zh-TW" sz="2400" dirty="0"/>
            </a:br>
            <a:br>
              <a:rPr lang="en-US" altLang="zh-TW" sz="2400" dirty="0"/>
            </a:br>
            <a:endParaRPr lang="en-US" altLang="zh-TW" sz="2400" dirty="0"/>
          </a:p>
          <a:p>
            <a:r>
              <a:rPr lang="zh-TW" altLang="en-US" sz="2400" dirty="0"/>
              <a:t>其中 </a:t>
            </a:r>
            <a:r>
              <a:rPr lang="en-US" altLang="zh-TW" sz="2400" dirty="0"/>
              <a:t>w(</a:t>
            </a:r>
            <a:r>
              <a:rPr lang="en-US" altLang="zh-TW" sz="2400" dirty="0" err="1"/>
              <a:t>t,x</a:t>
            </a:r>
            <a:r>
              <a:rPr lang="en-US" altLang="zh-TW" sz="2400" dirty="0"/>
              <a:t>) </a:t>
            </a:r>
            <a:r>
              <a:rPr lang="zh-TW" altLang="en-US" sz="2400" dirty="0"/>
              <a:t>为标量势（牛顿势的推广），</a:t>
            </a:r>
            <a:r>
              <a:rPr lang="en-US" altLang="zh-TW" sz="2400" dirty="0" err="1"/>
              <a:t>w</a:t>
            </a:r>
            <a:r>
              <a:rPr lang="en-US" altLang="zh-TW" sz="2400" baseline="30000" dirty="0" err="1"/>
              <a:t>a</a:t>
            </a:r>
            <a:r>
              <a:rPr lang="en-US" altLang="zh-TW" sz="2400" dirty="0"/>
              <a:t>(</a:t>
            </a:r>
            <a:r>
              <a:rPr lang="en-US" altLang="zh-TW" sz="2400" dirty="0" err="1"/>
              <a:t>t,x</a:t>
            </a:r>
            <a:r>
              <a:rPr lang="en-US" altLang="zh-TW" sz="2400" dirty="0"/>
              <a:t>) </a:t>
            </a:r>
            <a:r>
              <a:rPr lang="zh-TW" altLang="en-US" sz="2400" dirty="0"/>
              <a:t>为矢量势，边界条件为远离太阳系时趋于零。势函数分两部分计算：</a:t>
            </a:r>
          </a:p>
          <a:p>
            <a:pPr marL="0" indent="0">
              <a:buNone/>
            </a:pPr>
            <a:r>
              <a:rPr lang="en-US" altLang="zh-TW" sz="2400" dirty="0"/>
              <a:t>    </a:t>
            </a:r>
            <a:r>
              <a:rPr lang="en-US" altLang="zh-TW" sz="2400" dirty="0" err="1"/>
              <a:t>w</a:t>
            </a:r>
            <a:r>
              <a:rPr lang="en-US" altLang="zh-TW" sz="2400" baseline="-25000" dirty="0" err="1"/>
              <a:t>E</a:t>
            </a:r>
            <a:r>
              <a:rPr lang="zh-TW" altLang="en-US" sz="2400" dirty="0"/>
              <a:t>为地球引力场的势，</a:t>
            </a:r>
            <a:r>
              <a:rPr lang="en-US" altLang="zh-TW" sz="2400" dirty="0" err="1"/>
              <a:t>w</a:t>
            </a:r>
            <a:r>
              <a:rPr lang="en-US" altLang="zh-TW" sz="2400" baseline="-25000" dirty="0" err="1"/>
              <a:t>ext</a:t>
            </a:r>
            <a:r>
              <a:rPr lang="zh-TW" altLang="en-US" sz="2400" dirty="0"/>
              <a:t>为地球以外潮汐力和惯性力引起的势。</a:t>
            </a:r>
            <a:endParaRPr lang="en-US" sz="2400" dirty="0"/>
          </a:p>
        </p:txBody>
      </p:sp>
      <p:pic>
        <p:nvPicPr>
          <p:cNvPr id="5" name="Picture 4">
            <a:extLst>
              <a:ext uri="{FF2B5EF4-FFF2-40B4-BE49-F238E27FC236}">
                <a16:creationId xmlns:a16="http://schemas.microsoft.com/office/drawing/2014/main" id="{B1C4CE91-B7E8-AF69-96AC-103F1BB89BDC}"/>
              </a:ext>
            </a:extLst>
          </p:cNvPr>
          <p:cNvPicPr>
            <a:picLocks noChangeAspect="1"/>
          </p:cNvPicPr>
          <p:nvPr/>
        </p:nvPicPr>
        <p:blipFill>
          <a:blip r:embed="rId2"/>
          <a:stretch>
            <a:fillRect/>
          </a:stretch>
        </p:blipFill>
        <p:spPr>
          <a:xfrm>
            <a:off x="3399652" y="2975441"/>
            <a:ext cx="7772400" cy="991192"/>
          </a:xfrm>
          <a:prstGeom prst="rect">
            <a:avLst/>
          </a:prstGeom>
        </p:spPr>
      </p:pic>
    </p:spTree>
    <p:extLst>
      <p:ext uri="{BB962C8B-B14F-4D97-AF65-F5344CB8AC3E}">
        <p14:creationId xmlns:p14="http://schemas.microsoft.com/office/powerpoint/2010/main" val="2693641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D505-86EB-64EA-CCEC-DAC6B9F63A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5683FE-3527-2456-0E7E-A29C590C84CD}"/>
              </a:ext>
            </a:extLst>
          </p:cNvPr>
          <p:cNvSpPr>
            <a:spLocks noGrp="1"/>
          </p:cNvSpPr>
          <p:nvPr>
            <p:ph idx="1"/>
          </p:nvPr>
        </p:nvSpPr>
        <p:spPr/>
        <p:txBody>
          <a:bodyPr>
            <a:normAutofit/>
          </a:bodyPr>
          <a:lstStyle/>
          <a:p>
            <a:r>
              <a:rPr lang="en-US" sz="2400" dirty="0"/>
              <a:t>BCS</a:t>
            </a:r>
            <a:r>
              <a:rPr lang="zh-TW" altLang="en-US" sz="2400" dirty="0"/>
              <a:t>度规形式：</a:t>
            </a:r>
            <a:br>
              <a:rPr lang="en-US" altLang="zh-TW" sz="2400" dirty="0"/>
            </a:br>
            <a:br>
              <a:rPr lang="en-US" altLang="zh-TW" sz="2400" dirty="0"/>
            </a:br>
            <a:br>
              <a:rPr lang="en-US" altLang="zh-TW" sz="2400" dirty="0"/>
            </a:br>
            <a:br>
              <a:rPr lang="en-US" altLang="zh-TW" sz="2400" dirty="0"/>
            </a:br>
            <a:endParaRPr lang="en-US" altLang="zh-TW" sz="2400" dirty="0"/>
          </a:p>
          <a:p>
            <a:r>
              <a:rPr lang="zh-TW" altLang="en-US" sz="2400" dirty="0"/>
              <a:t>其中 </a:t>
            </a:r>
            <a:r>
              <a:rPr lang="en-US" sz="2400" dirty="0"/>
              <a:t>W, W</a:t>
            </a:r>
            <a:r>
              <a:rPr lang="en-US" sz="2400" baseline="30000" dirty="0"/>
              <a:t>i</a:t>
            </a:r>
            <a:r>
              <a:rPr lang="en-US" sz="2400" dirty="0"/>
              <a:t> </a:t>
            </a:r>
            <a:r>
              <a:rPr lang="zh-TW" altLang="en-US" sz="2400" dirty="0"/>
              <a:t>的定义与 </a:t>
            </a:r>
            <a:r>
              <a:rPr lang="en-US" sz="2400" dirty="0"/>
              <a:t>w, </a:t>
            </a:r>
            <a:r>
              <a:rPr lang="en-US" sz="2400" dirty="0" err="1"/>
              <a:t>w</a:t>
            </a:r>
            <a:r>
              <a:rPr lang="en-US" sz="2400" baseline="30000" dirty="0" err="1"/>
              <a:t>a</a:t>
            </a:r>
            <a:r>
              <a:rPr lang="en-US" sz="2400" dirty="0"/>
              <a:t> </a:t>
            </a:r>
            <a:r>
              <a:rPr lang="zh-TW" altLang="en-US" sz="2400" dirty="0"/>
              <a:t>类似，包含地球引力及地球以外天体的引力作用。同样分为 </a:t>
            </a:r>
            <a:r>
              <a:rPr lang="en-US" sz="2400" dirty="0"/>
              <a:t>W</a:t>
            </a:r>
            <a:r>
              <a:rPr lang="en-US" sz="2400" baseline="-25000" dirty="0"/>
              <a:t>E</a:t>
            </a:r>
            <a:r>
              <a:rPr lang="en-US" sz="2400" dirty="0"/>
              <a:t> </a:t>
            </a:r>
            <a:r>
              <a:rPr lang="zh-TW" altLang="en-US" sz="2400" dirty="0"/>
              <a:t>和 </a:t>
            </a:r>
            <a:r>
              <a:rPr lang="en-US" sz="2400" dirty="0" err="1"/>
              <a:t>W</a:t>
            </a:r>
            <a:r>
              <a:rPr lang="en-US" sz="2400" baseline="-25000" dirty="0" err="1"/>
              <a:t>ext</a:t>
            </a:r>
            <a:r>
              <a:rPr lang="en-US" sz="2400" dirty="0"/>
              <a:t> </a:t>
            </a:r>
            <a:r>
              <a:rPr lang="zh-TW" altLang="en-US" sz="2400" dirty="0"/>
              <a:t>两部分计算。</a:t>
            </a:r>
            <a:endParaRPr lang="en-US" sz="2400" dirty="0"/>
          </a:p>
        </p:txBody>
      </p:sp>
      <p:pic>
        <p:nvPicPr>
          <p:cNvPr id="5" name="Picture 4">
            <a:extLst>
              <a:ext uri="{FF2B5EF4-FFF2-40B4-BE49-F238E27FC236}">
                <a16:creationId xmlns:a16="http://schemas.microsoft.com/office/drawing/2014/main" id="{468A50B3-D108-39D8-A325-C15919158541}"/>
              </a:ext>
            </a:extLst>
          </p:cNvPr>
          <p:cNvPicPr>
            <a:picLocks noChangeAspect="1"/>
          </p:cNvPicPr>
          <p:nvPr/>
        </p:nvPicPr>
        <p:blipFill>
          <a:blip r:embed="rId2"/>
          <a:stretch>
            <a:fillRect/>
          </a:stretch>
        </p:blipFill>
        <p:spPr>
          <a:xfrm>
            <a:off x="2519062" y="3224255"/>
            <a:ext cx="7772400" cy="877529"/>
          </a:xfrm>
          <a:prstGeom prst="rect">
            <a:avLst/>
          </a:prstGeom>
        </p:spPr>
      </p:pic>
    </p:spTree>
    <p:extLst>
      <p:ext uri="{BB962C8B-B14F-4D97-AF65-F5344CB8AC3E}">
        <p14:creationId xmlns:p14="http://schemas.microsoft.com/office/powerpoint/2010/main" val="1363840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3205-9FFF-7E29-2C42-0281A93DF16E}"/>
              </a:ext>
            </a:extLst>
          </p:cNvPr>
          <p:cNvSpPr>
            <a:spLocks noGrp="1"/>
          </p:cNvSpPr>
          <p:nvPr>
            <p:ph type="title"/>
          </p:nvPr>
        </p:nvSpPr>
        <p:spPr/>
        <p:txBody>
          <a:bodyPr/>
          <a:lstStyle/>
          <a:p>
            <a:r>
              <a:rPr lang="zh-TW" altLang="en-US" dirty="0"/>
              <a:t>相对论效应的量级估计</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658F43-5537-D068-9C6B-F47A5172F1BA}"/>
                  </a:ext>
                </a:extLst>
              </p:cNvPr>
              <p:cNvSpPr>
                <a:spLocks noGrp="1"/>
              </p:cNvSpPr>
              <p:nvPr>
                <p:ph idx="1"/>
              </p:nvPr>
            </p:nvSpPr>
            <p:spPr>
              <a:xfrm>
                <a:off x="320119" y="2419866"/>
                <a:ext cx="6887304" cy="2362200"/>
              </a:xfrm>
            </p:spPr>
            <p:txBody>
              <a:bodyPr>
                <a:noAutofit/>
              </a:bodyPr>
              <a:lstStyle/>
              <a:p>
                <a:r>
                  <a:rPr lang="zh-TW" altLang="en-US" sz="2400" dirty="0"/>
                  <a:t>为表征引力场的强弱，引入具有长度量纲的参数</a:t>
                </a:r>
                <a:r>
                  <a:rPr lang="en-US" sz="2400" dirty="0"/>
                  <a:t>  </a:t>
                </a:r>
                <a14:m>
                  <m:oMath xmlns:m="http://schemas.openxmlformats.org/officeDocument/2006/math">
                    <m:r>
                      <a:rPr lang="en-US" sz="2400" i="1" smtClean="0">
                        <a:effectLst/>
                        <a:latin typeface="Cambria Math" panose="02040503050406030204" pitchFamily="18" charset="0"/>
                        <a:ea typeface="PMingLiU" panose="02020500000000000000" pitchFamily="18" charset="-120"/>
                        <a:cs typeface="Times New Roman" panose="02020603050405020304" pitchFamily="18" charset="0"/>
                      </a:rPr>
                      <m:t>𝑚</m:t>
                    </m:r>
                    <m:r>
                      <a:rPr lang="en-US" sz="2400" i="1" smtClean="0">
                        <a:effectLst/>
                        <a:latin typeface="Cambria Math" panose="02040503050406030204" pitchFamily="18" charset="0"/>
                        <a:ea typeface="PMingLiU" panose="02020500000000000000" pitchFamily="18" charset="-120"/>
                        <a:cs typeface="Times New Roman" panose="02020603050405020304" pitchFamily="18" charset="0"/>
                      </a:rPr>
                      <m:t>=</m:t>
                    </m:r>
                    <m:f>
                      <m:f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fPr>
                      <m:num>
                        <m:r>
                          <a:rPr lang="en-US" sz="2400" i="1">
                            <a:effectLst/>
                            <a:latin typeface="Cambria Math" panose="02040503050406030204" pitchFamily="18" charset="0"/>
                            <a:ea typeface="PMingLiU" panose="02020500000000000000" pitchFamily="18" charset="-120"/>
                            <a:cs typeface="Times New Roman" panose="02020603050405020304" pitchFamily="18" charset="0"/>
                          </a:rPr>
                          <m:t>𝐺𝑀</m:t>
                        </m:r>
                      </m:num>
                      <m:den>
                        <m:sSup>
                          <m:sSupPr>
                            <m:ctrlPr>
                              <a:rPr lang="en-HK" sz="2400" i="1">
                                <a:effectLst/>
                                <a:latin typeface="Cambria Math" panose="02040503050406030204" pitchFamily="18" charset="0"/>
                                <a:ea typeface="PMingLiU" panose="02020500000000000000" pitchFamily="18" charset="-120"/>
                                <a:cs typeface="Times New Roman" panose="02020603050405020304" pitchFamily="18" charset="0"/>
                              </a:rPr>
                            </m:ctrlPr>
                          </m:sSupPr>
                          <m:e>
                            <m:r>
                              <a:rPr lang="en-US" sz="2400" i="1">
                                <a:effectLst/>
                                <a:latin typeface="Cambria Math" panose="02040503050406030204" pitchFamily="18" charset="0"/>
                                <a:ea typeface="PMingLiU" panose="02020500000000000000" pitchFamily="18" charset="-120"/>
                                <a:cs typeface="Times New Roman" panose="02020603050405020304" pitchFamily="18" charset="0"/>
                              </a:rPr>
                              <m:t>𝑐</m:t>
                            </m:r>
                          </m:e>
                          <m:sup>
                            <m:r>
                              <a:rPr lang="en-US" sz="2400" i="1">
                                <a:effectLst/>
                                <a:latin typeface="Cambria Math" panose="02040503050406030204" pitchFamily="18" charset="0"/>
                                <a:ea typeface="PMingLiU" panose="02020500000000000000" pitchFamily="18" charset="-120"/>
                                <a:cs typeface="Times New Roman" panose="02020603050405020304" pitchFamily="18" charset="0"/>
                              </a:rPr>
                              <m:t>2</m:t>
                            </m:r>
                          </m:sup>
                        </m:sSup>
                      </m:den>
                    </m:f>
                  </m:oMath>
                </a14:m>
                <a:r>
                  <a:rPr lang="zh-TW" altLang="en-US" sz="2400" dirty="0"/>
                  <a:t>，</a:t>
                </a:r>
                <a:r>
                  <a:rPr lang="en-HK" sz="2400" dirty="0"/>
                  <a:t>2</a:t>
                </a:r>
                <a:r>
                  <a:rPr lang="en-HK" sz="2400" i="1" dirty="0"/>
                  <a:t>m</a:t>
                </a:r>
                <a:r>
                  <a:rPr lang="en-HK" sz="2400" dirty="0"/>
                  <a:t> </a:t>
                </a:r>
                <a:r>
                  <a:rPr lang="zh-TW" altLang="en-US" sz="2400" dirty="0"/>
                  <a:t>称为引力体的引力半径。</a:t>
                </a:r>
                <a:br>
                  <a:rPr lang="en-HK" altLang="zh-TW" sz="2400" dirty="0"/>
                </a:br>
                <a:r>
                  <a:rPr lang="en-US" altLang="zh-TW" sz="2400" dirty="0"/>
                  <a:t> </a:t>
                </a:r>
                <a14:m>
                  <m:oMath xmlns:m="http://schemas.openxmlformats.org/officeDocument/2006/math">
                    <m:f>
                      <m:fPr>
                        <m:ctrlPr>
                          <a:rPr lang="en-HK" sz="2400" i="1">
                            <a:latin typeface="Cambria Math" panose="02040503050406030204" pitchFamily="18" charset="0"/>
                          </a:rPr>
                        </m:ctrlPr>
                      </m:fPr>
                      <m:num>
                        <m:r>
                          <a:rPr lang="en-US" sz="2400" i="1">
                            <a:latin typeface="Cambria Math" panose="02040503050406030204" pitchFamily="18" charset="0"/>
                          </a:rPr>
                          <m:t>2</m:t>
                        </m:r>
                        <m:r>
                          <a:rPr lang="x-none" sz="2400" i="1">
                            <a:latin typeface="Cambria Math" panose="02040503050406030204" pitchFamily="18" charset="0"/>
                          </a:rPr>
                          <m:t>𝑚</m:t>
                        </m:r>
                      </m:num>
                      <m:den>
                        <m:r>
                          <a:rPr lang="en-US" sz="2400" i="1">
                            <a:latin typeface="Cambria Math" panose="02040503050406030204" pitchFamily="18" charset="0"/>
                          </a:rPr>
                          <m:t>𝑟</m:t>
                        </m:r>
                      </m:den>
                    </m:f>
                  </m:oMath>
                </a14:m>
                <a:r>
                  <a:rPr lang="en-US" altLang="zh-TW" sz="2400" dirty="0"/>
                  <a:t> </a:t>
                </a:r>
                <a:r>
                  <a:rPr lang="zh-TW" altLang="en-US" sz="2400" dirty="0"/>
                  <a:t>描述距离引力中心 </a:t>
                </a:r>
                <a:r>
                  <a:rPr lang="en-HK" sz="2400" dirty="0"/>
                  <a:t>r </a:t>
                </a:r>
                <a:r>
                  <a:rPr lang="zh-TW" altLang="en-US" sz="2400" dirty="0"/>
                  <a:t>处相对论效应的大小。</a:t>
                </a:r>
                <a:endParaRPr lang="en-HK" sz="2400" dirty="0"/>
              </a:p>
              <a:p>
                <a:pPr marL="0" indent="0">
                  <a:buNone/>
                </a:pPr>
                <a:br>
                  <a:rPr lang="en-HK" altLang="zh-TW" sz="2400" dirty="0"/>
                </a:br>
                <a:endParaRPr lang="en-HK" sz="2400" dirty="0">
                  <a:effectLst/>
                  <a:latin typeface="Calibri" panose="020F0502020204030204" pitchFamily="34" charset="0"/>
                  <a:ea typeface="PMingLiU" panose="02020500000000000000" pitchFamily="18" charset="-120"/>
                  <a:cs typeface="Times New Roman" panose="02020603050405020304" pitchFamily="18" charset="0"/>
                </a:endParaRPr>
              </a:p>
              <a:p>
                <a:endParaRPr lang="en-US" sz="2400" dirty="0"/>
              </a:p>
            </p:txBody>
          </p:sp>
        </mc:Choice>
        <mc:Fallback xmlns="">
          <p:sp>
            <p:nvSpPr>
              <p:cNvPr id="3" name="Content Placeholder 2">
                <a:extLst>
                  <a:ext uri="{FF2B5EF4-FFF2-40B4-BE49-F238E27FC236}">
                    <a16:creationId xmlns:a16="http://schemas.microsoft.com/office/drawing/2014/main" id="{15658F43-5537-D068-9C6B-F47A5172F1BA}"/>
                  </a:ext>
                </a:extLst>
              </p:cNvPr>
              <p:cNvSpPr>
                <a:spLocks noGrp="1" noRot="1" noChangeAspect="1" noMove="1" noResize="1" noEditPoints="1" noAdjustHandles="1" noChangeArrowheads="1" noChangeShapeType="1" noTextEdit="1"/>
              </p:cNvSpPr>
              <p:nvPr>
                <p:ph idx="1"/>
              </p:nvPr>
            </p:nvSpPr>
            <p:spPr>
              <a:xfrm>
                <a:off x="320119" y="2419866"/>
                <a:ext cx="6887304" cy="2362200"/>
              </a:xfrm>
              <a:blipFill>
                <a:blip r:embed="rId2"/>
                <a:stretch>
                  <a:fillRect l="-1289" t="-12299" r="-110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E6688BE3-F9FC-0C6E-731D-C113FC06A593}"/>
              </a:ext>
            </a:extLst>
          </p:cNvPr>
          <p:cNvPicPr>
            <a:picLocks noChangeAspect="1"/>
          </p:cNvPicPr>
          <p:nvPr/>
        </p:nvPicPr>
        <p:blipFill>
          <a:blip r:embed="rId3"/>
          <a:stretch>
            <a:fillRect/>
          </a:stretch>
        </p:blipFill>
        <p:spPr>
          <a:xfrm>
            <a:off x="1719607" y="3987800"/>
            <a:ext cx="3708400" cy="2260600"/>
          </a:xfrm>
          <a:prstGeom prst="rect">
            <a:avLst/>
          </a:prstGeom>
        </p:spPr>
      </p:pic>
      <p:pic>
        <p:nvPicPr>
          <p:cNvPr id="7" name="Picture 6">
            <a:extLst>
              <a:ext uri="{FF2B5EF4-FFF2-40B4-BE49-F238E27FC236}">
                <a16:creationId xmlns:a16="http://schemas.microsoft.com/office/drawing/2014/main" id="{0C8F3DC0-9E50-1469-C311-CE2F7628A05C}"/>
              </a:ext>
            </a:extLst>
          </p:cNvPr>
          <p:cNvPicPr>
            <a:picLocks noChangeAspect="1"/>
          </p:cNvPicPr>
          <p:nvPr/>
        </p:nvPicPr>
        <p:blipFill>
          <a:blip r:embed="rId4"/>
          <a:stretch>
            <a:fillRect/>
          </a:stretch>
        </p:blipFill>
        <p:spPr>
          <a:xfrm rot="10800000">
            <a:off x="7344290" y="1097868"/>
            <a:ext cx="5076310" cy="5006195"/>
          </a:xfrm>
          <a:prstGeom prst="rect">
            <a:avLst/>
          </a:prstGeom>
        </p:spPr>
      </p:pic>
    </p:spTree>
    <p:extLst>
      <p:ext uri="{BB962C8B-B14F-4D97-AF65-F5344CB8AC3E}">
        <p14:creationId xmlns:p14="http://schemas.microsoft.com/office/powerpoint/2010/main" val="2828507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7ABB1-E391-9D3F-6343-D9140D37A51F}"/>
              </a:ext>
            </a:extLst>
          </p:cNvPr>
          <p:cNvSpPr>
            <a:spLocks noGrp="1"/>
          </p:cNvSpPr>
          <p:nvPr>
            <p:ph type="title"/>
          </p:nvPr>
        </p:nvSpPr>
        <p:spPr>
          <a:xfrm>
            <a:off x="685801" y="338666"/>
            <a:ext cx="10131425" cy="1456267"/>
          </a:xfrm>
        </p:spPr>
        <p:txBody>
          <a:bodyPr/>
          <a:lstStyle/>
          <a:p>
            <a:r>
              <a:rPr lang="zh-TW" altLang="en-US" dirty="0"/>
              <a:t>建立惯性系的一般条件</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09CCB7-AC63-573B-C4D1-A68A6959E9AD}"/>
                  </a:ext>
                </a:extLst>
              </p:cNvPr>
              <p:cNvSpPr>
                <a:spLocks noGrp="1"/>
              </p:cNvSpPr>
              <p:nvPr>
                <p:ph idx="1"/>
              </p:nvPr>
            </p:nvSpPr>
            <p:spPr/>
            <p:txBody>
              <a:bodyPr>
                <a:noAutofit/>
              </a:bodyPr>
              <a:lstStyle/>
              <a:p>
                <a:r>
                  <a:rPr lang="zh-TW" altLang="en-US" sz="2000" dirty="0"/>
                  <a:t>在相对论中，由于真实引力场不可能是均匀的，只有在非常小的空间范围内，才可认为引力场均匀，从而建立局部惯性系。如果将讨论对象扩展为一组质点构成的子系统，当该子系统跟随质心在引力场中自由下落时，内部只感受到潮汐力。</a:t>
                </a:r>
                <a:endParaRPr lang="en-US" altLang="zh-TW" sz="2000" dirty="0"/>
              </a:p>
              <a:p>
                <a:r>
                  <a:rPr lang="zh-TW" altLang="en-US" sz="2000" dirty="0"/>
                  <a:t>若子系统空间尺度足够小，使参数</a:t>
                </a:r>
                <a:br>
                  <a:rPr lang="en-US" altLang="zh-TW" sz="2000" dirty="0"/>
                </a:br>
                <a:br>
                  <a:rPr lang="en-US" altLang="zh-TW" sz="2000" dirty="0"/>
                </a:br>
                <a14:m>
                  <m:oMath xmlns:m="http://schemas.openxmlformats.org/officeDocument/2006/math">
                    <m:r>
                      <a:rPr lang="en-US" sz="3200" i="1" smtClean="0">
                        <a:effectLst/>
                        <a:latin typeface="Cambria Math" panose="02040503050406030204" pitchFamily="18" charset="0"/>
                        <a:ea typeface="PMingLiU" panose="02020500000000000000" pitchFamily="18" charset="-120"/>
                        <a:cs typeface="Times New Roman" panose="02020603050405020304" pitchFamily="18" charset="0"/>
                      </a:rPr>
                      <m:t>∆</m:t>
                    </m:r>
                    <m:r>
                      <a:rPr lang="en-US" sz="3200" i="1" smtClean="0">
                        <a:effectLst/>
                        <a:latin typeface="Cambria Math" panose="02040503050406030204" pitchFamily="18" charset="0"/>
                        <a:ea typeface="PMingLiU" panose="02020500000000000000" pitchFamily="18" charset="-120"/>
                        <a:cs typeface="Times New Roman" panose="02020603050405020304" pitchFamily="18" charset="0"/>
                      </a:rPr>
                      <m:t>𝛾</m:t>
                    </m:r>
                    <m:r>
                      <a:rPr lang="en-US" sz="3200" i="1" smtClean="0">
                        <a:effectLst/>
                        <a:latin typeface="Cambria Math" panose="02040503050406030204" pitchFamily="18" charset="0"/>
                        <a:ea typeface="PMingLiU" panose="02020500000000000000" pitchFamily="18" charset="-120"/>
                        <a:cs typeface="Times New Roman" panose="02020603050405020304" pitchFamily="18" charset="0"/>
                      </a:rPr>
                      <m:t>=</m:t>
                    </m:r>
                    <m:f>
                      <m:fPr>
                        <m:ctrlPr>
                          <a:rPr lang="en-HK" sz="3200" i="1">
                            <a:effectLst/>
                            <a:latin typeface="Cambria Math" panose="02040503050406030204" pitchFamily="18" charset="0"/>
                            <a:ea typeface="PMingLiU" panose="02020500000000000000" pitchFamily="18" charset="-120"/>
                            <a:cs typeface="Times New Roman" panose="02020603050405020304" pitchFamily="18" charset="0"/>
                          </a:rPr>
                        </m:ctrlPr>
                      </m:fPr>
                      <m:num>
                        <m:r>
                          <a:rPr lang="en-US" sz="3200" i="1">
                            <a:effectLst/>
                            <a:latin typeface="Cambria Math" panose="02040503050406030204" pitchFamily="18" charset="0"/>
                            <a:ea typeface="PMingLiU" panose="02020500000000000000" pitchFamily="18" charset="-120"/>
                            <a:cs typeface="Times New Roman" panose="02020603050405020304" pitchFamily="18" charset="0"/>
                          </a:rPr>
                          <m:t>2</m:t>
                        </m:r>
                        <m:r>
                          <a:rPr lang="en-US" sz="3200" i="1">
                            <a:effectLst/>
                            <a:latin typeface="Cambria Math" panose="02040503050406030204" pitchFamily="18" charset="0"/>
                            <a:ea typeface="PMingLiU" panose="02020500000000000000" pitchFamily="18" charset="-120"/>
                            <a:cs typeface="Times New Roman" panose="02020603050405020304" pitchFamily="18" charset="0"/>
                          </a:rPr>
                          <m:t>𝐺𝑀</m:t>
                        </m:r>
                      </m:num>
                      <m:den>
                        <m:sSup>
                          <m:sSupPr>
                            <m:ctrlPr>
                              <a:rPr lang="en-HK" sz="3200" i="1">
                                <a:effectLst/>
                                <a:latin typeface="Cambria Math" panose="02040503050406030204" pitchFamily="18" charset="0"/>
                                <a:ea typeface="PMingLiU" panose="02020500000000000000" pitchFamily="18" charset="-120"/>
                                <a:cs typeface="Times New Roman" panose="02020603050405020304" pitchFamily="18" charset="0"/>
                              </a:rPr>
                            </m:ctrlPr>
                          </m:sSupPr>
                          <m:e>
                            <m:r>
                              <a:rPr lang="en-US" sz="3200" i="1">
                                <a:effectLst/>
                                <a:latin typeface="Cambria Math" panose="02040503050406030204" pitchFamily="18" charset="0"/>
                                <a:ea typeface="PMingLiU" panose="02020500000000000000" pitchFamily="18" charset="-120"/>
                                <a:cs typeface="Times New Roman" panose="02020603050405020304" pitchFamily="18" charset="0"/>
                              </a:rPr>
                              <m:t>𝑐</m:t>
                            </m:r>
                          </m:e>
                          <m:sup>
                            <m:r>
                              <a:rPr lang="en-US" sz="3200" i="1">
                                <a:effectLst/>
                                <a:latin typeface="Cambria Math" panose="02040503050406030204" pitchFamily="18" charset="0"/>
                                <a:ea typeface="PMingLiU" panose="02020500000000000000" pitchFamily="18" charset="-120"/>
                                <a:cs typeface="Times New Roman" panose="02020603050405020304" pitchFamily="18" charset="0"/>
                              </a:rPr>
                              <m:t>2</m:t>
                            </m:r>
                          </m:sup>
                        </m:sSup>
                        <m:sSup>
                          <m:sSupPr>
                            <m:ctrlPr>
                              <a:rPr lang="en-HK" sz="3200" i="1">
                                <a:effectLst/>
                                <a:latin typeface="Cambria Math" panose="02040503050406030204" pitchFamily="18" charset="0"/>
                                <a:ea typeface="PMingLiU" panose="02020500000000000000" pitchFamily="18" charset="-120"/>
                                <a:cs typeface="Times New Roman" panose="02020603050405020304" pitchFamily="18" charset="0"/>
                              </a:rPr>
                            </m:ctrlPr>
                          </m:sSupPr>
                          <m:e>
                            <m:r>
                              <a:rPr lang="x-none" sz="3200" i="1">
                                <a:effectLst/>
                                <a:latin typeface="Cambria Math" panose="02040503050406030204" pitchFamily="18" charset="0"/>
                                <a:ea typeface="PMingLiU" panose="02020500000000000000" pitchFamily="18" charset="-120"/>
                                <a:cs typeface="Times New Roman" panose="02020603050405020304" pitchFamily="18" charset="0"/>
                              </a:rPr>
                              <m:t>𝑟</m:t>
                            </m:r>
                          </m:e>
                          <m:sup>
                            <m:r>
                              <a:rPr lang="en-US" sz="3200" i="1">
                                <a:effectLst/>
                                <a:latin typeface="Cambria Math" panose="02040503050406030204" pitchFamily="18" charset="0"/>
                                <a:ea typeface="PMingLiU" panose="02020500000000000000" pitchFamily="18" charset="-120"/>
                                <a:cs typeface="Times New Roman" panose="02020603050405020304" pitchFamily="18" charset="0"/>
                              </a:rPr>
                              <m:t>2</m:t>
                            </m:r>
                          </m:sup>
                        </m:sSup>
                      </m:den>
                    </m:f>
                    <m:r>
                      <a:rPr lang="en-US" sz="3200" i="1">
                        <a:effectLst/>
                        <a:latin typeface="Cambria Math" panose="02040503050406030204" pitchFamily="18" charset="0"/>
                        <a:ea typeface="PMingLiU" panose="02020500000000000000" pitchFamily="18" charset="-120"/>
                        <a:cs typeface="Times New Roman" panose="02020603050405020304" pitchFamily="18" charset="0"/>
                      </a:rPr>
                      <m:t>∆</m:t>
                    </m:r>
                  </m:oMath>
                </a14:m>
                <a:r>
                  <a:rPr lang="en-HK" altLang="zh-TW" sz="3200" dirty="0"/>
                  <a:t>r</a:t>
                </a:r>
                <a:br>
                  <a:rPr lang="en-HK" altLang="zh-TW" sz="2000" dirty="0"/>
                </a:br>
                <a:br>
                  <a:rPr lang="en-HK" altLang="zh-TW" sz="2000" dirty="0"/>
                </a:br>
                <a:r>
                  <a:rPr lang="zh-TW" altLang="en-US" sz="2000" dirty="0"/>
                  <a:t>可以被忽略，则可在此子系统范围内视为均匀引力场，建立一个全局惯性系</a:t>
                </a:r>
                <a:r>
                  <a:rPr lang="en-US" altLang="zh-TW" sz="2000" dirty="0"/>
                  <a:t>——</a:t>
                </a:r>
                <a:r>
                  <a:rPr lang="zh-TW" altLang="en-US" sz="2000" dirty="0"/>
                  <a:t>其“全局”是相对于该子系统空间范围而言的。</a:t>
                </a:r>
                <a:r>
                  <a:rPr lang="en-US" altLang="zh-TW" sz="2000" dirty="0"/>
                  <a:t>(</a:t>
                </a:r>
                <a:r>
                  <a:rPr lang="zh-TW" altLang="en-US" sz="2000" dirty="0"/>
                  <a:t>所谓“局部”和“全局”是相对概念，取决于 </a:t>
                </a:r>
                <a:r>
                  <a:rPr lang="el-GR" sz="2000" dirty="0" err="1"/>
                  <a:t>Δγ</a:t>
                </a:r>
                <a:r>
                  <a:rPr lang="el-GR" sz="2000" dirty="0"/>
                  <a:t> </a:t>
                </a:r>
                <a:r>
                  <a:rPr lang="zh-TW" altLang="en-US" sz="2000" dirty="0"/>
                  <a:t>是否可忽略。</a:t>
                </a:r>
                <a:r>
                  <a:rPr lang="en-US" altLang="zh-TW" sz="2000" dirty="0"/>
                  <a:t>)</a:t>
                </a:r>
                <a:endParaRPr lang="zh-TW" altLang="en-US" sz="2000" dirty="0"/>
              </a:p>
              <a:p>
                <a:endParaRPr lang="zh-TW" altLang="en-US" sz="2000" dirty="0"/>
              </a:p>
              <a:p>
                <a:r>
                  <a:rPr lang="zh-TW" altLang="en-US" sz="2000" dirty="0"/>
                  <a:t>建立惯性系的两个必备条件：一是坐标系原点在外部引力场中自由下落；二是坐标轴方向不旋转（运动学不旋转或动力学不旋转）。</a:t>
                </a:r>
                <a:endParaRPr lang="en-US" sz="2000" dirty="0"/>
              </a:p>
            </p:txBody>
          </p:sp>
        </mc:Choice>
        <mc:Fallback xmlns="">
          <p:sp>
            <p:nvSpPr>
              <p:cNvPr id="3" name="Content Placeholder 2">
                <a:extLst>
                  <a:ext uri="{FF2B5EF4-FFF2-40B4-BE49-F238E27FC236}">
                    <a16:creationId xmlns:a16="http://schemas.microsoft.com/office/drawing/2014/main" id="{CB09CCB7-AC63-573B-C4D1-A68A6959E9AD}"/>
                  </a:ext>
                </a:extLst>
              </p:cNvPr>
              <p:cNvSpPr>
                <a:spLocks noGrp="1" noRot="1" noChangeAspect="1" noMove="1" noResize="1" noEditPoints="1" noAdjustHandles="1" noChangeArrowheads="1" noChangeShapeType="1" noTextEdit="1"/>
              </p:cNvSpPr>
              <p:nvPr>
                <p:ph idx="1"/>
              </p:nvPr>
            </p:nvSpPr>
            <p:spPr>
              <a:blipFill>
                <a:blip r:embed="rId2"/>
                <a:stretch>
                  <a:fillRect l="-627" t="-16955" r="-501" b="-19031"/>
                </a:stretch>
              </a:blipFill>
            </p:spPr>
            <p:txBody>
              <a:bodyPr/>
              <a:lstStyle/>
              <a:p>
                <a:r>
                  <a:rPr lang="en-US">
                    <a:noFill/>
                  </a:rPr>
                  <a:t> </a:t>
                </a:r>
              </a:p>
            </p:txBody>
          </p:sp>
        </mc:Fallback>
      </mc:AlternateContent>
    </p:spTree>
    <p:extLst>
      <p:ext uri="{BB962C8B-B14F-4D97-AF65-F5344CB8AC3E}">
        <p14:creationId xmlns:p14="http://schemas.microsoft.com/office/powerpoint/2010/main" val="23981835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19458</TotalTime>
  <Words>3296</Words>
  <Application>Microsoft Macintosh PowerPoint</Application>
  <PresentationFormat>Widescreen</PresentationFormat>
  <Paragraphs>142</Paragraphs>
  <Slides>34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KaTeX_Main</vt:lpstr>
      <vt:lpstr>KaTeX_Math</vt:lpstr>
      <vt:lpstr>quote-cjk-patch</vt:lpstr>
      <vt:lpstr>Arial</vt:lpstr>
      <vt:lpstr>Calibri</vt:lpstr>
      <vt:lpstr>Calibri Light</vt:lpstr>
      <vt:lpstr>Cambria Math</vt:lpstr>
      <vt:lpstr>Times New Roman</vt:lpstr>
      <vt:lpstr>Celestial</vt:lpstr>
      <vt:lpstr>天体测量中的相对论问题(2)  (relativity in astrometry)</vt:lpstr>
      <vt:lpstr>天体测量中的相对论</vt:lpstr>
      <vt:lpstr>度规的基本表达式与含义</vt:lpstr>
      <vt:lpstr>坐标时秒</vt:lpstr>
      <vt:lpstr>太阳系中的惯性参考系BCRS  与 GCRS </vt:lpstr>
      <vt:lpstr>GCS（地心天球系）与BCS（质心天球系）的度规</vt:lpstr>
      <vt:lpstr>PowerPoint Presentation</vt:lpstr>
      <vt:lpstr>相对论效应的量级估计</vt:lpstr>
      <vt:lpstr>建立惯性系的一般条件</vt:lpstr>
      <vt:lpstr>BCS是否为惯性系?</vt:lpstr>
      <vt:lpstr>GCS是否为惯性系?</vt:lpstr>
      <vt:lpstr>ITS、GCS到BCS的坐标变换</vt:lpstr>
      <vt:lpstr>第一步：ITS → GCS</vt:lpstr>
      <vt:lpstr>第二步：GCS → BCS</vt:lpstr>
      <vt:lpstr>PowerPoint Presentation</vt:lpstr>
      <vt:lpstr>时钟的本地效应</vt:lpstr>
      <vt:lpstr>原时的属性</vt:lpstr>
      <vt:lpstr>从历史上全球同步时间系统到现代原子时坐标时的建立</vt:lpstr>
      <vt:lpstr>历史上的全球同步时间系统</vt:lpstr>
      <vt:lpstr>现代原子时坐标时的理论路径与现实困境</vt:lpstr>
      <vt:lpstr>GCS中的坐标时：从TT到TCG</vt:lpstr>
      <vt:lpstr>GCS中的坐标时：从TT到TCG</vt:lpstr>
      <vt:lpstr>GCS中的坐标时：从TT到TCG</vt:lpstr>
      <vt:lpstr>PowerPoint Presentation</vt:lpstr>
      <vt:lpstr>爱因斯坦同时性</vt:lpstr>
      <vt:lpstr>坐标同时性</vt:lpstr>
      <vt:lpstr>两种同时性的比较</vt:lpstr>
      <vt:lpstr>两种同时性的比较</vt:lpstr>
      <vt:lpstr>在太阳系中的实际应用</vt:lpstr>
      <vt:lpstr>建立同时性的三类实用方法</vt:lpstr>
      <vt:lpstr>搬钟法</vt:lpstr>
      <vt:lpstr>地面无线电信号法</vt:lpstr>
      <vt:lpstr>卫星共视法</vt:lpstr>
      <vt:lpstr>TCB 与 TCG 变换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phtam</dc:creator>
  <cp:lastModifiedBy>Microsoft Office User</cp:lastModifiedBy>
  <cp:revision>121</cp:revision>
  <dcterms:created xsi:type="dcterms:W3CDTF">2026-04-01T14:24:07Z</dcterms:created>
  <dcterms:modified xsi:type="dcterms:W3CDTF">2026-05-02T03:42:56Z</dcterms:modified>
</cp:coreProperties>
</file>