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521" r:id="rId2"/>
    <p:sldId id="608" r:id="rId3"/>
    <p:sldId id="661" r:id="rId4"/>
    <p:sldId id="660" r:id="rId5"/>
    <p:sldId id="663" r:id="rId6"/>
    <p:sldId id="662" r:id="rId7"/>
    <p:sldId id="665" r:id="rId8"/>
    <p:sldId id="666" r:id="rId9"/>
    <p:sldId id="667" r:id="rId10"/>
    <p:sldId id="668" r:id="rId11"/>
    <p:sldId id="669" r:id="rId12"/>
    <p:sldId id="670" r:id="rId13"/>
    <p:sldId id="687" r:id="rId14"/>
    <p:sldId id="671" r:id="rId15"/>
    <p:sldId id="672" r:id="rId16"/>
    <p:sldId id="673" r:id="rId17"/>
    <p:sldId id="674" r:id="rId18"/>
    <p:sldId id="6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6"/>
    <p:restoredTop sz="96327"/>
  </p:normalViewPr>
  <p:slideViewPr>
    <p:cSldViewPr snapToGrid="0">
      <p:cViewPr varScale="1">
        <p:scale>
          <a:sx n="131" d="100"/>
          <a:sy n="131" d="100"/>
        </p:scale>
        <p:origin x="216"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4/28/26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4/28/26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D265-15C5-EB7A-1EAF-3F43FE8786A1}"/>
              </a:ext>
            </a:extLst>
          </p:cNvPr>
          <p:cNvSpPr>
            <a:spLocks noGrp="1"/>
          </p:cNvSpPr>
          <p:nvPr>
            <p:ph type="ctrTitle"/>
          </p:nvPr>
        </p:nvSpPr>
        <p:spPr/>
        <p:txBody>
          <a:bodyPr>
            <a:noAutofit/>
          </a:bodyPr>
          <a:lstStyle/>
          <a:p>
            <a:r>
              <a:rPr lang="zh-TW" altLang="en-US" sz="3600" dirty="0"/>
              <a:t>天体测量中的相对论问题</a:t>
            </a:r>
            <a:br>
              <a:rPr lang="en-US" altLang="zh-TW" sz="3600" dirty="0"/>
            </a:br>
            <a:r>
              <a:rPr lang="zh-TW" altLang="en-US" sz="3600" dirty="0"/>
              <a:t> </a:t>
            </a:r>
            <a:r>
              <a:rPr lang="en-US" altLang="zh-TW" sz="3600" dirty="0"/>
              <a:t>(</a:t>
            </a:r>
            <a:r>
              <a:rPr lang="en-HK" sz="3600" dirty="0"/>
              <a:t>relativity in astrometry)</a:t>
            </a:r>
            <a:endParaRPr lang="en-US" sz="3600" dirty="0"/>
          </a:p>
        </p:txBody>
      </p:sp>
      <p:sp>
        <p:nvSpPr>
          <p:cNvPr id="3" name="Subtitle 2">
            <a:extLst>
              <a:ext uri="{FF2B5EF4-FFF2-40B4-BE49-F238E27FC236}">
                <a16:creationId xmlns:a16="http://schemas.microsoft.com/office/drawing/2014/main" id="{FF1C0B72-027E-AD93-8827-44A7053B428D}"/>
              </a:ext>
            </a:extLst>
          </p:cNvPr>
          <p:cNvSpPr>
            <a:spLocks noGrp="1"/>
          </p:cNvSpPr>
          <p:nvPr>
            <p:ph type="subTitle" idx="1"/>
          </p:nvPr>
        </p:nvSpPr>
        <p:spPr/>
        <p:txBody>
          <a:bodyPr>
            <a:normAutofit/>
          </a:bodyPr>
          <a:lstStyle/>
          <a:p>
            <a:endParaRPr lang="en-US" altLang="zh-TW" dirty="0"/>
          </a:p>
          <a:p>
            <a:r>
              <a:rPr lang="en-US" dirty="0"/>
              <a:t>2026-4-28</a:t>
            </a:r>
          </a:p>
          <a:p>
            <a:r>
              <a:rPr lang="zh-TW" altLang="en-US" dirty="0"/>
              <a:t>中山大学　 珠海校区</a:t>
            </a:r>
            <a:r>
              <a:rPr lang="en-US" altLang="zh-TW" dirty="0"/>
              <a:t>/</a:t>
            </a:r>
            <a:r>
              <a:rPr lang="zh-TW" altLang="en-US" dirty="0"/>
              <a:t>教学大楼</a:t>
            </a:r>
            <a:r>
              <a:rPr lang="en-US" altLang="zh-TW" dirty="0"/>
              <a:t>/</a:t>
            </a:r>
            <a:r>
              <a:rPr lang="zh-TW" altLang="en-US" dirty="0"/>
              <a:t>珠海</a:t>
            </a:r>
            <a:r>
              <a:rPr lang="en-HK" altLang="zh-TW" dirty="0"/>
              <a:t>F206</a:t>
            </a:r>
            <a:endParaRPr lang="en-US" dirty="0"/>
          </a:p>
        </p:txBody>
      </p:sp>
    </p:spTree>
    <p:extLst>
      <p:ext uri="{BB962C8B-B14F-4D97-AF65-F5344CB8AC3E}">
        <p14:creationId xmlns:p14="http://schemas.microsoft.com/office/powerpoint/2010/main" val="51993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B24B-3759-2708-C279-4B8BA76A0EAD}"/>
              </a:ext>
            </a:extLst>
          </p:cNvPr>
          <p:cNvSpPr>
            <a:spLocks noGrp="1"/>
          </p:cNvSpPr>
          <p:nvPr>
            <p:ph type="title"/>
          </p:nvPr>
        </p:nvSpPr>
        <p:spPr/>
        <p:txBody>
          <a:bodyPr/>
          <a:lstStyle/>
          <a:p>
            <a:r>
              <a:rPr lang="zh-TW" altLang="en-US" b="1" i="0" dirty="0">
                <a:solidFill>
                  <a:srgbClr val="F9FAFB"/>
                </a:solidFill>
                <a:effectLst/>
                <a:latin typeface="quote-cjk-patch"/>
              </a:rPr>
              <a:t>惯性系</a:t>
            </a:r>
            <a:endParaRPr lang="en-US" dirty="0"/>
          </a:p>
        </p:txBody>
      </p:sp>
      <p:graphicFrame>
        <p:nvGraphicFramePr>
          <p:cNvPr id="5" name="Table 5">
            <a:extLst>
              <a:ext uri="{FF2B5EF4-FFF2-40B4-BE49-F238E27FC236}">
                <a16:creationId xmlns:a16="http://schemas.microsoft.com/office/drawing/2014/main" id="{5355BE35-9CBD-7E4F-CB7E-029179D777F6}"/>
              </a:ext>
            </a:extLst>
          </p:cNvPr>
          <p:cNvGraphicFramePr>
            <a:graphicFrameLocks noGrp="1"/>
          </p:cNvGraphicFramePr>
          <p:nvPr>
            <p:ph idx="1"/>
            <p:extLst>
              <p:ext uri="{D42A27DB-BD31-4B8C-83A1-F6EECF244321}">
                <p14:modId xmlns:p14="http://schemas.microsoft.com/office/powerpoint/2010/main" val="113791524"/>
              </p:ext>
            </p:extLst>
          </p:nvPr>
        </p:nvGraphicFramePr>
        <p:xfrm>
          <a:off x="685800" y="2141538"/>
          <a:ext cx="10131423" cy="1559560"/>
        </p:xfrm>
        <a:graphic>
          <a:graphicData uri="http://schemas.openxmlformats.org/drawingml/2006/table">
            <a:tbl>
              <a:tblPr firstRow="1" bandRow="1">
                <a:tableStyleId>{F5AB1C69-6EDB-4FF4-983F-18BD219EF322}</a:tableStyleId>
              </a:tblPr>
              <a:tblGrid>
                <a:gridCol w="1590261">
                  <a:extLst>
                    <a:ext uri="{9D8B030D-6E8A-4147-A177-3AD203B41FA5}">
                      <a16:colId xmlns:a16="http://schemas.microsoft.com/office/drawing/2014/main" val="1906019151"/>
                    </a:ext>
                  </a:extLst>
                </a:gridCol>
                <a:gridCol w="4313582">
                  <a:extLst>
                    <a:ext uri="{9D8B030D-6E8A-4147-A177-3AD203B41FA5}">
                      <a16:colId xmlns:a16="http://schemas.microsoft.com/office/drawing/2014/main" val="1856891192"/>
                    </a:ext>
                  </a:extLst>
                </a:gridCol>
                <a:gridCol w="4227580">
                  <a:extLst>
                    <a:ext uri="{9D8B030D-6E8A-4147-A177-3AD203B41FA5}">
                      <a16:colId xmlns:a16="http://schemas.microsoft.com/office/drawing/2014/main" val="2740470350"/>
                    </a:ext>
                  </a:extLst>
                </a:gridCol>
              </a:tblGrid>
              <a:tr h="370840">
                <a:tc>
                  <a:txBody>
                    <a:bodyPr/>
                    <a:lstStyle/>
                    <a:p>
                      <a:endParaRPr lang="en-US"/>
                    </a:p>
                  </a:txBody>
                  <a:tcPr/>
                </a:tc>
                <a:tc>
                  <a:txBody>
                    <a:bodyPr/>
                    <a:lstStyle/>
                    <a:p>
                      <a:r>
                        <a:rPr lang="zh-TW" altLang="en-US" dirty="0"/>
                        <a:t>相对论</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天体测量</a:t>
                      </a:r>
                    </a:p>
                  </a:txBody>
                  <a:tcPr/>
                </a:tc>
                <a:extLst>
                  <a:ext uri="{0D108BD9-81ED-4DB2-BD59-A6C34878D82A}">
                    <a16:rowId xmlns:a16="http://schemas.microsoft.com/office/drawing/2014/main" val="1205753002"/>
                  </a:ext>
                </a:extLst>
              </a:tr>
              <a:tr h="370840">
                <a:tc>
                  <a:txBody>
                    <a:bodyPr/>
                    <a:lstStyle/>
                    <a:p>
                      <a:r>
                        <a:rPr lang="zh-TW" altLang="en-US" b="1" dirty="0"/>
                        <a:t>惯性系</a:t>
                      </a:r>
                      <a:endParaRPr lang="en-US" b="1" dirty="0"/>
                    </a:p>
                  </a:txBody>
                  <a:tcPr/>
                </a:tc>
                <a:tc>
                  <a:txBody>
                    <a:bodyPr/>
                    <a:lstStyle/>
                    <a:p>
                      <a:r>
                        <a:rPr lang="zh-TW" altLang="en-US" dirty="0"/>
                        <a:t>在引力场中，只能建立起无限小空间中适用的局部惯性系，不可能建立全局的惯性系。</a:t>
                      </a:r>
                      <a:endParaRPr lang="en-US" dirty="0"/>
                    </a:p>
                  </a:txBody>
                  <a:tcPr/>
                </a:tc>
                <a:tc>
                  <a:txBody>
                    <a:bodyPr/>
                    <a:lstStyle/>
                    <a:p>
                      <a:r>
                        <a:rPr lang="zh-TW" altLang="en-US" dirty="0"/>
                        <a:t>建立全局惯性系一直是天体测量学最重要的学科目标之一。比如，天体测量中通常将太阳系质心系看作是惯性系，其适用范围是整个太阳系空间。</a:t>
                      </a:r>
                      <a:endParaRPr lang="en-US" dirty="0"/>
                    </a:p>
                  </a:txBody>
                  <a:tcPr/>
                </a:tc>
                <a:extLst>
                  <a:ext uri="{0D108BD9-81ED-4DB2-BD59-A6C34878D82A}">
                    <a16:rowId xmlns:a16="http://schemas.microsoft.com/office/drawing/2014/main" val="112402548"/>
                  </a:ext>
                </a:extLst>
              </a:tr>
            </a:tbl>
          </a:graphicData>
        </a:graphic>
      </p:graphicFrame>
      <p:sp>
        <p:nvSpPr>
          <p:cNvPr id="7" name="TextBox 6">
            <a:extLst>
              <a:ext uri="{FF2B5EF4-FFF2-40B4-BE49-F238E27FC236}">
                <a16:creationId xmlns:a16="http://schemas.microsoft.com/office/drawing/2014/main" id="{39334DCF-94B5-0BD7-6D88-44C82E39ECE3}"/>
              </a:ext>
            </a:extLst>
          </p:cNvPr>
          <p:cNvSpPr txBox="1"/>
          <p:nvPr/>
        </p:nvSpPr>
        <p:spPr>
          <a:xfrm>
            <a:off x="3802546" y="3989769"/>
            <a:ext cx="6097656" cy="369332"/>
          </a:xfrm>
          <a:prstGeom prst="rect">
            <a:avLst/>
          </a:prstGeom>
          <a:noFill/>
        </p:spPr>
        <p:txBody>
          <a:bodyPr wrap="square">
            <a:spAutoFit/>
          </a:bodyPr>
          <a:lstStyle/>
          <a:p>
            <a:r>
              <a:rPr lang="zh-TW" altLang="en-US" dirty="0"/>
              <a:t>这两个关于惯性系的概念显然是有差别的。</a:t>
            </a:r>
            <a:endParaRPr lang="en-US" dirty="0"/>
          </a:p>
        </p:txBody>
      </p:sp>
      <p:sp>
        <p:nvSpPr>
          <p:cNvPr id="4" name="TextBox 3">
            <a:extLst>
              <a:ext uri="{FF2B5EF4-FFF2-40B4-BE49-F238E27FC236}">
                <a16:creationId xmlns:a16="http://schemas.microsoft.com/office/drawing/2014/main" id="{A6D4F6CA-20E7-5085-4831-FFD72C292CE8}"/>
              </a:ext>
            </a:extLst>
          </p:cNvPr>
          <p:cNvSpPr txBox="1"/>
          <p:nvPr/>
        </p:nvSpPr>
        <p:spPr>
          <a:xfrm>
            <a:off x="3802546" y="5182465"/>
            <a:ext cx="6097656" cy="369332"/>
          </a:xfrm>
          <a:prstGeom prst="rect">
            <a:avLst/>
          </a:prstGeom>
          <a:noFill/>
        </p:spPr>
        <p:txBody>
          <a:bodyPr wrap="square">
            <a:spAutoFit/>
          </a:bodyPr>
          <a:lstStyle/>
          <a:p>
            <a:r>
              <a:rPr lang="en-US" dirty="0" err="1"/>
              <a:t>时间间隔和秒长</a:t>
            </a:r>
            <a:r>
              <a:rPr lang="en-US" dirty="0"/>
              <a:t>⋯⋯</a:t>
            </a:r>
          </a:p>
        </p:txBody>
      </p:sp>
    </p:spTree>
    <p:extLst>
      <p:ext uri="{BB962C8B-B14F-4D97-AF65-F5344CB8AC3E}">
        <p14:creationId xmlns:p14="http://schemas.microsoft.com/office/powerpoint/2010/main" val="305095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EED2-DE19-CA68-BAB3-B4B15E4CAE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A5A07A-B5C4-A7E8-F2E1-0463A15551BD}"/>
              </a:ext>
            </a:extLst>
          </p:cNvPr>
          <p:cNvSpPr>
            <a:spLocks noGrp="1"/>
          </p:cNvSpPr>
          <p:nvPr>
            <p:ph idx="1"/>
          </p:nvPr>
        </p:nvSpPr>
        <p:spPr/>
        <p:txBody>
          <a:bodyPr>
            <a:normAutofit/>
          </a:bodyPr>
          <a:lstStyle/>
          <a:p>
            <a:r>
              <a:rPr lang="zh-TW" altLang="en-US" sz="2400" dirty="0"/>
              <a:t>相对论和天体测量在术语和概念上的差异，主要是由于两者的研究领域和想要解决的问题不同所致，并非准确与错误的问题。</a:t>
            </a:r>
          </a:p>
          <a:p>
            <a:endParaRPr lang="zh-TW" altLang="en-US" sz="2400" dirty="0"/>
          </a:p>
          <a:p>
            <a:r>
              <a:rPr lang="zh-TW" altLang="en-US" sz="2400" dirty="0"/>
              <a:t>因此，天体测量学者要想引进相对论来提高测量数据的解释精度，首先就要弄清相对论中有关概念、术语的物理内涵及其与天体测量实际之间的对应关系。</a:t>
            </a:r>
            <a:r>
              <a:rPr lang="zh-HK" altLang="en-US" sz="2400" dirty="0"/>
              <a:t>这正是解读天体测量中的相对论效应时最根本的问题之一。</a:t>
            </a:r>
            <a:br>
              <a:rPr lang="en-US" altLang="zh-HK" sz="2400" dirty="0"/>
            </a:br>
            <a:endParaRPr lang="en-US" altLang="zh-HK" sz="2400" dirty="0"/>
          </a:p>
          <a:p>
            <a:r>
              <a:rPr lang="zh-HK" altLang="en-US" sz="2400" dirty="0"/>
              <a:t>以下介绍从天体测量学者的角度看待实际操作中会遇到的相对论问题 </a:t>
            </a:r>
          </a:p>
        </p:txBody>
      </p:sp>
    </p:spTree>
    <p:extLst>
      <p:ext uri="{BB962C8B-B14F-4D97-AF65-F5344CB8AC3E}">
        <p14:creationId xmlns:p14="http://schemas.microsoft.com/office/powerpoint/2010/main" val="323969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BA2F-F103-8D7A-6BC6-2888F3711906}"/>
              </a:ext>
            </a:extLst>
          </p:cNvPr>
          <p:cNvSpPr>
            <a:spLocks noGrp="1"/>
          </p:cNvSpPr>
          <p:nvPr>
            <p:ph type="title"/>
          </p:nvPr>
        </p:nvSpPr>
        <p:spPr>
          <a:xfrm>
            <a:off x="685801" y="112356"/>
            <a:ext cx="10131425" cy="1456267"/>
          </a:xfrm>
        </p:spPr>
        <p:txBody>
          <a:bodyPr/>
          <a:lstStyle/>
          <a:p>
            <a:r>
              <a:rPr lang="zh-TW" altLang="en-US" dirty="0"/>
              <a:t>天体测量中的相对论</a:t>
            </a:r>
            <a:endParaRPr lang="en-US" dirty="0"/>
          </a:p>
        </p:txBody>
      </p:sp>
      <p:sp>
        <p:nvSpPr>
          <p:cNvPr id="3" name="Content Placeholder 2">
            <a:extLst>
              <a:ext uri="{FF2B5EF4-FFF2-40B4-BE49-F238E27FC236}">
                <a16:creationId xmlns:a16="http://schemas.microsoft.com/office/drawing/2014/main" id="{1B27038E-47F7-571D-3518-8991F08831F4}"/>
              </a:ext>
            </a:extLst>
          </p:cNvPr>
          <p:cNvSpPr>
            <a:spLocks noGrp="1"/>
          </p:cNvSpPr>
          <p:nvPr>
            <p:ph idx="1"/>
          </p:nvPr>
        </p:nvSpPr>
        <p:spPr>
          <a:xfrm>
            <a:off x="685801" y="1568623"/>
            <a:ext cx="7951303" cy="4222577"/>
          </a:xfrm>
        </p:spPr>
        <p:txBody>
          <a:bodyPr>
            <a:normAutofit/>
          </a:bodyPr>
          <a:lstStyle/>
          <a:p>
            <a:pPr marL="0" indent="0">
              <a:buNone/>
            </a:pPr>
            <a:r>
              <a:rPr lang="zh-TW" altLang="en-US" sz="2400" dirty="0"/>
              <a:t>天体测量的基本工具是时钟和星历，所有观测数据本质上都是对光子到达事件的</a:t>
            </a:r>
            <a:r>
              <a:rPr lang="zh-TW" altLang="en-US" sz="2400" b="1" dirty="0">
                <a:solidFill>
                  <a:schemeClr val="accent4">
                    <a:lumMod val="60000"/>
                    <a:lumOff val="40000"/>
                  </a:schemeClr>
                </a:solidFill>
              </a:rPr>
              <a:t>时间间隔</a:t>
            </a:r>
            <a:r>
              <a:rPr lang="zh-TW" altLang="en-US" sz="2400" dirty="0"/>
              <a:t>和</a:t>
            </a:r>
            <a:r>
              <a:rPr lang="zh-TW" altLang="en-US" sz="2400" b="1" dirty="0">
                <a:solidFill>
                  <a:srgbClr val="FFFF00"/>
                </a:solidFill>
              </a:rPr>
              <a:t>空间张角</a:t>
            </a:r>
            <a:r>
              <a:rPr lang="zh-TW" altLang="en-US" sz="2400" dirty="0"/>
              <a:t>这两类记录。</a:t>
            </a:r>
          </a:p>
          <a:p>
            <a:pPr marL="0" indent="0">
              <a:buNone/>
            </a:pPr>
            <a:r>
              <a:rPr lang="zh-TW" altLang="en-US" sz="2400" dirty="0"/>
              <a:t>差异的来源</a:t>
            </a:r>
            <a:r>
              <a:rPr lang="zh-TW" altLang="en-HK" sz="2400" dirty="0"/>
              <a:t>：</a:t>
            </a:r>
            <a:r>
              <a:rPr lang="zh-TW" altLang="en-US" sz="2400" dirty="0"/>
              <a:t>观测记录受时钟、星历的本地效应及光子传输环境影响，因此不同观测者同时对同一天体的观测结果彼此不同。</a:t>
            </a:r>
          </a:p>
          <a:p>
            <a:pPr marL="0" indent="0">
              <a:buNone/>
            </a:pPr>
            <a:r>
              <a:rPr lang="zh-TW" altLang="en-US" sz="2400" dirty="0"/>
              <a:t>解析</a:t>
            </a:r>
            <a:r>
              <a:rPr lang="zh-TW" altLang="en-HK" sz="2400" dirty="0"/>
              <a:t>：</a:t>
            </a:r>
            <a:r>
              <a:rPr lang="zh-TW" altLang="en-US" sz="2400" dirty="0"/>
              <a:t>数据分析就是要建立物理模型，区分目标</a:t>
            </a:r>
            <a:r>
              <a:rPr lang="zh-TW" altLang="en-US" sz="2400" dirty="0">
                <a:solidFill>
                  <a:schemeClr val="accent4">
                    <a:lumMod val="60000"/>
                    <a:lumOff val="40000"/>
                  </a:schemeClr>
                </a:solidFill>
              </a:rPr>
              <a:t>天体固有特征</a:t>
            </a:r>
            <a:r>
              <a:rPr lang="zh-TW" altLang="en-US" sz="2400" dirty="0"/>
              <a:t>、</a:t>
            </a:r>
            <a:r>
              <a:rPr lang="zh-TW" altLang="en-US" sz="2400" dirty="0">
                <a:solidFill>
                  <a:srgbClr val="FFC000"/>
                </a:solidFill>
              </a:rPr>
              <a:t>观测者环境状态</a:t>
            </a:r>
            <a:r>
              <a:rPr lang="zh-TW" altLang="en-US" sz="2400" dirty="0"/>
              <a:t>和</a:t>
            </a:r>
            <a:r>
              <a:rPr lang="zh-TW" altLang="en-US" sz="2400" dirty="0">
                <a:solidFill>
                  <a:schemeClr val="accent1">
                    <a:lumMod val="60000"/>
                    <a:lumOff val="40000"/>
                  </a:schemeClr>
                </a:solidFill>
              </a:rPr>
              <a:t>光子路径影响</a:t>
            </a:r>
            <a:r>
              <a:rPr lang="zh-TW" altLang="en-US" sz="2400" dirty="0"/>
              <a:t>这三种成因。</a:t>
            </a:r>
            <a:endParaRPr lang="en-HK" altLang="zh-TW" sz="2400" dirty="0"/>
          </a:p>
        </p:txBody>
      </p:sp>
      <p:pic>
        <p:nvPicPr>
          <p:cNvPr id="7" name="Picture 6">
            <a:extLst>
              <a:ext uri="{FF2B5EF4-FFF2-40B4-BE49-F238E27FC236}">
                <a16:creationId xmlns:a16="http://schemas.microsoft.com/office/drawing/2014/main" id="{DAE52CB7-8A2D-2661-AA8B-8F7BAF988AB3}"/>
              </a:ext>
            </a:extLst>
          </p:cNvPr>
          <p:cNvPicPr>
            <a:picLocks noChangeAspect="1"/>
          </p:cNvPicPr>
          <p:nvPr/>
        </p:nvPicPr>
        <p:blipFill rotWithShape="1">
          <a:blip r:embed="rId2"/>
          <a:srcRect l="16162" t="41449" r="18395" b="22898"/>
          <a:stretch/>
        </p:blipFill>
        <p:spPr>
          <a:xfrm rot="180000">
            <a:off x="8826866" y="1782557"/>
            <a:ext cx="3027717" cy="2932357"/>
          </a:xfrm>
          <a:prstGeom prst="rect">
            <a:avLst/>
          </a:prstGeom>
        </p:spPr>
      </p:pic>
    </p:spTree>
    <p:extLst>
      <p:ext uri="{BB962C8B-B14F-4D97-AF65-F5344CB8AC3E}">
        <p14:creationId xmlns:p14="http://schemas.microsoft.com/office/powerpoint/2010/main" val="28569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BA2F-F103-8D7A-6BC6-2888F3711906}"/>
              </a:ext>
            </a:extLst>
          </p:cNvPr>
          <p:cNvSpPr>
            <a:spLocks noGrp="1"/>
          </p:cNvSpPr>
          <p:nvPr>
            <p:ph type="title"/>
          </p:nvPr>
        </p:nvSpPr>
        <p:spPr>
          <a:xfrm>
            <a:off x="685801" y="112356"/>
            <a:ext cx="10131425" cy="1456267"/>
          </a:xfrm>
        </p:spPr>
        <p:txBody>
          <a:bodyPr/>
          <a:lstStyle/>
          <a:p>
            <a:r>
              <a:rPr lang="zh-TW" altLang="en-US" dirty="0"/>
              <a:t>天体测量中的相对论</a:t>
            </a:r>
            <a:endParaRPr lang="en-US" dirty="0"/>
          </a:p>
        </p:txBody>
      </p:sp>
      <p:sp>
        <p:nvSpPr>
          <p:cNvPr id="3" name="Content Placeholder 2">
            <a:extLst>
              <a:ext uri="{FF2B5EF4-FFF2-40B4-BE49-F238E27FC236}">
                <a16:creationId xmlns:a16="http://schemas.microsoft.com/office/drawing/2014/main" id="{1B27038E-47F7-571D-3518-8991F08831F4}"/>
              </a:ext>
            </a:extLst>
          </p:cNvPr>
          <p:cNvSpPr>
            <a:spLocks noGrp="1"/>
          </p:cNvSpPr>
          <p:nvPr>
            <p:ph idx="1"/>
          </p:nvPr>
        </p:nvSpPr>
        <p:spPr>
          <a:xfrm>
            <a:off x="685801" y="1568623"/>
            <a:ext cx="7951303" cy="4222577"/>
          </a:xfrm>
        </p:spPr>
        <p:txBody>
          <a:bodyPr>
            <a:normAutofit/>
          </a:bodyPr>
          <a:lstStyle/>
          <a:p>
            <a:pPr marL="0" indent="0">
              <a:buNone/>
            </a:pPr>
            <a:r>
              <a:rPr lang="zh-TW" altLang="en-US" sz="2000" dirty="0"/>
              <a:t>解析</a:t>
            </a:r>
            <a:r>
              <a:rPr lang="zh-TW" altLang="en-HK" sz="2000" dirty="0"/>
              <a:t>：</a:t>
            </a:r>
            <a:r>
              <a:rPr lang="zh-TW" altLang="en-US" sz="2000" dirty="0"/>
              <a:t>数据分析就是要建立物理模型，区分目标</a:t>
            </a:r>
            <a:r>
              <a:rPr lang="zh-TW" altLang="en-US" sz="2000" dirty="0">
                <a:solidFill>
                  <a:schemeClr val="accent4">
                    <a:lumMod val="60000"/>
                    <a:lumOff val="40000"/>
                  </a:schemeClr>
                </a:solidFill>
              </a:rPr>
              <a:t>天体固有特征</a:t>
            </a:r>
            <a:r>
              <a:rPr lang="zh-TW" altLang="en-US" sz="2000" dirty="0"/>
              <a:t>、</a:t>
            </a:r>
            <a:r>
              <a:rPr lang="zh-TW" altLang="en-US" sz="2000" dirty="0">
                <a:solidFill>
                  <a:srgbClr val="FFC000"/>
                </a:solidFill>
              </a:rPr>
              <a:t>观测者环境状态</a:t>
            </a:r>
            <a:r>
              <a:rPr lang="zh-TW" altLang="en-US" sz="2000" dirty="0"/>
              <a:t>和</a:t>
            </a:r>
            <a:r>
              <a:rPr lang="zh-TW" altLang="en-US" sz="2000" dirty="0">
                <a:solidFill>
                  <a:schemeClr val="accent1">
                    <a:lumMod val="60000"/>
                    <a:lumOff val="40000"/>
                  </a:schemeClr>
                </a:solidFill>
              </a:rPr>
              <a:t>光子路径影响</a:t>
            </a:r>
            <a:r>
              <a:rPr lang="zh-TW" altLang="en-US" sz="2000" dirty="0"/>
              <a:t>这三种成因。</a:t>
            </a:r>
            <a:endParaRPr lang="en-HK" altLang="zh-TW" sz="2000" dirty="0"/>
          </a:p>
          <a:p>
            <a:pPr algn="l"/>
            <a:r>
              <a:rPr lang="zh-TW" altLang="en-US" sz="2000" b="0" i="0" dirty="0">
                <a:solidFill>
                  <a:srgbClr val="F9FAFB"/>
                </a:solidFill>
                <a:effectLst/>
                <a:latin typeface="quote-cjk-patch"/>
              </a:rPr>
              <a:t>现代天体测量精度取决于模型解析的精度。在观测结果的变化中，</a:t>
            </a:r>
            <a:r>
              <a:rPr lang="en-US" altLang="zh-TW" sz="2000" b="0" i="0" dirty="0">
                <a:solidFill>
                  <a:srgbClr val="F9FAFB"/>
                </a:solidFill>
                <a:effectLst/>
                <a:latin typeface="quote-cjk-patch"/>
              </a:rPr>
              <a:t>99%</a:t>
            </a:r>
            <a:r>
              <a:rPr lang="zh-TW" altLang="en-US" sz="2000" b="0" i="0" dirty="0">
                <a:solidFill>
                  <a:srgbClr val="F9FAFB"/>
                </a:solidFill>
                <a:effectLst/>
                <a:latin typeface="quote-cjk-patch"/>
              </a:rPr>
              <a:t>以上可在牛顿理论框架中解释，引进相对论的目的就是解释其余部分，以进一步提高精度。</a:t>
            </a:r>
            <a:endParaRPr lang="zh-TW" altLang="en-US" sz="2000" dirty="0"/>
          </a:p>
          <a:p>
            <a:endParaRPr lang="zh-TW" altLang="en-US" sz="2000" dirty="0"/>
          </a:p>
          <a:p>
            <a:pPr marL="0" indent="0">
              <a:buNone/>
            </a:pPr>
            <a:r>
              <a:rPr lang="zh-TW" altLang="en-US" sz="2000" dirty="0"/>
              <a:t>从局部到全局</a:t>
            </a:r>
            <a:r>
              <a:rPr lang="zh-TW" altLang="en-HK" sz="2000" dirty="0"/>
              <a:t>：</a:t>
            </a:r>
            <a:r>
              <a:rPr lang="zh-TW" altLang="en-US" sz="2000" dirty="0"/>
              <a:t>相对论强调观测量是“亲眼所见”的客观事实，但天体测量不能止步于此，必须从各不相同的“局部所见”中提取出全体观测者公认的客观规律。</a:t>
            </a:r>
            <a:endParaRPr lang="en-US" sz="2000" dirty="0"/>
          </a:p>
        </p:txBody>
      </p:sp>
      <p:pic>
        <p:nvPicPr>
          <p:cNvPr id="7" name="Picture 6">
            <a:extLst>
              <a:ext uri="{FF2B5EF4-FFF2-40B4-BE49-F238E27FC236}">
                <a16:creationId xmlns:a16="http://schemas.microsoft.com/office/drawing/2014/main" id="{DAE52CB7-8A2D-2661-AA8B-8F7BAF988AB3}"/>
              </a:ext>
            </a:extLst>
          </p:cNvPr>
          <p:cNvPicPr>
            <a:picLocks noChangeAspect="1"/>
          </p:cNvPicPr>
          <p:nvPr/>
        </p:nvPicPr>
        <p:blipFill rotWithShape="1">
          <a:blip r:embed="rId2"/>
          <a:srcRect l="16162" t="41449" r="18395" b="22898"/>
          <a:stretch/>
        </p:blipFill>
        <p:spPr>
          <a:xfrm rot="180000">
            <a:off x="8826866" y="1782557"/>
            <a:ext cx="3027717" cy="2932357"/>
          </a:xfrm>
          <a:prstGeom prst="rect">
            <a:avLst/>
          </a:prstGeom>
        </p:spPr>
      </p:pic>
      <p:sp>
        <p:nvSpPr>
          <p:cNvPr id="9" name="TextBox 8">
            <a:extLst>
              <a:ext uri="{FF2B5EF4-FFF2-40B4-BE49-F238E27FC236}">
                <a16:creationId xmlns:a16="http://schemas.microsoft.com/office/drawing/2014/main" id="{A1D6BED4-8167-9757-8EFC-936B9950ECDB}"/>
              </a:ext>
            </a:extLst>
          </p:cNvPr>
          <p:cNvSpPr txBox="1"/>
          <p:nvPr/>
        </p:nvSpPr>
        <p:spPr>
          <a:xfrm>
            <a:off x="2919704" y="5422395"/>
            <a:ext cx="6098058" cy="646331"/>
          </a:xfrm>
          <a:prstGeom prst="rect">
            <a:avLst/>
          </a:prstGeom>
          <a:noFill/>
        </p:spPr>
        <p:txBody>
          <a:bodyPr wrap="square">
            <a:spAutoFit/>
          </a:bodyPr>
          <a:lstStyle/>
          <a:p>
            <a:r>
              <a:rPr lang="en-US" dirty="0" err="1"/>
              <a:t>思考一下，牛顿理论框架中和相对论中坐标变换，有何不一样</a:t>
            </a:r>
            <a:r>
              <a:rPr lang="en-US" dirty="0"/>
              <a:t>？</a:t>
            </a:r>
          </a:p>
        </p:txBody>
      </p:sp>
    </p:spTree>
    <p:extLst>
      <p:ext uri="{BB962C8B-B14F-4D97-AF65-F5344CB8AC3E}">
        <p14:creationId xmlns:p14="http://schemas.microsoft.com/office/powerpoint/2010/main" val="21863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06EB-46C8-C7AA-13A3-91B22D63C6EF}"/>
              </a:ext>
            </a:extLst>
          </p:cNvPr>
          <p:cNvSpPr>
            <a:spLocks noGrp="1"/>
          </p:cNvSpPr>
          <p:nvPr>
            <p:ph type="title"/>
          </p:nvPr>
        </p:nvSpPr>
        <p:spPr/>
        <p:txBody>
          <a:bodyPr/>
          <a:lstStyle/>
          <a:p>
            <a:r>
              <a:rPr lang="zh-TW" altLang="en-US" dirty="0"/>
              <a:t>度规的基本表达式与含义</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18AAC6-2160-9855-8FFD-8D19E1178B48}"/>
                  </a:ext>
                </a:extLst>
              </p:cNvPr>
              <p:cNvSpPr>
                <a:spLocks noGrp="1"/>
              </p:cNvSpPr>
              <p:nvPr>
                <p:ph idx="1"/>
              </p:nvPr>
            </p:nvSpPr>
            <p:spPr/>
            <p:txBody>
              <a:bodyPr>
                <a:normAutofit/>
              </a:bodyPr>
              <a:lstStyle/>
              <a:p>
                <a:r>
                  <a:rPr lang="zh-TW" altLang="en-US" sz="2400" dirty="0"/>
                  <a:t>相对论以</a:t>
                </a:r>
                <a14:m>
                  <m:oMath xmlns:m="http://schemas.openxmlformats.org/officeDocument/2006/math">
                    <m:r>
                      <a:rPr lang="en-HK" sz="2400" i="1" smtClean="0">
                        <a:effectLst/>
                        <a:latin typeface="Cambria Math" panose="02040503050406030204" pitchFamily="18" charset="0"/>
                        <a:ea typeface="PMingLiU" panose="02020500000000000000" pitchFamily="18" charset="-120"/>
                        <a:cs typeface="Times New Roman" panose="02020603050405020304" pitchFamily="18" charset="0"/>
                      </a:rPr>
                      <m:t>𝑑</m:t>
                    </m:r>
                    <m:sSup>
                      <m:sSupPr>
                        <m:ctrlPr>
                          <a:rPr lang="en-HK" sz="2400" i="1">
                            <a:effectLst/>
                            <a:latin typeface="Cambria Math" panose="02040503050406030204" pitchFamily="18" charset="0"/>
                            <a:ea typeface="PMingLiU" panose="02020500000000000000" pitchFamily="18" charset="-120"/>
                            <a:cs typeface="Times New Roman" panose="02020603050405020304" pitchFamily="18" charset="0"/>
                          </a:rPr>
                        </m:ctrlPr>
                      </m:sSup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𝑠</m:t>
                        </m:r>
                      </m:e>
                      <m:sup>
                        <m:r>
                          <a:rPr lang="en-HK" sz="2400" i="1">
                            <a:effectLst/>
                            <a:latin typeface="Cambria Math" panose="02040503050406030204" pitchFamily="18" charset="0"/>
                            <a:ea typeface="PMingLiU" panose="02020500000000000000" pitchFamily="18" charset="-120"/>
                            <a:cs typeface="Times New Roman" panose="02020603050405020304" pitchFamily="18" charset="0"/>
                          </a:rPr>
                          <m:t>2</m:t>
                        </m:r>
                      </m:sup>
                    </m:sSup>
                    <m:r>
                      <a:rPr lang="en-HK" sz="2400" i="1">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HK" sz="24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𝑔</m:t>
                        </m:r>
                      </m:e>
                      <m:sub>
                        <m:r>
                          <a:rPr lang="en-HK" sz="2400" i="1">
                            <a:effectLst/>
                            <a:latin typeface="Cambria Math" panose="02040503050406030204" pitchFamily="18" charset="0"/>
                            <a:ea typeface="PMingLiU" panose="02020500000000000000" pitchFamily="18" charset="-120"/>
                            <a:cs typeface="Times New Roman" panose="02020603050405020304" pitchFamily="18" charset="0"/>
                          </a:rPr>
                          <m:t>𝛼𝛽</m:t>
                        </m:r>
                      </m:sub>
                    </m:sSub>
                    <m:r>
                      <a:rPr lang="en-HK" sz="2400" i="1">
                        <a:effectLst/>
                        <a:latin typeface="Cambria Math" panose="02040503050406030204" pitchFamily="18" charset="0"/>
                        <a:ea typeface="PMingLiU" panose="02020500000000000000" pitchFamily="18" charset="-120"/>
                        <a:cs typeface="Times New Roman" panose="02020603050405020304" pitchFamily="18" charset="0"/>
                      </a:rPr>
                      <m:t>𝑑</m:t>
                    </m:r>
                    <m:sSup>
                      <m:sSupPr>
                        <m:ctrlPr>
                          <a:rPr lang="en-HK" sz="2400" i="1">
                            <a:effectLst/>
                            <a:latin typeface="Cambria Math" panose="02040503050406030204" pitchFamily="18" charset="0"/>
                            <a:ea typeface="PMingLiU" panose="02020500000000000000" pitchFamily="18" charset="-120"/>
                            <a:cs typeface="Times New Roman" panose="02020603050405020304" pitchFamily="18" charset="0"/>
                          </a:rPr>
                        </m:ctrlPr>
                      </m:sSup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𝑥</m:t>
                        </m:r>
                      </m:e>
                      <m:sup>
                        <m:r>
                          <a:rPr lang="en-HK" sz="2400" i="1">
                            <a:effectLst/>
                            <a:latin typeface="Cambria Math" panose="02040503050406030204" pitchFamily="18" charset="0"/>
                            <a:ea typeface="PMingLiU" panose="02020500000000000000" pitchFamily="18" charset="-120"/>
                            <a:cs typeface="Times New Roman" panose="02020603050405020304" pitchFamily="18" charset="0"/>
                          </a:rPr>
                          <m:t>𝛼</m:t>
                        </m:r>
                      </m:sup>
                    </m:sSup>
                    <m:r>
                      <a:rPr lang="en-HK" sz="2400" i="1">
                        <a:effectLst/>
                        <a:latin typeface="Cambria Math" panose="02040503050406030204" pitchFamily="18" charset="0"/>
                        <a:ea typeface="PMingLiU" panose="02020500000000000000" pitchFamily="18" charset="-120"/>
                        <a:cs typeface="Times New Roman" panose="02020603050405020304" pitchFamily="18" charset="0"/>
                      </a:rPr>
                      <m:t>𝑑</m:t>
                    </m:r>
                    <m:sSup>
                      <m:sSupPr>
                        <m:ctrlPr>
                          <a:rPr lang="en-HK" sz="2400" i="1">
                            <a:effectLst/>
                            <a:latin typeface="Cambria Math" panose="02040503050406030204" pitchFamily="18" charset="0"/>
                            <a:ea typeface="PMingLiU" panose="02020500000000000000" pitchFamily="18" charset="-120"/>
                            <a:cs typeface="Times New Roman" panose="02020603050405020304" pitchFamily="18" charset="0"/>
                          </a:rPr>
                        </m:ctrlPr>
                      </m:sSup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𝑥</m:t>
                        </m:r>
                      </m:e>
                      <m:sup>
                        <m:r>
                          <a:rPr lang="en-HK" sz="2400" i="1">
                            <a:effectLst/>
                            <a:latin typeface="Cambria Math" panose="02040503050406030204" pitchFamily="18" charset="0"/>
                            <a:ea typeface="PMingLiU" panose="02020500000000000000" pitchFamily="18" charset="-120"/>
                            <a:cs typeface="Times New Roman" panose="02020603050405020304" pitchFamily="18" charset="0"/>
                          </a:rPr>
                          <m:t>𝛽</m:t>
                        </m:r>
                      </m:sup>
                    </m:sSup>
                  </m:oMath>
                </a14:m>
                <a:r>
                  <a:rPr lang="en-US" sz="2400" dirty="0">
                    <a:effectLst/>
                    <a:latin typeface="Calibri" panose="020F0502020204030204" pitchFamily="34" charset="0"/>
                    <a:ea typeface="PMingLiU" panose="02020500000000000000" pitchFamily="18" charset="-120"/>
                    <a:cs typeface="Times New Roman" panose="02020603050405020304" pitchFamily="18" charset="0"/>
                  </a:rPr>
                  <a:t> </a:t>
                </a:r>
                <a:r>
                  <a:rPr lang="zh-TW" altLang="en-US" sz="2400" dirty="0">
                    <a:latin typeface="Calibri" panose="020F0502020204030204" pitchFamily="34" charset="0"/>
                    <a:ea typeface="PMingLiU" panose="02020500000000000000" pitchFamily="18" charset="-120"/>
                    <a:cs typeface="Times New Roman" panose="02020603050405020304" pitchFamily="18" charset="0"/>
                  </a:rPr>
                  <a:t>为基础，其中</a:t>
                </a:r>
                <a:r>
                  <a:rPr lang="en-US" altLang="zh-TW" sz="2400" dirty="0">
                    <a:latin typeface="Calibri" panose="020F0502020204030204" pitchFamily="34" charset="0"/>
                    <a:ea typeface="PMingLiU" panose="02020500000000000000" pitchFamily="18" charset="-120"/>
                    <a:cs typeface="Times New Roman" panose="02020603050405020304" pitchFamily="18" charset="0"/>
                  </a:rPr>
                  <a:t>:</a:t>
                </a:r>
              </a:p>
              <a:p>
                <a:pPr marL="0" indent="0">
                  <a:buNone/>
                </a:pPr>
                <a:r>
                  <a:rPr lang="zh-TW" altLang="en-US" sz="2400" dirty="0"/>
                  <a:t>    </a:t>
                </a:r>
                <a:r>
                  <a:rPr lang="zh-TW" altLang="en-US" sz="2000" dirty="0"/>
                  <a:t> </a:t>
                </a:r>
                <a14:m>
                  <m:oMath xmlns:m="http://schemas.openxmlformats.org/officeDocument/2006/math">
                    <m:r>
                      <a:rPr lang="en-HK" sz="2000" i="1">
                        <a:latin typeface="Cambria Math" panose="02040503050406030204" pitchFamily="18" charset="0"/>
                      </a:rPr>
                      <m:t>𝛼</m:t>
                    </m:r>
                    <m:r>
                      <a:rPr lang="x-none" sz="2000" i="1">
                        <a:latin typeface="Cambria Math" panose="02040503050406030204" pitchFamily="18" charset="0"/>
                      </a:rPr>
                      <m:t>,</m:t>
                    </m:r>
                    <m:r>
                      <a:rPr lang="x-none" sz="2000" i="1">
                        <a:latin typeface="Cambria Math" panose="02040503050406030204" pitchFamily="18" charset="0"/>
                      </a:rPr>
                      <m:t>𝛽</m:t>
                    </m:r>
                    <m:r>
                      <a:rPr lang="x-none" sz="2000" i="1">
                        <a:latin typeface="Cambria Math" panose="02040503050406030204" pitchFamily="18" charset="0"/>
                      </a:rPr>
                      <m:t>=0</m:t>
                    </m:r>
                  </m:oMath>
                </a14:m>
                <a:r>
                  <a:rPr lang="en-US" altLang="zh-TW" sz="2000" dirty="0"/>
                  <a:t> </a:t>
                </a:r>
                <a:r>
                  <a:rPr lang="zh-TW" altLang="en-US" sz="2000" dirty="0"/>
                  <a:t>为时间坐标分量</a:t>
                </a:r>
                <a14:m>
                  <m:oMath xmlns:m="http://schemas.openxmlformats.org/officeDocument/2006/math">
                    <m:r>
                      <a:rPr lang="en-US" sz="2000" i="1">
                        <a:latin typeface="Cambria Math" panose="02040503050406030204" pitchFamily="18" charset="0"/>
                      </a:rPr>
                      <m:t>𝑑</m:t>
                    </m:r>
                    <m:sSup>
                      <m:sSupPr>
                        <m:ctrlPr>
                          <a:rPr lang="en-HK"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0</m:t>
                        </m:r>
                      </m:sup>
                    </m:sSup>
                    <m:r>
                      <a:rPr lang="en-US" sz="2000" i="1">
                        <a:latin typeface="Cambria Math" panose="02040503050406030204" pitchFamily="18" charset="0"/>
                      </a:rPr>
                      <m:t>=</m:t>
                    </m:r>
                    <m:r>
                      <a:rPr lang="en-US" sz="2000" i="1">
                        <a:latin typeface="Cambria Math" panose="02040503050406030204" pitchFamily="18" charset="0"/>
                      </a:rPr>
                      <m:t>𝑐𝑑𝑡</m:t>
                    </m:r>
                  </m:oMath>
                </a14:m>
                <a:r>
                  <a:rPr lang="en-HK" sz="2000" dirty="0"/>
                  <a:t> （</a:t>
                </a:r>
                <a:r>
                  <a:rPr lang="en-HK" sz="2000" i="1" dirty="0"/>
                  <a:t>t</a:t>
                </a:r>
                <a:r>
                  <a:rPr lang="en-HK" sz="2000" dirty="0"/>
                  <a:t> </a:t>
                </a:r>
                <a:r>
                  <a:rPr lang="zh-TW" altLang="en-US" sz="2000" dirty="0"/>
                  <a:t>为坐标时） </a:t>
                </a:r>
                <a:endParaRPr lang="en-US" altLang="zh-TW" sz="2000" dirty="0"/>
              </a:p>
              <a:p>
                <a:pPr marL="0" indent="0">
                  <a:buNone/>
                </a:pPr>
                <a:r>
                  <a:rPr lang="zh-TW" altLang="en-US" sz="2000" dirty="0"/>
                  <a:t>     其余三个为空间坐标分量。</a:t>
                </a:r>
              </a:p>
              <a:p>
                <a14:m>
                  <m:oMath xmlns:m="http://schemas.openxmlformats.org/officeDocument/2006/math">
                    <m:sSub>
                      <m:sSubPr>
                        <m:ctrlPr>
                          <a:rPr lang="en-HK" sz="2400" i="1" smtClean="0">
                            <a:effectLst/>
                            <a:latin typeface="Cambria Math" panose="02040503050406030204" pitchFamily="18" charset="0"/>
                          </a:rPr>
                        </m:ctrlPr>
                      </m:sSubPr>
                      <m:e>
                        <m:r>
                          <a:rPr lang="en-HK" sz="2400" i="1">
                            <a:effectLst/>
                            <a:latin typeface="Cambria Math" panose="02040503050406030204" pitchFamily="18" charset="0"/>
                            <a:ea typeface="PMingLiU" panose="02020500000000000000" pitchFamily="18" charset="-120"/>
                            <a:cs typeface="Times New Roman" panose="02020603050405020304" pitchFamily="18" charset="0"/>
                          </a:rPr>
                          <m:t>𝑔</m:t>
                        </m:r>
                      </m:e>
                      <m:sub>
                        <m:r>
                          <a:rPr lang="en-HK" sz="2400" i="1">
                            <a:effectLst/>
                            <a:latin typeface="Cambria Math" panose="02040503050406030204" pitchFamily="18" charset="0"/>
                            <a:ea typeface="PMingLiU" panose="02020500000000000000" pitchFamily="18" charset="-120"/>
                            <a:cs typeface="Times New Roman" panose="02020603050405020304" pitchFamily="18" charset="0"/>
                          </a:rPr>
                          <m:t>𝛼𝛽</m:t>
                        </m:r>
                      </m:sub>
                    </m:sSub>
                  </m:oMath>
                </a14:m>
                <a:r>
                  <a:rPr lang="zh-TW" altLang="en-US" sz="2400" dirty="0"/>
                  <a:t>为度规张量，描述时空弯曲和引力场性质。</a:t>
                </a:r>
                <a:endParaRPr lang="en-US" altLang="zh-TW" sz="2400" dirty="0"/>
              </a:p>
              <a:p>
                <a:r>
                  <a:rPr lang="zh-TW" altLang="en-US" sz="2400" dirty="0"/>
                  <a:t>（包括咱们太阳系在内的）现实引力场复杂，只有静止球对称简化模型有严格解析解，即 </a:t>
                </a:r>
                <a:r>
                  <a:rPr lang="zh-TW" altLang="en-US" sz="2400" dirty="0">
                    <a:solidFill>
                      <a:schemeClr val="accent6">
                        <a:lumMod val="40000"/>
                        <a:lumOff val="60000"/>
                      </a:schemeClr>
                    </a:solidFill>
                  </a:rPr>
                  <a:t>史瓦西度规</a:t>
                </a:r>
                <a:r>
                  <a:rPr lang="zh-TW" altLang="en-US" sz="2400" dirty="0"/>
                  <a:t>。</a:t>
                </a:r>
                <a:endParaRPr lang="en-HK" sz="2400" dirty="0"/>
              </a:p>
              <a:p>
                <a:endParaRPr lang="en-HK" sz="2400" dirty="0">
                  <a:effectLst/>
                  <a:latin typeface="Calibri" panose="020F0502020204030204" pitchFamily="34" charset="0"/>
                  <a:ea typeface="PMingLiU" panose="02020500000000000000" pitchFamily="18" charset="-12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918AAC6-2160-9855-8FFD-8D19E1178B48}"/>
                  </a:ext>
                </a:extLst>
              </p:cNvPr>
              <p:cNvSpPr>
                <a:spLocks noGrp="1" noRot="1" noChangeAspect="1" noMove="1" noResize="1" noEditPoints="1" noAdjustHandles="1" noChangeArrowheads="1" noChangeShapeType="1" noTextEdit="1"/>
              </p:cNvSpPr>
              <p:nvPr>
                <p:ph idx="1"/>
              </p:nvPr>
            </p:nvSpPr>
            <p:spPr>
              <a:blipFill>
                <a:blip r:embed="rId2"/>
                <a:stretch>
                  <a:fillRect l="-877"/>
                </a:stretch>
              </a:blipFill>
            </p:spPr>
            <p:txBody>
              <a:bodyPr/>
              <a:lstStyle/>
              <a:p>
                <a:r>
                  <a:rPr lang="zh-HK" altLang="en-US">
                    <a:noFill/>
                  </a:rPr>
                  <a:t> </a:t>
                </a:r>
              </a:p>
            </p:txBody>
          </p:sp>
        </mc:Fallback>
      </mc:AlternateContent>
      <p:pic>
        <p:nvPicPr>
          <p:cNvPr id="7" name="圖片 6">
            <a:extLst>
              <a:ext uri="{FF2B5EF4-FFF2-40B4-BE49-F238E27FC236}">
                <a16:creationId xmlns:a16="http://schemas.microsoft.com/office/drawing/2014/main" id="{925A9B04-C6E8-0E7C-3112-A48080761C35}"/>
              </a:ext>
            </a:extLst>
          </p:cNvPr>
          <p:cNvPicPr>
            <a:picLocks noChangeAspect="1"/>
          </p:cNvPicPr>
          <p:nvPr/>
        </p:nvPicPr>
        <p:blipFill>
          <a:blip r:embed="rId3"/>
          <a:stretch>
            <a:fillRect/>
          </a:stretch>
        </p:blipFill>
        <p:spPr>
          <a:xfrm>
            <a:off x="2124953" y="5266176"/>
            <a:ext cx="7772400" cy="835533"/>
          </a:xfrm>
          <a:prstGeom prst="rect">
            <a:avLst/>
          </a:prstGeom>
        </p:spPr>
      </p:pic>
    </p:spTree>
    <p:extLst>
      <p:ext uri="{BB962C8B-B14F-4D97-AF65-F5344CB8AC3E}">
        <p14:creationId xmlns:p14="http://schemas.microsoft.com/office/powerpoint/2010/main" val="372493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7169-2290-58E5-6D2F-64B5A103A343}"/>
              </a:ext>
            </a:extLst>
          </p:cNvPr>
          <p:cNvSpPr>
            <a:spLocks noGrp="1"/>
          </p:cNvSpPr>
          <p:nvPr>
            <p:ph type="title"/>
          </p:nvPr>
        </p:nvSpPr>
        <p:spPr/>
        <p:txBody>
          <a:bodyPr/>
          <a:lstStyle/>
          <a:p>
            <a:r>
              <a:rPr lang="zh-TW" altLang="en-US" dirty="0"/>
              <a:t>度规在天体测量中的两项主要意义</a:t>
            </a:r>
            <a:endParaRPr lang="en-US" dirty="0"/>
          </a:p>
        </p:txBody>
      </p:sp>
      <p:sp>
        <p:nvSpPr>
          <p:cNvPr id="3" name="Content Placeholder 2">
            <a:extLst>
              <a:ext uri="{FF2B5EF4-FFF2-40B4-BE49-F238E27FC236}">
                <a16:creationId xmlns:a16="http://schemas.microsoft.com/office/drawing/2014/main" id="{EC4060A7-EA3B-0881-EFF1-090F608DC709}"/>
              </a:ext>
            </a:extLst>
          </p:cNvPr>
          <p:cNvSpPr>
            <a:spLocks noGrp="1"/>
          </p:cNvSpPr>
          <p:nvPr>
            <p:ph idx="1"/>
          </p:nvPr>
        </p:nvSpPr>
        <p:spPr>
          <a:xfrm>
            <a:off x="685801" y="3428999"/>
            <a:ext cx="10131425" cy="3649133"/>
          </a:xfrm>
        </p:spPr>
        <p:txBody>
          <a:bodyPr>
            <a:normAutofit/>
          </a:bodyPr>
          <a:lstStyle/>
          <a:p>
            <a:r>
              <a:rPr lang="zh-TW" altLang="en-US" dirty="0"/>
              <a:t>第二项意义：</a:t>
            </a:r>
            <a:r>
              <a:rPr lang="zh-TW" altLang="en-US" dirty="0">
                <a:solidFill>
                  <a:schemeClr val="accent6">
                    <a:lumMod val="40000"/>
                    <a:lumOff val="60000"/>
                  </a:schemeClr>
                </a:solidFill>
              </a:rPr>
              <a:t>不同参考系间坐标变换的约束</a:t>
            </a:r>
            <a:br>
              <a:rPr lang="en-HK" altLang="zh-TW" dirty="0"/>
            </a:br>
            <a:br>
              <a:rPr lang="en-HK" altLang="zh-TW" dirty="0"/>
            </a:br>
            <a:r>
              <a:rPr lang="zh-TW" altLang="en-US" dirty="0"/>
              <a:t>原时间隔 </a:t>
            </a:r>
            <a:r>
              <a:rPr lang="en-HK" altLang="zh-TW" dirty="0"/>
              <a:t>d</a:t>
            </a:r>
            <a:r>
              <a:rPr lang="el-GR" altLang="zh-TW" dirty="0"/>
              <a:t>τ </a:t>
            </a:r>
            <a:r>
              <a:rPr lang="zh-TW" altLang="en-US" dirty="0"/>
              <a:t>与参考系无关，可作为任何参考系中描述时钟坐标行为的共同约束条件。以 </a:t>
            </a:r>
            <a:r>
              <a:rPr lang="en-HK" altLang="zh-TW" dirty="0"/>
              <a:t>d</a:t>
            </a:r>
            <a:r>
              <a:rPr lang="el-GR" altLang="zh-TW" dirty="0"/>
              <a:t>τ </a:t>
            </a:r>
            <a:r>
              <a:rPr lang="zh-TW" altLang="en-US" dirty="0"/>
              <a:t>为中介，可建立时钟在两个不同参考系中坐标行为的换算关系，实现两个参考系之间的坐标变换。</a:t>
            </a:r>
          </a:p>
          <a:p>
            <a:endParaRPr lang="en-HK" sz="1800" dirty="0">
              <a:effectLst/>
              <a:latin typeface="Calibri" panose="020F0502020204030204" pitchFamily="34" charset="0"/>
              <a:ea typeface="PMingLiU" panose="02020500000000000000" pitchFamily="18" charset="-12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026222A-5FF7-4AD2-9134-91483051B24F}"/>
                  </a:ext>
                </a:extLst>
              </p:cNvPr>
              <p:cNvSpPr txBox="1">
                <a:spLocks/>
              </p:cNvSpPr>
              <p:nvPr/>
            </p:nvSpPr>
            <p:spPr>
              <a:xfrm>
                <a:off x="813488" y="1604433"/>
                <a:ext cx="10131425" cy="364913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zh-TW" altLang="en-US" dirty="0"/>
                  <a:t>第一项意义：</a:t>
                </a:r>
                <a:r>
                  <a:rPr lang="zh-TW" altLang="en-US" dirty="0">
                    <a:solidFill>
                      <a:srgbClr val="FFC000"/>
                    </a:solidFill>
                  </a:rPr>
                  <a:t>原时与坐标时的换算</a:t>
                </a:r>
                <a:br>
                  <a:rPr lang="en-US" altLang="zh-TW" dirty="0"/>
                </a:br>
                <a:r>
                  <a:rPr lang="zh-TW" altLang="en-US" dirty="0"/>
                  <a:t>公式</a:t>
                </a:r>
                <a:r>
                  <a:rPr lang="en-US" altLang="zh-TW" dirty="0"/>
                  <a:t> </a:t>
                </a:r>
                <a14:m>
                  <m:oMath xmlns:m="http://schemas.openxmlformats.org/officeDocument/2006/math">
                    <m:r>
                      <a:rPr lang="en-HK" i="1" smtClean="0">
                        <a:latin typeface="Cambria Math" panose="02040503050406030204" pitchFamily="18" charset="0"/>
                        <a:ea typeface="PMingLiU" panose="02020500000000000000" pitchFamily="18" charset="-120"/>
                        <a:cs typeface="Times New Roman" panose="02020603050405020304" pitchFamily="18" charset="0"/>
                      </a:rPr>
                      <m:t>−</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x-none" i="1">
                            <a:latin typeface="Cambria Math" panose="02040503050406030204" pitchFamily="18" charset="0"/>
                            <a:ea typeface="PMingLiU" panose="02020500000000000000" pitchFamily="18" charset="-120"/>
                            <a:cs typeface="Times New Roman" panose="02020603050405020304" pitchFamily="18" charset="0"/>
                          </a:rPr>
                          <m:t>𝑐</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r>
                      <a:rPr lang="en-HK" i="1">
                        <a:latin typeface="Cambria Math" panose="02040503050406030204" pitchFamily="18" charset="0"/>
                        <a:ea typeface="PMingLiU" panose="02020500000000000000" pitchFamily="18" charset="-120"/>
                        <a:cs typeface="Times New Roman" panose="02020603050405020304" pitchFamily="18" charset="0"/>
                      </a:rPr>
                      <m:t>𝑑</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𝜏</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r>
                      <a:rPr lang="en-HK" i="1">
                        <a:latin typeface="Cambria Math" panose="02040503050406030204" pitchFamily="18" charset="0"/>
                        <a:ea typeface="PMingLiU" panose="02020500000000000000" pitchFamily="18" charset="-120"/>
                        <a:cs typeface="Times New Roman" panose="02020603050405020304" pitchFamily="18" charset="0"/>
                      </a:rPr>
                      <m:t>=</m:t>
                    </m:r>
                    <m:sSub>
                      <m:sSubPr>
                        <m:ctrlPr>
                          <a:rPr lang="en-HK" i="1">
                            <a:latin typeface="Cambria Math" panose="02040503050406030204" pitchFamily="18" charset="0"/>
                            <a:ea typeface="PMingLiU" panose="02020500000000000000" pitchFamily="18" charset="-120"/>
                            <a:cs typeface="Times New Roman" panose="02020603050405020304" pitchFamily="18" charset="0"/>
                          </a:rPr>
                        </m:ctrlPr>
                      </m:sSubPr>
                      <m:e>
                        <m:r>
                          <a:rPr lang="en-HK" i="1">
                            <a:latin typeface="Cambria Math" panose="02040503050406030204" pitchFamily="18" charset="0"/>
                            <a:ea typeface="PMingLiU" panose="02020500000000000000" pitchFamily="18" charset="-120"/>
                            <a:cs typeface="Times New Roman" panose="02020603050405020304" pitchFamily="18" charset="0"/>
                          </a:rPr>
                          <m:t>𝑔</m:t>
                        </m:r>
                      </m:e>
                      <m:sub>
                        <m:r>
                          <a:rPr lang="en-HK" i="1">
                            <a:latin typeface="Cambria Math" panose="02040503050406030204" pitchFamily="18" charset="0"/>
                            <a:ea typeface="PMingLiU" panose="02020500000000000000" pitchFamily="18" charset="-120"/>
                            <a:cs typeface="Times New Roman" panose="02020603050405020304" pitchFamily="18" charset="0"/>
                          </a:rPr>
                          <m:t>𝛼𝛽</m:t>
                        </m:r>
                      </m:sub>
                    </m:sSub>
                    <m:r>
                      <a:rPr lang="en-HK" i="1">
                        <a:latin typeface="Cambria Math" panose="02040503050406030204" pitchFamily="18" charset="0"/>
                        <a:ea typeface="PMingLiU" panose="02020500000000000000" pitchFamily="18" charset="-120"/>
                        <a:cs typeface="Times New Roman" panose="02020603050405020304" pitchFamily="18" charset="0"/>
                      </a:rPr>
                      <m:t>𝑑</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𝑥</m:t>
                        </m:r>
                      </m:e>
                      <m:sup>
                        <m:r>
                          <a:rPr lang="en-HK" i="1">
                            <a:latin typeface="Cambria Math" panose="02040503050406030204" pitchFamily="18" charset="0"/>
                            <a:ea typeface="PMingLiU" panose="02020500000000000000" pitchFamily="18" charset="-120"/>
                            <a:cs typeface="Times New Roman" panose="02020603050405020304" pitchFamily="18" charset="0"/>
                          </a:rPr>
                          <m:t>𝛼</m:t>
                        </m:r>
                      </m:sup>
                    </m:sSup>
                    <m:r>
                      <a:rPr lang="en-HK" i="1">
                        <a:latin typeface="Cambria Math" panose="02040503050406030204" pitchFamily="18" charset="0"/>
                        <a:ea typeface="PMingLiU" panose="02020500000000000000" pitchFamily="18" charset="-120"/>
                        <a:cs typeface="Times New Roman" panose="02020603050405020304" pitchFamily="18" charset="0"/>
                      </a:rPr>
                      <m:t>𝑑</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𝑥</m:t>
                        </m:r>
                      </m:e>
                      <m:sup>
                        <m:r>
                          <a:rPr lang="en-HK" i="1">
                            <a:latin typeface="Cambria Math" panose="02040503050406030204" pitchFamily="18" charset="0"/>
                            <a:ea typeface="PMingLiU" panose="02020500000000000000" pitchFamily="18" charset="-120"/>
                            <a:cs typeface="Times New Roman" panose="02020603050405020304" pitchFamily="18" charset="0"/>
                          </a:rPr>
                          <m:t>𝛽</m:t>
                        </m:r>
                      </m:sup>
                    </m:sSup>
                  </m:oMath>
                </a14:m>
                <a:r>
                  <a:rPr lang="zh-TW" dirty="0">
                    <a:latin typeface="Calibri" panose="020F0502020204030204" pitchFamily="34" charset="0"/>
                    <a:ea typeface="PMingLiU" panose="02020500000000000000" pitchFamily="18" charset="-120"/>
                    <a:cs typeface="Times New Roman" panose="02020603050405020304" pitchFamily="18" charset="0"/>
                  </a:rPr>
                  <a:t>（</a:t>
                </a:r>
                <a14:m>
                  <m:oMath xmlns:m="http://schemas.openxmlformats.org/officeDocument/2006/math">
                    <m:r>
                      <a:rPr lang="en-HK" i="1">
                        <a:latin typeface="Cambria Math" panose="02040503050406030204" pitchFamily="18" charset="0"/>
                        <a:ea typeface="PMingLiU" panose="02020500000000000000" pitchFamily="18" charset="-120"/>
                        <a:cs typeface="Times New Roman" panose="02020603050405020304" pitchFamily="18" charset="0"/>
                      </a:rPr>
                      <m:t>𝑑</m:t>
                    </m:r>
                    <m:sSup>
                      <m:sSupPr>
                        <m:ctrlPr>
                          <a:rPr lang="en-HK" i="1">
                            <a:latin typeface="Cambria Math" panose="02040503050406030204" pitchFamily="18" charset="0"/>
                            <a:ea typeface="PMingLiU" panose="02020500000000000000" pitchFamily="18" charset="-120"/>
                            <a:cs typeface="Times New Roman" panose="02020603050405020304" pitchFamily="18" charset="0"/>
                          </a:rPr>
                        </m:ctrlPr>
                      </m:sSupPr>
                      <m:e>
                        <m:r>
                          <a:rPr lang="en-HK" i="1">
                            <a:latin typeface="Cambria Math" panose="02040503050406030204" pitchFamily="18" charset="0"/>
                            <a:ea typeface="PMingLiU" panose="02020500000000000000" pitchFamily="18" charset="-120"/>
                            <a:cs typeface="Times New Roman" panose="02020603050405020304" pitchFamily="18" charset="0"/>
                          </a:rPr>
                          <m:t>𝑠</m:t>
                        </m:r>
                      </m:e>
                      <m:sup>
                        <m:r>
                          <a:rPr lang="en-HK" i="1">
                            <a:latin typeface="Cambria Math" panose="02040503050406030204" pitchFamily="18" charset="0"/>
                            <a:ea typeface="PMingLiU" panose="02020500000000000000" pitchFamily="18" charset="-120"/>
                            <a:cs typeface="Times New Roman" panose="02020603050405020304" pitchFamily="18" charset="0"/>
                          </a:rPr>
                          <m:t>2</m:t>
                        </m:r>
                      </m:sup>
                    </m:sSup>
                    <m:r>
                      <a:rPr lang="x-none" i="1">
                        <a:latin typeface="Cambria Math" panose="02040503050406030204" pitchFamily="18" charset="0"/>
                        <a:ea typeface="PMingLiU" panose="02020500000000000000" pitchFamily="18" charset="-120"/>
                        <a:cs typeface="Times New Roman" panose="02020603050405020304" pitchFamily="18" charset="0"/>
                      </a:rPr>
                      <m:t>&lt;0</m:t>
                    </m:r>
                  </m:oMath>
                </a14:m>
                <a:r>
                  <a:rPr lang="zh-TW" dirty="0">
                    <a:latin typeface="Calibri" panose="020F0502020204030204" pitchFamily="34" charset="0"/>
                    <a:ea typeface="PMingLiU" panose="02020500000000000000" pitchFamily="18" charset="-120"/>
                    <a:cs typeface="Times New Roman" panose="02020603050405020304" pitchFamily="18" charset="0"/>
                  </a:rPr>
                  <a:t>）</a:t>
                </a:r>
                <a:endParaRPr lang="en-US" altLang="zh-TW" dirty="0">
                  <a:latin typeface="Calibri" panose="020F0502020204030204" pitchFamily="34" charset="0"/>
                  <a:ea typeface="PMingLiU" panose="02020500000000000000" pitchFamily="18" charset="-120"/>
                  <a:cs typeface="Times New Roman" panose="02020603050405020304" pitchFamily="18" charset="0"/>
                </a:endParaRPr>
              </a:p>
              <a:p>
                <a:pPr marL="0" indent="0">
                  <a:buFont typeface="Arial"/>
                  <a:buNone/>
                </a:pPr>
                <a:r>
                  <a:rPr lang="zh-TW" altLang="en-US" dirty="0"/>
                  <a:t>给出本地时钟行为与坐标描述之间的函数关系。左端 </a:t>
                </a:r>
                <a:r>
                  <a:rPr lang="en-US" altLang="zh-TW" dirty="0"/>
                  <a:t>d</a:t>
                </a:r>
                <a:r>
                  <a:rPr lang="el-GR" altLang="zh-TW" dirty="0"/>
                  <a:t>τ </a:t>
                </a:r>
                <a:r>
                  <a:rPr lang="zh-TW" altLang="en-US" dirty="0"/>
                  <a:t>为原时间隔（时钟对本征系静止），右端含四个时空位移分量。只要度规张量已知并给出空间坐标位移分量，即可由原时计算出坐标时</a:t>
                </a:r>
                <a:r>
                  <a:rPr lang="en-US" altLang="zh-TW" dirty="0"/>
                  <a:t>——</a:t>
                </a:r>
                <a:r>
                  <a:rPr lang="zh-TW" altLang="en-US" dirty="0"/>
                  <a:t>依据度规，由基于物理测量的</a:t>
                </a:r>
                <a:r>
                  <a:rPr lang="zh-TW" altLang="en-US" dirty="0">
                    <a:solidFill>
                      <a:srgbClr val="FFC000"/>
                    </a:solidFill>
                  </a:rPr>
                  <a:t>时钟原时</a:t>
                </a:r>
                <a:r>
                  <a:rPr lang="zh-TW" altLang="en-US" dirty="0"/>
                  <a:t>实现基于理论的</a:t>
                </a:r>
                <a:r>
                  <a:rPr lang="zh-TW" altLang="en-US" dirty="0">
                    <a:solidFill>
                      <a:schemeClr val="accent1">
                        <a:lumMod val="40000"/>
                        <a:lumOff val="60000"/>
                      </a:schemeClr>
                    </a:solidFill>
                  </a:rPr>
                  <a:t>坐标时</a:t>
                </a:r>
                <a:r>
                  <a:rPr lang="zh-TW" altLang="en-US" dirty="0"/>
                  <a:t>。</a:t>
                </a:r>
                <a:endParaRPr lang="zh-TW" altLang="en-US" dirty="0">
                  <a:latin typeface="Calibri" panose="020F0502020204030204" pitchFamily="34" charset="0"/>
                  <a:ea typeface="PMingLiU" panose="02020500000000000000" pitchFamily="18" charset="-120"/>
                  <a:cs typeface="Times New Roman" panose="02020603050405020304" pitchFamily="18" charset="0"/>
                </a:endParaRPr>
              </a:p>
              <a:p>
                <a:pPr marL="0" indent="0">
                  <a:buFont typeface="Arial"/>
                  <a:buNone/>
                </a:pPr>
                <a:endParaRPr lang="en-HK" dirty="0">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en-US" dirty="0"/>
              </a:p>
            </p:txBody>
          </p:sp>
        </mc:Choice>
        <mc:Fallback xmlns="">
          <p:sp>
            <p:nvSpPr>
              <p:cNvPr id="4" name="Content Placeholder 2">
                <a:extLst>
                  <a:ext uri="{FF2B5EF4-FFF2-40B4-BE49-F238E27FC236}">
                    <a16:creationId xmlns:a16="http://schemas.microsoft.com/office/drawing/2014/main" id="{9026222A-5FF7-4AD2-9134-91483051B24F}"/>
                  </a:ext>
                </a:extLst>
              </p:cNvPr>
              <p:cNvSpPr txBox="1">
                <a:spLocks noRot="1" noChangeAspect="1" noMove="1" noResize="1" noEditPoints="1" noAdjustHandles="1" noChangeArrowheads="1" noChangeShapeType="1" noTextEdit="1"/>
              </p:cNvSpPr>
              <p:nvPr/>
            </p:nvSpPr>
            <p:spPr>
              <a:xfrm>
                <a:off x="813488" y="1604433"/>
                <a:ext cx="10131425" cy="3649133"/>
              </a:xfrm>
              <a:prstGeom prst="rect">
                <a:avLst/>
              </a:prstGeom>
              <a:blipFill>
                <a:blip r:embed="rId2"/>
                <a:stretch>
                  <a:fillRect l="-375" r="-250"/>
                </a:stretch>
              </a:blipFill>
            </p:spPr>
            <p:txBody>
              <a:bodyPr/>
              <a:lstStyle/>
              <a:p>
                <a:r>
                  <a:rPr lang="zh-HK" altLang="en-US">
                    <a:noFill/>
                  </a:rPr>
                  <a:t> </a:t>
                </a:r>
              </a:p>
            </p:txBody>
          </p:sp>
        </mc:Fallback>
      </mc:AlternateContent>
    </p:spTree>
    <p:extLst>
      <p:ext uri="{BB962C8B-B14F-4D97-AF65-F5344CB8AC3E}">
        <p14:creationId xmlns:p14="http://schemas.microsoft.com/office/powerpoint/2010/main" val="42091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0B59-CAFC-ABFF-BD0F-74757671D588}"/>
              </a:ext>
            </a:extLst>
          </p:cNvPr>
          <p:cNvSpPr>
            <a:spLocks noGrp="1"/>
          </p:cNvSpPr>
          <p:nvPr>
            <p:ph type="title"/>
          </p:nvPr>
        </p:nvSpPr>
        <p:spPr/>
        <p:txBody>
          <a:bodyPr/>
          <a:lstStyle/>
          <a:p>
            <a:r>
              <a:rPr lang="zh-TW" altLang="en-US" dirty="0"/>
              <a:t>何谓时间膨胀？</a:t>
            </a:r>
            <a:endParaRPr lang="en-US" dirty="0"/>
          </a:p>
        </p:txBody>
      </p:sp>
      <p:sp>
        <p:nvSpPr>
          <p:cNvPr id="3" name="Content Placeholder 2">
            <a:extLst>
              <a:ext uri="{FF2B5EF4-FFF2-40B4-BE49-F238E27FC236}">
                <a16:creationId xmlns:a16="http://schemas.microsoft.com/office/drawing/2014/main" id="{9AF5911B-29E2-E96F-407B-A97ACEFE1BC1}"/>
              </a:ext>
            </a:extLst>
          </p:cNvPr>
          <p:cNvSpPr>
            <a:spLocks noGrp="1"/>
          </p:cNvSpPr>
          <p:nvPr>
            <p:ph idx="1"/>
          </p:nvPr>
        </p:nvSpPr>
        <p:spPr/>
        <p:txBody>
          <a:bodyPr>
            <a:normAutofit fontScale="92500" lnSpcReduction="20000"/>
          </a:bodyPr>
          <a:lstStyle/>
          <a:p>
            <a:endParaRPr lang="zh-TW" altLang="en-US" sz="2400" dirty="0"/>
          </a:p>
          <a:p>
            <a:r>
              <a:rPr lang="zh-TW" altLang="en-US" sz="2400" dirty="0"/>
              <a:t>史瓦西度规可写成：</a:t>
            </a:r>
            <a:br>
              <a:rPr lang="en-HK" altLang="zh-TW" sz="2400" dirty="0"/>
            </a:br>
            <a:br>
              <a:rPr lang="en-HK" altLang="zh-TW" sz="2400" dirty="0"/>
            </a:br>
            <a:br>
              <a:rPr lang="en-HK" altLang="zh-TW" sz="2400" dirty="0"/>
            </a:br>
            <a:br>
              <a:rPr lang="en-HK" altLang="zh-TW" sz="2400" dirty="0"/>
            </a:br>
            <a:endParaRPr lang="en-HK" altLang="zh-TW" sz="2400" dirty="0"/>
          </a:p>
          <a:p>
            <a:r>
              <a:rPr lang="zh-TW" altLang="en-US" sz="2400" dirty="0"/>
              <a:t>首先此式子表明，在不同引力场中（或运动速度不同）的时钟，其秒长和坐标时秒长的关系不同。派生出两种看法：</a:t>
            </a:r>
            <a:endParaRPr lang="en-HK" altLang="zh-TW" sz="2400" dirty="0"/>
          </a:p>
          <a:p>
            <a:r>
              <a:rPr lang="zh-TW" altLang="en-US" sz="2400" dirty="0"/>
              <a:t>一种认为</a:t>
            </a:r>
            <a:r>
              <a:rPr lang="en-US" sz="2400" dirty="0"/>
              <a:t>SI</a:t>
            </a:r>
            <a:r>
              <a:rPr lang="zh-TW" altLang="en-US" sz="2400" dirty="0"/>
              <a:t>秒处处一样，度规不同才导致换算出的坐标时不同；</a:t>
            </a:r>
            <a:br>
              <a:rPr lang="en-US" altLang="zh-TW" sz="2400" dirty="0"/>
            </a:br>
            <a:r>
              <a:rPr lang="zh-TW" altLang="en-US" sz="2400" dirty="0"/>
              <a:t>另一种认为正是引力场和运动速度不同，使得时钟原时本身产生了不同的时间膨胀效应。作者持第二种看法。</a:t>
            </a:r>
            <a:endParaRPr lang="en-US" sz="2400" dirty="0"/>
          </a:p>
        </p:txBody>
      </p:sp>
      <p:pic>
        <p:nvPicPr>
          <p:cNvPr id="5" name="Picture 4">
            <a:extLst>
              <a:ext uri="{FF2B5EF4-FFF2-40B4-BE49-F238E27FC236}">
                <a16:creationId xmlns:a16="http://schemas.microsoft.com/office/drawing/2014/main" id="{D9C6A375-99DF-5EDF-29BE-3CD3B5836A36}"/>
              </a:ext>
            </a:extLst>
          </p:cNvPr>
          <p:cNvPicPr>
            <a:picLocks noChangeAspect="1"/>
          </p:cNvPicPr>
          <p:nvPr/>
        </p:nvPicPr>
        <p:blipFill>
          <a:blip r:embed="rId2"/>
          <a:stretch>
            <a:fillRect/>
          </a:stretch>
        </p:blipFill>
        <p:spPr>
          <a:xfrm>
            <a:off x="3757036" y="2628900"/>
            <a:ext cx="3454400" cy="800100"/>
          </a:xfrm>
          <a:prstGeom prst="rect">
            <a:avLst/>
          </a:prstGeom>
        </p:spPr>
      </p:pic>
      <p:sp>
        <p:nvSpPr>
          <p:cNvPr id="4" name="文字方塊 3">
            <a:extLst>
              <a:ext uri="{FF2B5EF4-FFF2-40B4-BE49-F238E27FC236}">
                <a16:creationId xmlns:a16="http://schemas.microsoft.com/office/drawing/2014/main" id="{5C85CDFF-0560-9033-862C-F6BD504F2F6B}"/>
              </a:ext>
            </a:extLst>
          </p:cNvPr>
          <p:cNvSpPr txBox="1"/>
          <p:nvPr/>
        </p:nvSpPr>
        <p:spPr>
          <a:xfrm>
            <a:off x="7981627" y="2867186"/>
            <a:ext cx="1229824" cy="369332"/>
          </a:xfrm>
          <a:prstGeom prst="rect">
            <a:avLst/>
          </a:prstGeom>
          <a:noFill/>
        </p:spPr>
        <p:txBody>
          <a:bodyPr wrap="none" rtlCol="0">
            <a:spAutoFit/>
          </a:bodyPr>
          <a:lstStyle/>
          <a:p>
            <a:r>
              <a:rPr kumimoji="1" lang="zh-HK" altLang="en-US" dirty="0"/>
              <a:t>（</a:t>
            </a:r>
            <a:r>
              <a:rPr kumimoji="1" lang="en-US" altLang="zh-HK" dirty="0"/>
              <a:t>1</a:t>
            </a:r>
            <a:r>
              <a:rPr kumimoji="1" lang="en-US" altLang="zh-TW" dirty="0"/>
              <a:t>2.2.6</a:t>
            </a:r>
            <a:r>
              <a:rPr kumimoji="1" lang="zh-TW" altLang="en-US" dirty="0"/>
              <a:t>）</a:t>
            </a:r>
            <a:endParaRPr kumimoji="1" lang="zh-HK" altLang="en-US" dirty="0"/>
          </a:p>
        </p:txBody>
      </p:sp>
    </p:spTree>
    <p:extLst>
      <p:ext uri="{BB962C8B-B14F-4D97-AF65-F5344CB8AC3E}">
        <p14:creationId xmlns:p14="http://schemas.microsoft.com/office/powerpoint/2010/main" val="392583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4AF29-DC07-9992-795B-2BF5C2F5EE05}"/>
              </a:ext>
            </a:extLst>
          </p:cNvPr>
          <p:cNvSpPr>
            <a:spLocks noGrp="1"/>
          </p:cNvSpPr>
          <p:nvPr>
            <p:ph type="title"/>
          </p:nvPr>
        </p:nvSpPr>
        <p:spPr/>
        <p:txBody>
          <a:bodyPr/>
          <a:lstStyle/>
          <a:p>
            <a:r>
              <a:rPr lang="zh-TW" altLang="en-US" dirty="0"/>
              <a:t>电磁振荡类时钟与时间膨胀</a:t>
            </a:r>
            <a:endParaRPr lang="en-US" dirty="0"/>
          </a:p>
        </p:txBody>
      </p:sp>
      <p:sp>
        <p:nvSpPr>
          <p:cNvPr id="3" name="Content Placeholder 2">
            <a:extLst>
              <a:ext uri="{FF2B5EF4-FFF2-40B4-BE49-F238E27FC236}">
                <a16:creationId xmlns:a16="http://schemas.microsoft.com/office/drawing/2014/main" id="{16BEB8FA-1FA4-B572-2439-6E2C201C4AAF}"/>
              </a:ext>
            </a:extLst>
          </p:cNvPr>
          <p:cNvSpPr>
            <a:spLocks noGrp="1"/>
          </p:cNvSpPr>
          <p:nvPr>
            <p:ph idx="1"/>
          </p:nvPr>
        </p:nvSpPr>
        <p:spPr/>
        <p:txBody>
          <a:bodyPr>
            <a:noAutofit/>
          </a:bodyPr>
          <a:lstStyle/>
          <a:p>
            <a:r>
              <a:rPr lang="en-US" sz="2400" dirty="0"/>
              <a:t>SI</a:t>
            </a:r>
            <a:r>
              <a:rPr lang="zh-TW" altLang="en-US" sz="2400" dirty="0"/>
              <a:t>秒只是制造原子钟的物理规范，凡按此规范制造的时钟在一起比对都同速。在各自实验室中，本地</a:t>
            </a:r>
            <a:r>
              <a:rPr lang="en-US" sz="2400" dirty="0"/>
              <a:t>SI</a:t>
            </a:r>
            <a:r>
              <a:rPr lang="zh-TW" altLang="en-US" sz="2400" dirty="0"/>
              <a:t>钟和其他本地电磁周期之间的关系不变，因为“要变快大家都快，要变慢大家都慢”。但这并</a:t>
            </a:r>
            <a:r>
              <a:rPr lang="zh-TW" altLang="en-US" sz="2400" dirty="0">
                <a:solidFill>
                  <a:schemeClr val="accent1">
                    <a:lumMod val="40000"/>
                    <a:lumOff val="60000"/>
                  </a:schemeClr>
                </a:solidFill>
              </a:rPr>
              <a:t>不能证明</a:t>
            </a:r>
            <a:r>
              <a:rPr lang="en-US" sz="2400" dirty="0">
                <a:solidFill>
                  <a:schemeClr val="accent1">
                    <a:lumMod val="40000"/>
                    <a:lumOff val="60000"/>
                  </a:schemeClr>
                </a:solidFill>
              </a:rPr>
              <a:t>SI</a:t>
            </a:r>
            <a:r>
              <a:rPr lang="zh-TW" altLang="en-US" sz="2400" dirty="0">
                <a:solidFill>
                  <a:schemeClr val="accent1">
                    <a:lumMod val="40000"/>
                    <a:lumOff val="60000"/>
                  </a:schemeClr>
                </a:solidFill>
              </a:rPr>
              <a:t>秒处处一样</a:t>
            </a:r>
            <a:r>
              <a:rPr lang="zh-TW" altLang="en-US" sz="2400" dirty="0"/>
              <a:t>。</a:t>
            </a:r>
          </a:p>
          <a:p>
            <a:r>
              <a:rPr lang="zh-HK" altLang="en-US" sz="2400" dirty="0">
                <a:effectLst/>
              </a:rPr>
              <a:t>真正判据来自外部：例如共同观测同一脉冲星，不同状态下的标准时钟记录到的脉冲周期不一样；用两地时钟观测同一天体的光谱，所测得的红移量也是不一样的。这说明两地时钟确实有不同的秒长。 </a:t>
            </a:r>
            <a:endParaRPr lang="en-US" altLang="zh-HK" sz="2400" dirty="0">
              <a:effectLst/>
            </a:endParaRPr>
          </a:p>
          <a:p>
            <a:r>
              <a:rPr lang="zh-HK" altLang="en-US" sz="2400" dirty="0">
                <a:effectLst/>
              </a:rPr>
              <a:t>反过来，用一个时钟观测几颗质量明显不同的恒星光谱，将得到不同的引力红移量</a:t>
            </a:r>
            <a:r>
              <a:rPr lang="en-US" altLang="zh-HK" sz="2400" dirty="0">
                <a:effectLst/>
              </a:rPr>
              <a:t>——</a:t>
            </a:r>
            <a:r>
              <a:rPr lang="zh-HK" altLang="en-US" sz="2400" dirty="0">
                <a:effectLst/>
              </a:rPr>
              <a:t>这正是不同天体的</a:t>
            </a:r>
            <a:r>
              <a:rPr lang="zh-HK" altLang="en-US" sz="2400" dirty="0">
                <a:solidFill>
                  <a:schemeClr val="accent4">
                    <a:lumMod val="60000"/>
                    <a:lumOff val="40000"/>
                  </a:schemeClr>
                </a:solidFill>
                <a:effectLst/>
              </a:rPr>
              <a:t>不同引力场对其当地原子电磁振荡周期产生了不同影响</a:t>
            </a:r>
            <a:r>
              <a:rPr lang="zh-HK" altLang="en-US" sz="2400" dirty="0">
                <a:effectLst/>
              </a:rPr>
              <a:t>的直接证据。 </a:t>
            </a:r>
          </a:p>
        </p:txBody>
      </p:sp>
      <p:sp>
        <p:nvSpPr>
          <p:cNvPr id="5" name="文字方塊 4">
            <a:extLst>
              <a:ext uri="{FF2B5EF4-FFF2-40B4-BE49-F238E27FC236}">
                <a16:creationId xmlns:a16="http://schemas.microsoft.com/office/drawing/2014/main" id="{117C487C-D282-2271-F58B-8CE8E1E11F6E}"/>
              </a:ext>
            </a:extLst>
          </p:cNvPr>
          <p:cNvSpPr txBox="1"/>
          <p:nvPr/>
        </p:nvSpPr>
        <p:spPr>
          <a:xfrm>
            <a:off x="6464730" y="5867400"/>
            <a:ext cx="6094708" cy="369332"/>
          </a:xfrm>
          <a:prstGeom prst="rect">
            <a:avLst/>
          </a:prstGeom>
          <a:noFill/>
        </p:spPr>
        <p:txBody>
          <a:bodyPr wrap="square">
            <a:spAutoFit/>
          </a:bodyPr>
          <a:lstStyle/>
          <a:p>
            <a:r>
              <a:rPr lang="zh-HK" altLang="en-US" dirty="0">
                <a:effectLst/>
              </a:rPr>
              <a:t>可理解为天文观测驱动物理学发展的例子之一</a:t>
            </a:r>
          </a:p>
        </p:txBody>
      </p:sp>
    </p:spTree>
    <p:extLst>
      <p:ext uri="{BB962C8B-B14F-4D97-AF65-F5344CB8AC3E}">
        <p14:creationId xmlns:p14="http://schemas.microsoft.com/office/powerpoint/2010/main" val="9741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A638-C200-77F7-5738-B53F7B802E8F}"/>
              </a:ext>
            </a:extLst>
          </p:cNvPr>
          <p:cNvSpPr>
            <a:spLocks noGrp="1"/>
          </p:cNvSpPr>
          <p:nvPr>
            <p:ph type="title"/>
          </p:nvPr>
        </p:nvSpPr>
        <p:spPr>
          <a:xfrm>
            <a:off x="784655" y="223244"/>
            <a:ext cx="10131425" cy="1456267"/>
          </a:xfrm>
        </p:spPr>
        <p:txBody>
          <a:bodyPr/>
          <a:lstStyle/>
          <a:p>
            <a:r>
              <a:rPr lang="zh-TW" altLang="en-US" dirty="0"/>
              <a:t>电磁振荡与其他计时方式的微妙不同（仅供讨论）</a:t>
            </a:r>
            <a:endParaRPr lang="en-US" dirty="0"/>
          </a:p>
        </p:txBody>
      </p:sp>
      <p:sp>
        <p:nvSpPr>
          <p:cNvPr id="3" name="Content Placeholder 2">
            <a:extLst>
              <a:ext uri="{FF2B5EF4-FFF2-40B4-BE49-F238E27FC236}">
                <a16:creationId xmlns:a16="http://schemas.microsoft.com/office/drawing/2014/main" id="{759696EA-D6DD-34C5-5A86-05D33BF9D6DB}"/>
              </a:ext>
            </a:extLst>
          </p:cNvPr>
          <p:cNvSpPr>
            <a:spLocks noGrp="1"/>
          </p:cNvSpPr>
          <p:nvPr>
            <p:ph idx="1"/>
          </p:nvPr>
        </p:nvSpPr>
        <p:spPr>
          <a:xfrm>
            <a:off x="2046876" y="1198605"/>
            <a:ext cx="7356616" cy="5276335"/>
          </a:xfrm>
        </p:spPr>
        <p:txBody>
          <a:bodyPr>
            <a:normAutofit/>
          </a:bodyPr>
          <a:lstStyle/>
          <a:p>
            <a:r>
              <a:rPr lang="zh-TW" altLang="en-US" sz="2000" dirty="0"/>
              <a:t>作者特别强调，公式</a:t>
            </a:r>
            <a:r>
              <a:rPr kumimoji="1" lang="zh-HK" altLang="en-US" sz="2000" dirty="0"/>
              <a:t>（</a:t>
            </a:r>
            <a:r>
              <a:rPr kumimoji="1" lang="en-US" altLang="zh-HK" sz="2000" dirty="0"/>
              <a:t>1</a:t>
            </a:r>
            <a:r>
              <a:rPr kumimoji="1" lang="en-US" altLang="zh-TW" sz="2000" dirty="0"/>
              <a:t>2.2.6</a:t>
            </a:r>
            <a:r>
              <a:rPr kumimoji="1" lang="zh-TW" altLang="en-US" sz="2000" dirty="0"/>
              <a:t>）</a:t>
            </a:r>
            <a:r>
              <a:rPr lang="zh-TW" altLang="en-US" sz="2000" dirty="0"/>
              <a:t>所描述的时间膨胀，只是电磁振荡类时钟的周期变化的反映。可以用来描述时间的还有其他周期运动形式，它们和电磁振荡有不同的规律：</a:t>
            </a:r>
          </a:p>
          <a:p>
            <a:r>
              <a:rPr lang="en-HK" altLang="zh-TW" sz="2000" dirty="0"/>
              <a:t>1. </a:t>
            </a:r>
            <a:r>
              <a:rPr lang="zh-TW" altLang="en-US" sz="2000" dirty="0">
                <a:solidFill>
                  <a:schemeClr val="accent4">
                    <a:lumMod val="60000"/>
                    <a:lumOff val="40000"/>
                  </a:schemeClr>
                </a:solidFill>
              </a:rPr>
              <a:t>原子钟</a:t>
            </a:r>
            <a:r>
              <a:rPr lang="zh-TW" altLang="en-US" sz="2000" dirty="0"/>
              <a:t>：引力越大，时钟周期越长（变慢）。</a:t>
            </a:r>
          </a:p>
          <a:p>
            <a:r>
              <a:rPr lang="en-HK" altLang="zh-TW" sz="2000" dirty="0"/>
              <a:t>2. </a:t>
            </a:r>
            <a:r>
              <a:rPr lang="zh-TW" altLang="en-US" sz="2000" dirty="0">
                <a:solidFill>
                  <a:srgbClr val="00B0F0"/>
                </a:solidFill>
              </a:rPr>
              <a:t>重力驱动的摆钟</a:t>
            </a:r>
            <a:r>
              <a:rPr lang="zh-TW" altLang="en-US" sz="2000" dirty="0"/>
              <a:t>：周期与重力平方根成反比，引力越大周期越短（变快），在飞船上摆钟将停摆。</a:t>
            </a:r>
          </a:p>
          <a:p>
            <a:r>
              <a:rPr lang="en-HK" altLang="zh-TW" sz="2000" dirty="0"/>
              <a:t>3. </a:t>
            </a:r>
            <a:r>
              <a:rPr lang="zh-TW" altLang="en-US" sz="2000" dirty="0">
                <a:solidFill>
                  <a:schemeClr val="accent5"/>
                </a:solidFill>
              </a:rPr>
              <a:t>生物钟</a:t>
            </a:r>
            <a:r>
              <a:rPr lang="zh-TW" altLang="en-US" sz="2000" dirty="0"/>
              <a:t>：与地球上年、月、日的周期有关，受气候和潮汐影响，无论如何不会和电磁振荡周期联系起来（*）。</a:t>
            </a:r>
          </a:p>
          <a:p>
            <a:endParaRPr lang="zh-TW" altLang="en-US" sz="2000" dirty="0"/>
          </a:p>
          <a:p>
            <a:pPr marL="0" indent="0">
              <a:buNone/>
            </a:pPr>
            <a:r>
              <a:rPr lang="zh-TW" altLang="en-US" sz="2000" dirty="0"/>
              <a:t>可见，并非所有的运动周期都和引力场有同样的关系。</a:t>
            </a:r>
            <a:endParaRPr lang="en-US" altLang="zh-TW" sz="2000" dirty="0"/>
          </a:p>
          <a:p>
            <a:pPr marL="0" indent="0">
              <a:buNone/>
            </a:pPr>
            <a:endParaRPr lang="en-US" sz="2000" dirty="0"/>
          </a:p>
          <a:p>
            <a:pPr marL="0" indent="0">
              <a:buNone/>
            </a:pPr>
            <a:r>
              <a:rPr lang="zh-TW" altLang="en-US" sz="2000" dirty="0"/>
              <a:t>（*）所谓的双生子问题</a:t>
            </a:r>
            <a:r>
              <a:rPr lang="en-US" altLang="zh-TW" sz="2000" dirty="0"/>
              <a:t>——</a:t>
            </a:r>
            <a:r>
              <a:rPr lang="zh-TW" altLang="en-US" sz="2000" dirty="0"/>
              <a:t>认为宇航员的生物钟由原时秒长决定</a:t>
            </a:r>
            <a:r>
              <a:rPr lang="en-US" altLang="zh-TW" sz="2000" dirty="0"/>
              <a:t>——</a:t>
            </a:r>
            <a:r>
              <a:rPr lang="zh-TW" altLang="en-US" sz="2000" dirty="0"/>
              <a:t>在作者看来没有依据，“只能作为一种科幻故事看待”。</a:t>
            </a:r>
            <a:endParaRPr lang="en-US" sz="2000" dirty="0"/>
          </a:p>
        </p:txBody>
      </p:sp>
      <p:pic>
        <p:nvPicPr>
          <p:cNvPr id="5" name="Picture 4">
            <a:extLst>
              <a:ext uri="{FF2B5EF4-FFF2-40B4-BE49-F238E27FC236}">
                <a16:creationId xmlns:a16="http://schemas.microsoft.com/office/drawing/2014/main" id="{2059755A-25D8-059D-A7F0-FA681889ECD5}"/>
              </a:ext>
            </a:extLst>
          </p:cNvPr>
          <p:cNvPicPr>
            <a:picLocks noChangeAspect="1"/>
          </p:cNvPicPr>
          <p:nvPr/>
        </p:nvPicPr>
        <p:blipFill>
          <a:blip r:embed="rId2"/>
          <a:stretch>
            <a:fillRect/>
          </a:stretch>
        </p:blipFill>
        <p:spPr>
          <a:xfrm>
            <a:off x="9594809" y="4094006"/>
            <a:ext cx="2444834" cy="1447800"/>
          </a:xfrm>
          <a:prstGeom prst="rect">
            <a:avLst/>
          </a:prstGeom>
        </p:spPr>
      </p:pic>
      <p:pic>
        <p:nvPicPr>
          <p:cNvPr id="7" name="Picture 6">
            <a:extLst>
              <a:ext uri="{FF2B5EF4-FFF2-40B4-BE49-F238E27FC236}">
                <a16:creationId xmlns:a16="http://schemas.microsoft.com/office/drawing/2014/main" id="{9AAC9041-96AA-8C64-B1F4-10F2FDE9B884}"/>
              </a:ext>
            </a:extLst>
          </p:cNvPr>
          <p:cNvPicPr>
            <a:picLocks noChangeAspect="1"/>
          </p:cNvPicPr>
          <p:nvPr/>
        </p:nvPicPr>
        <p:blipFill>
          <a:blip r:embed="rId3"/>
          <a:stretch>
            <a:fillRect/>
          </a:stretch>
        </p:blipFill>
        <p:spPr>
          <a:xfrm>
            <a:off x="9581858" y="1776499"/>
            <a:ext cx="2311400" cy="1447800"/>
          </a:xfrm>
          <a:prstGeom prst="rect">
            <a:avLst/>
          </a:prstGeom>
        </p:spPr>
      </p:pic>
      <p:pic>
        <p:nvPicPr>
          <p:cNvPr id="9" name="Picture 8">
            <a:extLst>
              <a:ext uri="{FF2B5EF4-FFF2-40B4-BE49-F238E27FC236}">
                <a16:creationId xmlns:a16="http://schemas.microsoft.com/office/drawing/2014/main" id="{00ECE55F-CB2E-0045-CCD1-DAD5A1BC4EB9}"/>
              </a:ext>
            </a:extLst>
          </p:cNvPr>
          <p:cNvPicPr>
            <a:picLocks noChangeAspect="1"/>
          </p:cNvPicPr>
          <p:nvPr/>
        </p:nvPicPr>
        <p:blipFill>
          <a:blip r:embed="rId4"/>
          <a:stretch>
            <a:fillRect/>
          </a:stretch>
        </p:blipFill>
        <p:spPr>
          <a:xfrm>
            <a:off x="152357" y="2496065"/>
            <a:ext cx="1766921" cy="2715168"/>
          </a:xfrm>
          <a:prstGeom prst="rect">
            <a:avLst/>
          </a:prstGeom>
        </p:spPr>
      </p:pic>
    </p:spTree>
    <p:extLst>
      <p:ext uri="{BB962C8B-B14F-4D97-AF65-F5344CB8AC3E}">
        <p14:creationId xmlns:p14="http://schemas.microsoft.com/office/powerpoint/2010/main" val="270159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TW" altLang="en-US" sz="3600" dirty="0"/>
              <a:t>回顾相对论</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420926"/>
            <a:ext cx="10131425" cy="3649133"/>
          </a:xfrm>
        </p:spPr>
        <p:txBody>
          <a:bodyPr>
            <a:normAutofit/>
          </a:bodyPr>
          <a:lstStyle/>
          <a:p>
            <a:pPr algn="l"/>
            <a:endParaRPr lang="zh-TW" altLang="en-US" sz="2400" dirty="0"/>
          </a:p>
          <a:p>
            <a:pPr algn="l"/>
            <a:r>
              <a:rPr lang="zh-TW" altLang="en-US" sz="2400" dirty="0"/>
              <a:t>相较牛顿力学框架，时间、方向测量被重新定义</a:t>
            </a:r>
          </a:p>
          <a:p>
            <a:pPr algn="l"/>
            <a:endParaRPr lang="zh-TW" altLang="en-US" sz="2400" dirty="0"/>
          </a:p>
          <a:p>
            <a:pPr algn="l"/>
            <a:r>
              <a:rPr lang="zh-TW" altLang="en-US" sz="2400" dirty="0"/>
              <a:t>从狭义（惯性系）到广义（含引力场）</a:t>
            </a:r>
          </a:p>
          <a:p>
            <a:pPr algn="l"/>
            <a:endParaRPr lang="zh-TW" altLang="en-US" sz="2400" dirty="0"/>
          </a:p>
          <a:p>
            <a:pPr algn="l"/>
            <a:r>
              <a:rPr lang="zh-TW" altLang="en-US" sz="2400" dirty="0"/>
              <a:t>狭义相对论统一了时空并修正了绝对 </a:t>
            </a:r>
            <a:r>
              <a:rPr lang="en-HK" altLang="zh-TW" sz="2400" dirty="0"/>
              <a:t>simultaneity</a:t>
            </a:r>
            <a:r>
              <a:rPr lang="zh-TW" altLang="en-HK" sz="2400" dirty="0"/>
              <a:t>，</a:t>
            </a:r>
            <a:r>
              <a:rPr lang="zh-TW" altLang="en-US" sz="2400" dirty="0"/>
              <a:t>广义相对论则揭示了时空几何与物质的关系，彻底改变了人们对“坐标”和“钟”的理解。</a:t>
            </a:r>
          </a:p>
        </p:txBody>
      </p:sp>
      <p:pic>
        <p:nvPicPr>
          <p:cNvPr id="7" name="Picture 6">
            <a:extLst>
              <a:ext uri="{FF2B5EF4-FFF2-40B4-BE49-F238E27FC236}">
                <a16:creationId xmlns:a16="http://schemas.microsoft.com/office/drawing/2014/main" id="{3733446C-5397-9C19-FFFD-9DAFF4D23751}"/>
              </a:ext>
            </a:extLst>
          </p:cNvPr>
          <p:cNvPicPr>
            <a:picLocks noChangeAspect="1"/>
          </p:cNvPicPr>
          <p:nvPr/>
        </p:nvPicPr>
        <p:blipFill>
          <a:blip r:embed="rId2"/>
          <a:stretch>
            <a:fillRect/>
          </a:stretch>
        </p:blipFill>
        <p:spPr>
          <a:xfrm>
            <a:off x="8849397" y="609600"/>
            <a:ext cx="3082820" cy="2355467"/>
          </a:xfrm>
          <a:prstGeom prst="rect">
            <a:avLst/>
          </a:prstGeom>
        </p:spPr>
      </p:pic>
      <p:pic>
        <p:nvPicPr>
          <p:cNvPr id="9" name="Picture 8">
            <a:extLst>
              <a:ext uri="{FF2B5EF4-FFF2-40B4-BE49-F238E27FC236}">
                <a16:creationId xmlns:a16="http://schemas.microsoft.com/office/drawing/2014/main" id="{B1178367-8918-A418-4431-DB2745A8E204}"/>
              </a:ext>
            </a:extLst>
          </p:cNvPr>
          <p:cNvPicPr>
            <a:picLocks noChangeAspect="1"/>
          </p:cNvPicPr>
          <p:nvPr/>
        </p:nvPicPr>
        <p:blipFill>
          <a:blip r:embed="rId3"/>
          <a:stretch>
            <a:fillRect/>
          </a:stretch>
        </p:blipFill>
        <p:spPr>
          <a:xfrm>
            <a:off x="5062847" y="621917"/>
            <a:ext cx="2825750" cy="2343150"/>
          </a:xfrm>
          <a:prstGeom prst="rect">
            <a:avLst/>
          </a:prstGeom>
        </p:spPr>
      </p:pic>
      <p:sp>
        <p:nvSpPr>
          <p:cNvPr id="10" name="Right Arrow 9">
            <a:extLst>
              <a:ext uri="{FF2B5EF4-FFF2-40B4-BE49-F238E27FC236}">
                <a16:creationId xmlns:a16="http://schemas.microsoft.com/office/drawing/2014/main" id="{2CE434E2-6C7C-98A5-A32A-152C4EB5E3F4}"/>
              </a:ext>
            </a:extLst>
          </p:cNvPr>
          <p:cNvSpPr/>
          <p:nvPr/>
        </p:nvSpPr>
        <p:spPr>
          <a:xfrm>
            <a:off x="7992094" y="1496291"/>
            <a:ext cx="629392" cy="56957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58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1DBD-1C05-761A-303B-E018245C6413}"/>
              </a:ext>
            </a:extLst>
          </p:cNvPr>
          <p:cNvSpPr>
            <a:spLocks noGrp="1"/>
          </p:cNvSpPr>
          <p:nvPr>
            <p:ph type="title"/>
          </p:nvPr>
        </p:nvSpPr>
        <p:spPr/>
        <p:txBody>
          <a:bodyPr/>
          <a:lstStyle/>
          <a:p>
            <a:r>
              <a:rPr lang="zh-TW" altLang="en-US" sz="3600" dirty="0"/>
              <a:t>狭义相对论</a:t>
            </a:r>
            <a:endParaRPr lang="en-US" dirty="0"/>
          </a:p>
        </p:txBody>
      </p:sp>
      <p:sp>
        <p:nvSpPr>
          <p:cNvPr id="3" name="Content Placeholder 2">
            <a:extLst>
              <a:ext uri="{FF2B5EF4-FFF2-40B4-BE49-F238E27FC236}">
                <a16:creationId xmlns:a16="http://schemas.microsoft.com/office/drawing/2014/main" id="{B8CA83BE-817B-FD61-8FED-3D8E02776CC4}"/>
              </a:ext>
            </a:extLst>
          </p:cNvPr>
          <p:cNvSpPr>
            <a:spLocks noGrp="1"/>
          </p:cNvSpPr>
          <p:nvPr>
            <p:ph idx="1"/>
          </p:nvPr>
        </p:nvSpPr>
        <p:spPr>
          <a:xfrm>
            <a:off x="685801" y="2527134"/>
            <a:ext cx="9123217" cy="3649133"/>
          </a:xfrm>
        </p:spPr>
        <p:txBody>
          <a:bodyPr>
            <a:normAutofit lnSpcReduction="10000"/>
          </a:bodyPr>
          <a:lstStyle/>
          <a:p>
            <a:pPr algn="l"/>
            <a:r>
              <a:rPr lang="zh-TW" altLang="en-US" sz="2400" dirty="0"/>
              <a:t>两条基本假设：</a:t>
            </a:r>
          </a:p>
          <a:p>
            <a:pPr algn="l"/>
            <a:endParaRPr lang="zh-TW" altLang="en-US" sz="2400" dirty="0"/>
          </a:p>
          <a:p>
            <a:pPr algn="l"/>
            <a:r>
              <a:rPr lang="en-US" altLang="zh-TW" sz="2400" dirty="0">
                <a:solidFill>
                  <a:srgbClr val="FFC000"/>
                </a:solidFill>
              </a:rPr>
              <a:t>1. </a:t>
            </a:r>
            <a:r>
              <a:rPr lang="zh-TW" altLang="en-US" sz="2400" dirty="0">
                <a:solidFill>
                  <a:srgbClr val="FFC000"/>
                </a:solidFill>
              </a:rPr>
              <a:t>相对性原理</a:t>
            </a:r>
            <a:r>
              <a:rPr lang="zh-TW" altLang="en-US" sz="2400" dirty="0"/>
              <a:t>： 所有惯性参考系中的物理定律相同。</a:t>
            </a:r>
          </a:p>
          <a:p>
            <a:pPr algn="l"/>
            <a:endParaRPr lang="zh-TW" altLang="en-US" sz="2400" dirty="0"/>
          </a:p>
          <a:p>
            <a:pPr algn="l"/>
            <a:r>
              <a:rPr lang="en-US" altLang="zh-TW" sz="2400" dirty="0">
                <a:solidFill>
                  <a:srgbClr val="92D050"/>
                </a:solidFill>
              </a:rPr>
              <a:t>2. </a:t>
            </a:r>
            <a:r>
              <a:rPr lang="zh-TW" altLang="en-US" sz="2400" dirty="0">
                <a:solidFill>
                  <a:srgbClr val="92D050"/>
                </a:solidFill>
              </a:rPr>
              <a:t>光速不变原理</a:t>
            </a:r>
            <a:r>
              <a:rPr lang="zh-TW" altLang="en-US" sz="2400" dirty="0"/>
              <a:t>： 真空中光速 </a:t>
            </a:r>
            <a:r>
              <a:rPr lang="en-HK" altLang="zh-TW" sz="2400" dirty="0"/>
              <a:t>c</a:t>
            </a:r>
            <a:r>
              <a:rPr lang="zh-TW" altLang="en-US" sz="2400" dirty="0"/>
              <a:t>在所有惯性系中恒定，与光源运动无关。</a:t>
            </a:r>
          </a:p>
          <a:p>
            <a:pPr algn="l"/>
            <a:endParaRPr lang="zh-TW" altLang="en-US" sz="2400" dirty="0"/>
          </a:p>
          <a:p>
            <a:pPr algn="l"/>
            <a:r>
              <a:rPr lang="zh-TW" altLang="en-US" sz="2400" dirty="0"/>
              <a:t>时间和空间坐标不再独立</a:t>
            </a:r>
          </a:p>
          <a:p>
            <a:pPr algn="l"/>
            <a:endParaRPr lang="zh-TW" altLang="en-US" sz="2400" dirty="0"/>
          </a:p>
        </p:txBody>
      </p:sp>
      <p:pic>
        <p:nvPicPr>
          <p:cNvPr id="9" name="Picture 8">
            <a:extLst>
              <a:ext uri="{FF2B5EF4-FFF2-40B4-BE49-F238E27FC236}">
                <a16:creationId xmlns:a16="http://schemas.microsoft.com/office/drawing/2014/main" id="{B1178367-8918-A418-4431-DB2745A8E204}"/>
              </a:ext>
            </a:extLst>
          </p:cNvPr>
          <p:cNvPicPr>
            <a:picLocks noChangeAspect="1"/>
          </p:cNvPicPr>
          <p:nvPr/>
        </p:nvPicPr>
        <p:blipFill>
          <a:blip r:embed="rId2"/>
          <a:stretch>
            <a:fillRect/>
          </a:stretch>
        </p:blipFill>
        <p:spPr>
          <a:xfrm>
            <a:off x="8863119" y="777559"/>
            <a:ext cx="2825750" cy="2343150"/>
          </a:xfrm>
          <a:prstGeom prst="rect">
            <a:avLst/>
          </a:prstGeom>
        </p:spPr>
      </p:pic>
      <p:pic>
        <p:nvPicPr>
          <p:cNvPr id="5" name="Picture 4">
            <a:extLst>
              <a:ext uri="{FF2B5EF4-FFF2-40B4-BE49-F238E27FC236}">
                <a16:creationId xmlns:a16="http://schemas.microsoft.com/office/drawing/2014/main" id="{647DB9EA-7BE9-62C3-A1BE-CC95145E8E0F}"/>
              </a:ext>
            </a:extLst>
          </p:cNvPr>
          <p:cNvPicPr>
            <a:picLocks noChangeAspect="1"/>
          </p:cNvPicPr>
          <p:nvPr/>
        </p:nvPicPr>
        <p:blipFill>
          <a:blip r:embed="rId3"/>
          <a:stretch>
            <a:fillRect/>
          </a:stretch>
        </p:blipFill>
        <p:spPr>
          <a:xfrm>
            <a:off x="9904558" y="4069471"/>
            <a:ext cx="1932119" cy="2381633"/>
          </a:xfrm>
          <a:prstGeom prst="rect">
            <a:avLst/>
          </a:prstGeom>
        </p:spPr>
      </p:pic>
    </p:spTree>
    <p:extLst>
      <p:ext uri="{BB962C8B-B14F-4D97-AF65-F5344CB8AC3E}">
        <p14:creationId xmlns:p14="http://schemas.microsoft.com/office/powerpoint/2010/main" val="7799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checkerboard(across)">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3336-0004-7CC9-3215-C4848B66DA91}"/>
              </a:ext>
            </a:extLst>
          </p:cNvPr>
          <p:cNvSpPr>
            <a:spLocks noGrp="1"/>
          </p:cNvSpPr>
          <p:nvPr>
            <p:ph type="title"/>
          </p:nvPr>
        </p:nvSpPr>
        <p:spPr/>
        <p:txBody>
          <a:bodyPr>
            <a:normAutofit/>
          </a:bodyPr>
          <a:lstStyle/>
          <a:p>
            <a:r>
              <a:rPr lang="zh-TW" altLang="en-US" sz="3600" dirty="0"/>
              <a:t>洛伦兹变换</a:t>
            </a:r>
            <a:endParaRPr lang="en-US" dirty="0"/>
          </a:p>
        </p:txBody>
      </p:sp>
      <p:pic>
        <p:nvPicPr>
          <p:cNvPr id="17" name="Picture 16">
            <a:extLst>
              <a:ext uri="{FF2B5EF4-FFF2-40B4-BE49-F238E27FC236}">
                <a16:creationId xmlns:a16="http://schemas.microsoft.com/office/drawing/2014/main" id="{C6F582FE-03A4-B66D-A74E-554A12B6782C}"/>
              </a:ext>
            </a:extLst>
          </p:cNvPr>
          <p:cNvPicPr>
            <a:picLocks noChangeAspect="1"/>
          </p:cNvPicPr>
          <p:nvPr/>
        </p:nvPicPr>
        <p:blipFill rotWithShape="1">
          <a:blip r:embed="rId2"/>
          <a:srcRect t="51366"/>
          <a:stretch/>
        </p:blipFill>
        <p:spPr>
          <a:xfrm>
            <a:off x="2209800" y="3687278"/>
            <a:ext cx="7772400" cy="1903803"/>
          </a:xfrm>
          <a:prstGeom prst="rect">
            <a:avLst/>
          </a:prstGeom>
        </p:spPr>
      </p:pic>
      <p:pic>
        <p:nvPicPr>
          <p:cNvPr id="18" name="Picture 17">
            <a:extLst>
              <a:ext uri="{FF2B5EF4-FFF2-40B4-BE49-F238E27FC236}">
                <a16:creationId xmlns:a16="http://schemas.microsoft.com/office/drawing/2014/main" id="{2696E8F5-811D-E122-94D5-4052B74F4E6A}"/>
              </a:ext>
            </a:extLst>
          </p:cNvPr>
          <p:cNvPicPr>
            <a:picLocks noChangeAspect="1"/>
          </p:cNvPicPr>
          <p:nvPr/>
        </p:nvPicPr>
        <p:blipFill>
          <a:blip r:embed="rId3"/>
          <a:stretch>
            <a:fillRect/>
          </a:stretch>
        </p:blipFill>
        <p:spPr>
          <a:xfrm>
            <a:off x="4532698" y="521998"/>
            <a:ext cx="4076625" cy="2784280"/>
          </a:xfrm>
          <a:prstGeom prst="rect">
            <a:avLst/>
          </a:prstGeom>
        </p:spPr>
      </p:pic>
      <p:pic>
        <p:nvPicPr>
          <p:cNvPr id="3" name="Picture 2">
            <a:extLst>
              <a:ext uri="{FF2B5EF4-FFF2-40B4-BE49-F238E27FC236}">
                <a16:creationId xmlns:a16="http://schemas.microsoft.com/office/drawing/2014/main" id="{8C7B8149-1969-D943-1A6B-B5182CEB3761}"/>
              </a:ext>
            </a:extLst>
          </p:cNvPr>
          <p:cNvPicPr>
            <a:picLocks noChangeAspect="1"/>
          </p:cNvPicPr>
          <p:nvPr/>
        </p:nvPicPr>
        <p:blipFill rotWithShape="1">
          <a:blip r:embed="rId4"/>
          <a:srcRect l="59194"/>
          <a:stretch/>
        </p:blipFill>
        <p:spPr>
          <a:xfrm>
            <a:off x="9805415" y="228600"/>
            <a:ext cx="2342409" cy="3200400"/>
          </a:xfrm>
          <a:prstGeom prst="rect">
            <a:avLst/>
          </a:prstGeom>
          <a:solidFill>
            <a:schemeClr val="accent6">
              <a:lumMod val="20000"/>
              <a:lumOff val="80000"/>
            </a:schemeClr>
          </a:solidFill>
        </p:spPr>
      </p:pic>
      <p:sp>
        <p:nvSpPr>
          <p:cNvPr id="5" name="TextBox 4">
            <a:extLst>
              <a:ext uri="{FF2B5EF4-FFF2-40B4-BE49-F238E27FC236}">
                <a16:creationId xmlns:a16="http://schemas.microsoft.com/office/drawing/2014/main" id="{0C588995-84AE-C5F0-53B5-5B629200708B}"/>
              </a:ext>
            </a:extLst>
          </p:cNvPr>
          <p:cNvSpPr txBox="1"/>
          <p:nvPr/>
        </p:nvSpPr>
        <p:spPr>
          <a:xfrm>
            <a:off x="5053024" y="123925"/>
            <a:ext cx="3589316" cy="369332"/>
          </a:xfrm>
          <a:prstGeom prst="rect">
            <a:avLst/>
          </a:prstGeom>
          <a:solidFill>
            <a:schemeClr val="tx2"/>
          </a:solidFill>
        </p:spPr>
        <p:txBody>
          <a:bodyPr wrap="square">
            <a:spAutoFit/>
          </a:bodyPr>
          <a:lstStyle/>
          <a:p>
            <a:r>
              <a:rPr lang="en-HK" b="1" dirty="0">
                <a:solidFill>
                  <a:srgbClr val="0F1115"/>
                </a:solidFill>
                <a:latin typeface="quote-cjk-patch"/>
              </a:rPr>
              <a:t>K’</a:t>
            </a:r>
            <a:r>
              <a:rPr lang="en-HK" b="1" i="0" dirty="0">
                <a:solidFill>
                  <a:srgbClr val="0F1115"/>
                </a:solidFill>
                <a:effectLst/>
                <a:latin typeface="quote-cjk-patch"/>
              </a:rPr>
              <a:t> </a:t>
            </a:r>
            <a:r>
              <a:rPr lang="zh-TW" altLang="en-US" b="1" i="0" dirty="0">
                <a:solidFill>
                  <a:srgbClr val="0F1115"/>
                </a:solidFill>
                <a:effectLst/>
                <a:latin typeface="quote-cjk-patch"/>
              </a:rPr>
              <a:t>相对 </a:t>
            </a:r>
            <a:r>
              <a:rPr lang="en-HK" altLang="zh-TW" b="1" dirty="0">
                <a:solidFill>
                  <a:srgbClr val="0F1115"/>
                </a:solidFill>
                <a:latin typeface="quote-cjk-patch"/>
              </a:rPr>
              <a:t>K</a:t>
            </a:r>
            <a:r>
              <a:rPr lang="en-HK" b="1" i="0" dirty="0">
                <a:solidFill>
                  <a:srgbClr val="0F1115"/>
                </a:solidFill>
                <a:effectLst/>
                <a:latin typeface="quote-cjk-patch"/>
              </a:rPr>
              <a:t> </a:t>
            </a:r>
            <a:r>
              <a:rPr lang="zh-TW" altLang="en-US" b="1" i="0" dirty="0">
                <a:solidFill>
                  <a:srgbClr val="0F1115"/>
                </a:solidFill>
                <a:effectLst/>
                <a:latin typeface="quote-cjk-patch"/>
              </a:rPr>
              <a:t>以速度 </a:t>
            </a:r>
            <a:r>
              <a:rPr lang="en-HK" b="1" i="0" dirty="0">
                <a:solidFill>
                  <a:srgbClr val="0F1115"/>
                </a:solidFill>
                <a:effectLst/>
                <a:latin typeface="KaTeX_Main"/>
              </a:rPr>
              <a:t>v</a:t>
            </a:r>
            <a:r>
              <a:rPr lang="en-HK" b="1" i="0" dirty="0">
                <a:solidFill>
                  <a:srgbClr val="0F1115"/>
                </a:solidFill>
                <a:effectLst/>
                <a:latin typeface="quote-cjk-patch"/>
              </a:rPr>
              <a:t> </a:t>
            </a:r>
            <a:r>
              <a:rPr lang="zh-TW" altLang="en-US" b="1" i="0" dirty="0">
                <a:solidFill>
                  <a:srgbClr val="0F1115"/>
                </a:solidFill>
                <a:effectLst/>
                <a:latin typeface="quote-cjk-patch"/>
              </a:rPr>
              <a:t>沿 </a:t>
            </a:r>
            <a:r>
              <a:rPr lang="en-HK" b="1" i="0" dirty="0">
                <a:solidFill>
                  <a:srgbClr val="0F1115"/>
                </a:solidFill>
                <a:effectLst/>
                <a:latin typeface="quote-cjk-patch"/>
              </a:rPr>
              <a:t>x </a:t>
            </a:r>
            <a:r>
              <a:rPr lang="zh-TW" altLang="en-US" b="1" i="0" dirty="0">
                <a:solidFill>
                  <a:srgbClr val="0F1115"/>
                </a:solidFill>
                <a:effectLst/>
                <a:latin typeface="quote-cjk-patch"/>
              </a:rPr>
              <a:t>轴运动</a:t>
            </a:r>
            <a:endParaRPr lang="en-US" dirty="0"/>
          </a:p>
        </p:txBody>
      </p:sp>
      <p:sp>
        <p:nvSpPr>
          <p:cNvPr id="7" name="TextBox 6">
            <a:extLst>
              <a:ext uri="{FF2B5EF4-FFF2-40B4-BE49-F238E27FC236}">
                <a16:creationId xmlns:a16="http://schemas.microsoft.com/office/drawing/2014/main" id="{5FEF42A6-2867-AF86-2A4E-FDD825BD3F50}"/>
              </a:ext>
            </a:extLst>
          </p:cNvPr>
          <p:cNvSpPr txBox="1"/>
          <p:nvPr/>
        </p:nvSpPr>
        <p:spPr>
          <a:xfrm>
            <a:off x="6096000" y="5689671"/>
            <a:ext cx="6097978" cy="646331"/>
          </a:xfrm>
          <a:prstGeom prst="rect">
            <a:avLst/>
          </a:prstGeom>
          <a:noFill/>
        </p:spPr>
        <p:txBody>
          <a:bodyPr wrap="square">
            <a:spAutoFit/>
          </a:bodyPr>
          <a:lstStyle/>
          <a:p>
            <a:r>
              <a:rPr lang="zh-TW" altLang="en-US" b="0" i="0" dirty="0">
                <a:effectLst/>
                <a:latin typeface="quote-cjk-patch"/>
              </a:rPr>
              <a:t>这里的时间 </a:t>
            </a:r>
            <a:r>
              <a:rPr lang="en-HK" b="0" dirty="0">
                <a:effectLst/>
                <a:latin typeface="KaTeX_Main"/>
              </a:rPr>
              <a:t>t</a:t>
            </a:r>
            <a:r>
              <a:rPr lang="en-HK" i="1" dirty="0">
                <a:latin typeface="KaTeX_Math"/>
              </a:rPr>
              <a:t>, t’</a:t>
            </a:r>
            <a:r>
              <a:rPr lang="en-HK" b="0" i="0" dirty="0">
                <a:effectLst/>
                <a:latin typeface="quote-cjk-patch"/>
              </a:rPr>
              <a:t> </a:t>
            </a:r>
            <a:r>
              <a:rPr lang="zh-TW" altLang="en-US" b="0" i="0" dirty="0">
                <a:effectLst/>
                <a:latin typeface="quote-cjk-patch"/>
              </a:rPr>
              <a:t>是全局可定义的</a:t>
            </a:r>
            <a:r>
              <a:rPr lang="zh-TW" altLang="en-US" b="0" i="1" dirty="0">
                <a:effectLst/>
                <a:latin typeface="quote-cjk-patch"/>
              </a:rPr>
              <a:t>坐标时</a:t>
            </a:r>
            <a:r>
              <a:rPr lang="zh-TW" altLang="en-US" b="0" i="0" dirty="0">
                <a:effectLst/>
                <a:latin typeface="quote-cjk-patch"/>
              </a:rPr>
              <a:t>，空间是平直的。在引力场中，这种全局平直坐标系将失效。</a:t>
            </a:r>
            <a:endParaRPr lang="en-US" dirty="0"/>
          </a:p>
        </p:txBody>
      </p:sp>
      <p:pic>
        <p:nvPicPr>
          <p:cNvPr id="8" name="Picture 7">
            <a:extLst>
              <a:ext uri="{FF2B5EF4-FFF2-40B4-BE49-F238E27FC236}">
                <a16:creationId xmlns:a16="http://schemas.microsoft.com/office/drawing/2014/main" id="{F813D0CF-D18E-1F8F-F534-A60DEF5CED20}"/>
              </a:ext>
            </a:extLst>
          </p:cNvPr>
          <p:cNvPicPr>
            <a:picLocks noChangeAspect="1"/>
          </p:cNvPicPr>
          <p:nvPr/>
        </p:nvPicPr>
        <p:blipFill rotWithShape="1">
          <a:blip r:embed="rId2"/>
          <a:srcRect t="34859" r="70219" b="50177"/>
          <a:stretch/>
        </p:blipFill>
        <p:spPr>
          <a:xfrm>
            <a:off x="6426550" y="4260196"/>
            <a:ext cx="2314701" cy="585763"/>
          </a:xfrm>
          <a:prstGeom prst="rect">
            <a:avLst/>
          </a:prstGeom>
        </p:spPr>
      </p:pic>
      <p:pic>
        <p:nvPicPr>
          <p:cNvPr id="10" name="Picture 9">
            <a:extLst>
              <a:ext uri="{FF2B5EF4-FFF2-40B4-BE49-F238E27FC236}">
                <a16:creationId xmlns:a16="http://schemas.microsoft.com/office/drawing/2014/main" id="{CC142369-771C-CA1F-2639-A990340C1F52}"/>
              </a:ext>
            </a:extLst>
          </p:cNvPr>
          <p:cNvPicPr>
            <a:picLocks noChangeAspect="1"/>
          </p:cNvPicPr>
          <p:nvPr/>
        </p:nvPicPr>
        <p:blipFill rotWithShape="1">
          <a:blip r:embed="rId5"/>
          <a:srcRect l="4562" r="72555" b="57017"/>
          <a:stretch/>
        </p:blipFill>
        <p:spPr>
          <a:xfrm>
            <a:off x="3582596" y="522295"/>
            <a:ext cx="1377538" cy="1452034"/>
          </a:xfrm>
          <a:prstGeom prst="rect">
            <a:avLst/>
          </a:prstGeom>
        </p:spPr>
      </p:pic>
      <p:pic>
        <p:nvPicPr>
          <p:cNvPr id="11" name="Picture 10">
            <a:extLst>
              <a:ext uri="{FF2B5EF4-FFF2-40B4-BE49-F238E27FC236}">
                <a16:creationId xmlns:a16="http://schemas.microsoft.com/office/drawing/2014/main" id="{C7CC0BA7-3927-3544-4AEA-83D7DDCC20C1}"/>
              </a:ext>
            </a:extLst>
          </p:cNvPr>
          <p:cNvPicPr>
            <a:picLocks noChangeAspect="1"/>
          </p:cNvPicPr>
          <p:nvPr/>
        </p:nvPicPr>
        <p:blipFill rotWithShape="1">
          <a:blip r:embed="rId5"/>
          <a:srcRect l="76401" t="2339" r="4463" b="58642"/>
          <a:stretch/>
        </p:blipFill>
        <p:spPr>
          <a:xfrm>
            <a:off x="8527229" y="521998"/>
            <a:ext cx="1151907" cy="1318160"/>
          </a:xfrm>
          <a:prstGeom prst="rect">
            <a:avLst/>
          </a:prstGeom>
        </p:spPr>
      </p:pic>
      <p:cxnSp>
        <p:nvCxnSpPr>
          <p:cNvPr id="6" name="Straight Arrow Connector 5">
            <a:extLst>
              <a:ext uri="{FF2B5EF4-FFF2-40B4-BE49-F238E27FC236}">
                <a16:creationId xmlns:a16="http://schemas.microsoft.com/office/drawing/2014/main" id="{E053AC81-4C6B-AB58-94D4-0E1576313A8E}"/>
              </a:ext>
            </a:extLst>
          </p:cNvPr>
          <p:cNvCxnSpPr/>
          <p:nvPr/>
        </p:nvCxnSpPr>
        <p:spPr>
          <a:xfrm flipV="1">
            <a:off x="10976619" y="3811979"/>
            <a:ext cx="0" cy="1686296"/>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26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D811-8F78-1C35-E2D5-09F71A2554CA}"/>
              </a:ext>
            </a:extLst>
          </p:cNvPr>
          <p:cNvSpPr>
            <a:spLocks noGrp="1"/>
          </p:cNvSpPr>
          <p:nvPr>
            <p:ph type="title"/>
          </p:nvPr>
        </p:nvSpPr>
        <p:spPr/>
        <p:txBody>
          <a:bodyPr/>
          <a:lstStyle/>
          <a:p>
            <a:r>
              <a:rPr lang="zh-TW" altLang="en-US" dirty="0"/>
              <a:t>原时</a:t>
            </a:r>
            <a:r>
              <a:rPr lang="en-US" altLang="zh-TW" dirty="0"/>
              <a:t>(proper time)</a:t>
            </a:r>
            <a:endParaRPr lang="en-US" dirty="0"/>
          </a:p>
        </p:txBody>
      </p:sp>
      <p:sp>
        <p:nvSpPr>
          <p:cNvPr id="3" name="Content Placeholder 2">
            <a:extLst>
              <a:ext uri="{FF2B5EF4-FFF2-40B4-BE49-F238E27FC236}">
                <a16:creationId xmlns:a16="http://schemas.microsoft.com/office/drawing/2014/main" id="{B576D107-C4B2-3A48-FA60-0BA901D5BAB4}"/>
              </a:ext>
            </a:extLst>
          </p:cNvPr>
          <p:cNvSpPr>
            <a:spLocks noGrp="1"/>
          </p:cNvSpPr>
          <p:nvPr>
            <p:ph idx="1"/>
          </p:nvPr>
        </p:nvSpPr>
        <p:spPr>
          <a:xfrm>
            <a:off x="776592" y="1187695"/>
            <a:ext cx="10131425" cy="3649133"/>
          </a:xfrm>
        </p:spPr>
        <p:txBody>
          <a:bodyPr>
            <a:normAutofit/>
          </a:bodyPr>
          <a:lstStyle/>
          <a:p>
            <a:r>
              <a:rPr lang="zh-TW" altLang="en-US" sz="2400" dirty="0"/>
              <a:t> 对于在时空上无限邻近的两个事件，其时空间隔可以写成微分形式 </a:t>
            </a:r>
            <a:endParaRPr lang="en-US" altLang="zh-TW" sz="2400" dirty="0"/>
          </a:p>
          <a:p>
            <a:endParaRPr lang="en-US" sz="2400" dirty="0"/>
          </a:p>
        </p:txBody>
      </p:sp>
      <p:pic>
        <p:nvPicPr>
          <p:cNvPr id="5" name="Picture 4">
            <a:extLst>
              <a:ext uri="{FF2B5EF4-FFF2-40B4-BE49-F238E27FC236}">
                <a16:creationId xmlns:a16="http://schemas.microsoft.com/office/drawing/2014/main" id="{CAA4AC13-992A-0509-DE2F-B9786BCD8720}"/>
              </a:ext>
            </a:extLst>
          </p:cNvPr>
          <p:cNvPicPr>
            <a:picLocks noChangeAspect="1"/>
          </p:cNvPicPr>
          <p:nvPr/>
        </p:nvPicPr>
        <p:blipFill>
          <a:blip r:embed="rId2"/>
          <a:stretch>
            <a:fillRect/>
          </a:stretch>
        </p:blipFill>
        <p:spPr>
          <a:xfrm>
            <a:off x="2617025" y="3164600"/>
            <a:ext cx="4114800" cy="622300"/>
          </a:xfrm>
          <a:prstGeom prst="rect">
            <a:avLst/>
          </a:prstGeom>
          <a:solidFill>
            <a:schemeClr val="accent6">
              <a:lumMod val="20000"/>
              <a:lumOff val="80000"/>
            </a:schemeClr>
          </a:solidFill>
        </p:spPr>
      </p:pic>
      <p:pic>
        <p:nvPicPr>
          <p:cNvPr id="6" name="Picture 5">
            <a:extLst>
              <a:ext uri="{FF2B5EF4-FFF2-40B4-BE49-F238E27FC236}">
                <a16:creationId xmlns:a16="http://schemas.microsoft.com/office/drawing/2014/main" id="{C2E9A484-BB1A-F7A3-1C93-76EF53F977ED}"/>
              </a:ext>
            </a:extLst>
          </p:cNvPr>
          <p:cNvPicPr>
            <a:picLocks noChangeAspect="1"/>
          </p:cNvPicPr>
          <p:nvPr/>
        </p:nvPicPr>
        <p:blipFill>
          <a:blip r:embed="rId3"/>
          <a:stretch>
            <a:fillRect/>
          </a:stretch>
        </p:blipFill>
        <p:spPr>
          <a:xfrm>
            <a:off x="2151266" y="4044353"/>
            <a:ext cx="1320800" cy="787400"/>
          </a:xfrm>
          <a:prstGeom prst="rect">
            <a:avLst/>
          </a:prstGeom>
          <a:solidFill>
            <a:schemeClr val="accent6">
              <a:lumMod val="20000"/>
              <a:lumOff val="80000"/>
            </a:schemeClr>
          </a:solidFill>
        </p:spPr>
      </p:pic>
      <p:sp>
        <p:nvSpPr>
          <p:cNvPr id="8" name="TextBox 7">
            <a:extLst>
              <a:ext uri="{FF2B5EF4-FFF2-40B4-BE49-F238E27FC236}">
                <a16:creationId xmlns:a16="http://schemas.microsoft.com/office/drawing/2014/main" id="{F7504589-FE0B-03CA-08BB-080292515BCC}"/>
              </a:ext>
            </a:extLst>
          </p:cNvPr>
          <p:cNvSpPr txBox="1"/>
          <p:nvPr/>
        </p:nvSpPr>
        <p:spPr>
          <a:xfrm>
            <a:off x="1078529" y="4253387"/>
            <a:ext cx="846116" cy="461665"/>
          </a:xfrm>
          <a:prstGeom prst="rect">
            <a:avLst/>
          </a:prstGeom>
          <a:noFill/>
        </p:spPr>
        <p:txBody>
          <a:bodyPr wrap="square">
            <a:spAutoFit/>
          </a:bodyPr>
          <a:lstStyle/>
          <a:p>
            <a:r>
              <a:rPr lang="zh-TW" altLang="en-US" sz="2400" dirty="0">
                <a:effectLst/>
                <a:latin typeface="SimSun" panose="02010600030101010101" pitchFamily="2" charset="-122"/>
                <a:ea typeface="SimSun" panose="02010600030101010101" pitchFamily="2" charset="-122"/>
              </a:rPr>
              <a:t>定义</a:t>
            </a:r>
          </a:p>
        </p:txBody>
      </p:sp>
      <p:sp>
        <p:nvSpPr>
          <p:cNvPr id="10" name="TextBox 9">
            <a:extLst>
              <a:ext uri="{FF2B5EF4-FFF2-40B4-BE49-F238E27FC236}">
                <a16:creationId xmlns:a16="http://schemas.microsoft.com/office/drawing/2014/main" id="{2F5A7A66-4F87-8BA2-5E94-50F93A63F6C4}"/>
              </a:ext>
            </a:extLst>
          </p:cNvPr>
          <p:cNvSpPr txBox="1"/>
          <p:nvPr/>
        </p:nvSpPr>
        <p:spPr>
          <a:xfrm>
            <a:off x="3817517" y="4238574"/>
            <a:ext cx="6097978" cy="830997"/>
          </a:xfrm>
          <a:prstGeom prst="rect">
            <a:avLst/>
          </a:prstGeom>
          <a:noFill/>
        </p:spPr>
        <p:txBody>
          <a:bodyPr wrap="square">
            <a:spAutoFit/>
          </a:bodyPr>
          <a:lstStyle/>
          <a:p>
            <a:r>
              <a:rPr lang="zh-TW" altLang="en-US" sz="2400" dirty="0">
                <a:effectLst/>
                <a:latin typeface="SimSun" panose="02010600030101010101" pitchFamily="2" charset="-122"/>
                <a:ea typeface="SimSun" panose="02010600030101010101" pitchFamily="2" charset="-122"/>
              </a:rPr>
              <a:t>它被称为</a:t>
            </a:r>
            <a:r>
              <a:rPr lang="zh-TW" altLang="en-US" sz="2400" dirty="0">
                <a:effectLst/>
                <a:latin typeface="SimHei" panose="02010609060101010101" pitchFamily="49" charset="-122"/>
                <a:ea typeface="SimHei" panose="02010609060101010101" pitchFamily="49" charset="-122"/>
              </a:rPr>
              <a:t>原时间隔</a:t>
            </a:r>
            <a:r>
              <a:rPr lang="zh-TW" altLang="en-US" sz="2400" dirty="0">
                <a:effectLst/>
                <a:latin typeface="SimSun" panose="02010600030101010101" pitchFamily="2" charset="-122"/>
                <a:ea typeface="SimSun" panose="02010600030101010101" pitchFamily="2" charset="-122"/>
              </a:rPr>
              <a:t>。由于光速是个绝对量，故原时间隔也是个绝对量。</a:t>
            </a:r>
          </a:p>
        </p:txBody>
      </p:sp>
    </p:spTree>
    <p:extLst>
      <p:ext uri="{BB962C8B-B14F-4D97-AF65-F5344CB8AC3E}">
        <p14:creationId xmlns:p14="http://schemas.microsoft.com/office/powerpoint/2010/main" val="317646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D2CB-7105-DA32-1557-BDA24C299F99}"/>
              </a:ext>
            </a:extLst>
          </p:cNvPr>
          <p:cNvSpPr>
            <a:spLocks noGrp="1"/>
          </p:cNvSpPr>
          <p:nvPr>
            <p:ph type="title"/>
          </p:nvPr>
        </p:nvSpPr>
        <p:spPr/>
        <p:txBody>
          <a:bodyPr/>
          <a:lstStyle/>
          <a:p>
            <a:r>
              <a:rPr lang="zh-TW" altLang="en-US" dirty="0"/>
              <a:t>广义相对论 </a:t>
            </a:r>
            <a:r>
              <a:rPr lang="en-US" altLang="zh-TW" dirty="0"/>
              <a:t>—— </a:t>
            </a:r>
            <a:r>
              <a:rPr lang="zh-TW" altLang="en-US" dirty="0"/>
              <a:t>如何引申出时空弯曲？</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7732DA-D26B-A0B8-1935-1339F78338F0}"/>
                  </a:ext>
                </a:extLst>
              </p:cNvPr>
              <p:cNvSpPr>
                <a:spLocks noGrp="1"/>
              </p:cNvSpPr>
              <p:nvPr>
                <p:ph idx="1"/>
              </p:nvPr>
            </p:nvSpPr>
            <p:spPr>
              <a:xfrm>
                <a:off x="384174" y="2066098"/>
                <a:ext cx="8885582" cy="3649133"/>
              </a:xfrm>
            </p:spPr>
            <p:txBody>
              <a:bodyPr>
                <a:normAutofit/>
              </a:bodyPr>
              <a:lstStyle/>
              <a:p>
                <a:r>
                  <a:rPr lang="zh-TW" altLang="en-US" sz="2400" dirty="0"/>
                  <a:t>等效原理（</a:t>
                </a:r>
                <a:r>
                  <a:rPr lang="en-US" sz="2400" dirty="0" err="1"/>
                  <a:t>EP，Equivalence</a:t>
                </a:r>
                <a:r>
                  <a:rPr lang="en-US" sz="2400" dirty="0"/>
                  <a:t> Principle）： </a:t>
                </a:r>
                <a:r>
                  <a:rPr lang="zh-TW" altLang="en-US" sz="2400" dirty="0"/>
                  <a:t>局域惯性系内，无法区分匀加速场与均匀引力场。</a:t>
                </a:r>
                <a:endParaRPr lang="en-US" altLang="zh-TW" sz="2400" dirty="0"/>
              </a:p>
              <a:p>
                <a:r>
                  <a:rPr lang="zh-TW" altLang="en-US" dirty="0"/>
                  <a:t> </a:t>
                </a:r>
                <a:br>
                  <a:rPr lang="en-HK" sz="1800" dirty="0">
                    <a:effectLst/>
                    <a:latin typeface="Calibri" panose="020F0502020204030204" pitchFamily="34" charset="0"/>
                    <a:ea typeface="PMingLiU" panose="02020500000000000000" pitchFamily="18" charset="-120"/>
                    <a:cs typeface="Times New Roman" panose="02020603050405020304" pitchFamily="18" charset="0"/>
                  </a:rPr>
                </a:br>
                <a:br>
                  <a:rPr lang="en-HK" sz="1800" dirty="0">
                    <a:effectLst/>
                    <a:latin typeface="Calibri" panose="020F0502020204030204" pitchFamily="34" charset="0"/>
                    <a:ea typeface="PMingLiU" panose="02020500000000000000" pitchFamily="18" charset="-120"/>
                    <a:cs typeface="Times New Roman" panose="02020603050405020304" pitchFamily="18" charset="0"/>
                  </a:rPr>
                </a:br>
                <a:endParaRPr lang="en-HK"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zh-TW" altLang="en-US" sz="1800" dirty="0">
                    <a:effectLst/>
                    <a:latin typeface="Calibri" panose="020F0502020204030204" pitchFamily="34" charset="0"/>
                    <a:ea typeface="PMingLiU" panose="02020500000000000000" pitchFamily="18" charset="-120"/>
                    <a:cs typeface="Times New Roman" panose="02020603050405020304" pitchFamily="18" charset="0"/>
                  </a:rPr>
                  <a:t>光在加速电梯中弯曲，意味着引力场中光也必须弯曲。</a:t>
                </a:r>
                <a:endParaRPr lang="en-US" altLang="zh-TW"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zh-TW" altLang="en-US" dirty="0"/>
                  <a:t>引力不是“力”，而是时空弯曲的表现。</a:t>
                </a:r>
              </a:p>
              <a:p>
                <a:r>
                  <a:rPr lang="zh-TW" altLang="en-US" dirty="0"/>
                  <a:t>抛弃平直坐标，引入度规 </a:t>
                </a:r>
                <a14:m>
                  <m:oMath xmlns:m="http://schemas.openxmlformats.org/officeDocument/2006/math">
                    <m:r>
                      <a:rPr lang="en-HK" altLang="zh-HK" sz="1800" i="1" smtClean="0">
                        <a:effectLst/>
                        <a:latin typeface="Cambria Math" panose="02040503050406030204" pitchFamily="18" charset="0"/>
                        <a:ea typeface="PMingLiU" panose="02020500000000000000" pitchFamily="18" charset="-120"/>
                        <a:cs typeface="Times New Roman" panose="02020603050405020304" pitchFamily="18" charset="0"/>
                      </a:rPr>
                      <m:t>𝑑</m:t>
                    </m:r>
                    <m:sSup>
                      <m:sSupPr>
                        <m:ctrlP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ctrlPr>
                      </m:sSupPr>
                      <m:e>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𝑠</m:t>
                        </m:r>
                      </m:e>
                      <m:sup>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2</m:t>
                        </m:r>
                      </m:sup>
                    </m:sSup>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m:t>
                    </m:r>
                    <m:sSub>
                      <m:sSubPr>
                        <m:ctrlP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𝑔</m:t>
                        </m:r>
                      </m:e>
                      <m:sub>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𝛼𝛽</m:t>
                        </m:r>
                      </m:sub>
                    </m:sSub>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𝑑</m:t>
                    </m:r>
                    <m:sSup>
                      <m:sSupPr>
                        <m:ctrlP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ctrlPr>
                      </m:sSupPr>
                      <m:e>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𝑥</m:t>
                        </m:r>
                      </m:e>
                      <m:sup>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𝛼</m:t>
                        </m:r>
                      </m:sup>
                    </m:sSup>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𝑑</m:t>
                    </m:r>
                    <m:sSup>
                      <m:sSupPr>
                        <m:ctrlP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ctrlPr>
                      </m:sSupPr>
                      <m:e>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𝑥</m:t>
                        </m:r>
                      </m:e>
                      <m:sup>
                        <m:r>
                          <a:rPr lang="en-HK" altLang="zh-HK" sz="1800" i="1">
                            <a:effectLst/>
                            <a:latin typeface="Cambria Math" panose="02040503050406030204" pitchFamily="18" charset="0"/>
                            <a:ea typeface="PMingLiU" panose="02020500000000000000" pitchFamily="18" charset="-120"/>
                            <a:cs typeface="Times New Roman" panose="02020603050405020304" pitchFamily="18" charset="0"/>
                          </a:rPr>
                          <m:t>𝛽</m:t>
                        </m:r>
                      </m:sup>
                    </m:sSup>
                  </m:oMath>
                </a14:m>
                <a:r>
                  <a:rPr lang="en-HK" altLang="zh-HK" sz="1800" dirty="0">
                    <a:effectLst/>
                    <a:latin typeface="Calibri" panose="020F0502020204030204" pitchFamily="34" charset="0"/>
                    <a:ea typeface="PMingLiU" panose="02020500000000000000" pitchFamily="18" charset="-120"/>
                    <a:cs typeface="Times New Roman" panose="02020603050405020304" pitchFamily="18" charset="0"/>
                  </a:rPr>
                  <a:t>  </a:t>
                </a:r>
                <a:br>
                  <a:rPr lang="en-HK" altLang="zh-HK" sz="1800" dirty="0">
                    <a:effectLst/>
                    <a:latin typeface="Calibri" panose="020F0502020204030204" pitchFamily="34" charset="0"/>
                    <a:ea typeface="PMingLiU" panose="02020500000000000000" pitchFamily="18" charset="-120"/>
                    <a:cs typeface="Times New Roman" panose="02020603050405020304" pitchFamily="18" charset="0"/>
                  </a:rPr>
                </a:br>
                <a:br>
                  <a:rPr lang="en-HK" altLang="zh-HK" sz="1800" dirty="0">
                    <a:effectLst/>
                    <a:latin typeface="Calibri" panose="020F0502020204030204" pitchFamily="34" charset="0"/>
                    <a:ea typeface="PMingLiU" panose="02020500000000000000" pitchFamily="18" charset="-120"/>
                    <a:cs typeface="Times New Roman" panose="02020603050405020304" pitchFamily="18" charset="0"/>
                  </a:rPr>
                </a:br>
                <a:endParaRPr lang="en-HK" sz="1800" dirty="0">
                  <a:effectLst/>
                  <a:latin typeface="Calibri" panose="020F0502020204030204" pitchFamily="34" charset="0"/>
                  <a:ea typeface="PMingLiU" panose="02020500000000000000" pitchFamily="18" charset="-12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B7732DA-D26B-A0B8-1935-1339F78338F0}"/>
                  </a:ext>
                </a:extLst>
              </p:cNvPr>
              <p:cNvSpPr>
                <a:spLocks noGrp="1" noRot="1" noChangeAspect="1" noMove="1" noResize="1" noEditPoints="1" noAdjustHandles="1" noChangeArrowheads="1" noChangeShapeType="1" noTextEdit="1"/>
              </p:cNvSpPr>
              <p:nvPr>
                <p:ph idx="1"/>
              </p:nvPr>
            </p:nvSpPr>
            <p:spPr>
              <a:xfrm>
                <a:off x="384174" y="2066098"/>
                <a:ext cx="8885582" cy="3649133"/>
              </a:xfrm>
              <a:blipFill>
                <a:blip r:embed="rId2"/>
                <a:stretch>
                  <a:fillRect l="-999" t="-346"/>
                </a:stretch>
              </a:blipFill>
            </p:spPr>
            <p:txBody>
              <a:bodyPr/>
              <a:lstStyle/>
              <a:p>
                <a:r>
                  <a:rPr lang="zh-HK" altLang="en-US">
                    <a:noFill/>
                  </a:rPr>
                  <a:t> </a:t>
                </a:r>
              </a:p>
            </p:txBody>
          </p:sp>
        </mc:Fallback>
      </mc:AlternateContent>
      <p:sp>
        <p:nvSpPr>
          <p:cNvPr id="7" name="TextBox 6">
            <a:extLst>
              <a:ext uri="{FF2B5EF4-FFF2-40B4-BE49-F238E27FC236}">
                <a16:creationId xmlns:a16="http://schemas.microsoft.com/office/drawing/2014/main" id="{917BE261-2F7D-2B2E-928F-E13FA6F59538}"/>
              </a:ext>
            </a:extLst>
          </p:cNvPr>
          <p:cNvSpPr txBox="1"/>
          <p:nvPr/>
        </p:nvSpPr>
        <p:spPr>
          <a:xfrm>
            <a:off x="1886177" y="2967335"/>
            <a:ext cx="6097978" cy="923330"/>
          </a:xfrm>
          <a:prstGeom prst="rect">
            <a:avLst/>
          </a:prstGeom>
          <a:noFill/>
        </p:spPr>
        <p:txBody>
          <a:bodyPr wrap="square">
            <a:spAutoFit/>
          </a:bodyPr>
          <a:lstStyle/>
          <a:p>
            <a:pPr algn="l">
              <a:buFont typeface="Arial" panose="020B0604020202020204" pitchFamily="34" charset="0"/>
              <a:buChar char="•"/>
            </a:pPr>
            <a:r>
              <a:rPr lang="zh-TW" altLang="en-US" b="0" i="0" dirty="0">
                <a:effectLst/>
                <a:latin typeface="quote-cjk-patch"/>
              </a:rPr>
              <a:t>想像一个透明的电梯在太空加速，激光笔从左壁直射，由于加速，光斑在右侧落点偏低，光线轨迹是抛物线。</a:t>
            </a:r>
          </a:p>
          <a:p>
            <a:pPr algn="l">
              <a:buFont typeface="Arial" panose="020B0604020202020204" pitchFamily="34" charset="0"/>
              <a:buChar char="•"/>
            </a:pPr>
            <a:r>
              <a:rPr lang="zh-TW" altLang="en-US" b="0" i="0" dirty="0">
                <a:effectLst/>
                <a:latin typeface="quote-cjk-patch"/>
              </a:rPr>
              <a:t>地面静止电梯中，光同样弯曲，表明引力场等效于加速系。</a:t>
            </a:r>
          </a:p>
        </p:txBody>
      </p:sp>
    </p:spTree>
    <p:extLst>
      <p:ext uri="{BB962C8B-B14F-4D97-AF65-F5344CB8AC3E}">
        <p14:creationId xmlns:p14="http://schemas.microsoft.com/office/powerpoint/2010/main" val="140537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BE9F-2E01-95F9-F6EC-FC453FDD8520}"/>
              </a:ext>
            </a:extLst>
          </p:cNvPr>
          <p:cNvSpPr>
            <a:spLocks noGrp="1"/>
          </p:cNvSpPr>
          <p:nvPr>
            <p:ph type="title"/>
          </p:nvPr>
        </p:nvSpPr>
        <p:spPr/>
        <p:txBody>
          <a:bodyPr/>
          <a:lstStyle/>
          <a:p>
            <a:r>
              <a:rPr lang="zh-TW" altLang="en-US" dirty="0"/>
              <a:t>场方程</a:t>
            </a:r>
            <a:endParaRPr lang="en-US" dirty="0"/>
          </a:p>
        </p:txBody>
      </p:sp>
      <p:pic>
        <p:nvPicPr>
          <p:cNvPr id="4" name="Picture 3">
            <a:extLst>
              <a:ext uri="{FF2B5EF4-FFF2-40B4-BE49-F238E27FC236}">
                <a16:creationId xmlns:a16="http://schemas.microsoft.com/office/drawing/2014/main" id="{5BB45637-FA3B-37E2-FAA9-ECD2236A3504}"/>
              </a:ext>
            </a:extLst>
          </p:cNvPr>
          <p:cNvPicPr>
            <a:picLocks noChangeAspect="1"/>
          </p:cNvPicPr>
          <p:nvPr/>
        </p:nvPicPr>
        <p:blipFill>
          <a:blip r:embed="rId2"/>
          <a:stretch>
            <a:fillRect/>
          </a:stretch>
        </p:blipFill>
        <p:spPr>
          <a:xfrm>
            <a:off x="3752414" y="498390"/>
            <a:ext cx="6503694" cy="2842040"/>
          </a:xfrm>
          <a:prstGeom prst="rect">
            <a:avLst/>
          </a:prstGeom>
        </p:spPr>
      </p:pic>
      <p:pic>
        <p:nvPicPr>
          <p:cNvPr id="3" name="Picture 2">
            <a:extLst>
              <a:ext uri="{FF2B5EF4-FFF2-40B4-BE49-F238E27FC236}">
                <a16:creationId xmlns:a16="http://schemas.microsoft.com/office/drawing/2014/main" id="{66121F1F-2148-1EAF-C968-F1062667B545}"/>
              </a:ext>
            </a:extLst>
          </p:cNvPr>
          <p:cNvPicPr>
            <a:picLocks noChangeAspect="1"/>
          </p:cNvPicPr>
          <p:nvPr/>
        </p:nvPicPr>
        <p:blipFill>
          <a:blip r:embed="rId3"/>
          <a:stretch>
            <a:fillRect/>
          </a:stretch>
        </p:blipFill>
        <p:spPr>
          <a:xfrm>
            <a:off x="2303033" y="3609307"/>
            <a:ext cx="3133940" cy="2939888"/>
          </a:xfrm>
          <a:prstGeom prst="rect">
            <a:avLst/>
          </a:prstGeom>
        </p:spPr>
      </p:pic>
      <p:pic>
        <p:nvPicPr>
          <p:cNvPr id="5" name="Picture 4">
            <a:extLst>
              <a:ext uri="{FF2B5EF4-FFF2-40B4-BE49-F238E27FC236}">
                <a16:creationId xmlns:a16="http://schemas.microsoft.com/office/drawing/2014/main" id="{8AADC084-7B40-91C0-AB43-540BF1FC8BF3}"/>
              </a:ext>
            </a:extLst>
          </p:cNvPr>
          <p:cNvPicPr>
            <a:picLocks noChangeAspect="1"/>
          </p:cNvPicPr>
          <p:nvPr/>
        </p:nvPicPr>
        <p:blipFill>
          <a:blip r:embed="rId4"/>
          <a:stretch>
            <a:fillRect/>
          </a:stretch>
        </p:blipFill>
        <p:spPr>
          <a:xfrm>
            <a:off x="6844708" y="3652401"/>
            <a:ext cx="4230507" cy="2707209"/>
          </a:xfrm>
          <a:prstGeom prst="rect">
            <a:avLst/>
          </a:prstGeom>
        </p:spPr>
      </p:pic>
    </p:spTree>
    <p:extLst>
      <p:ext uri="{BB962C8B-B14F-4D97-AF65-F5344CB8AC3E}">
        <p14:creationId xmlns:p14="http://schemas.microsoft.com/office/powerpoint/2010/main" val="243192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7F639-2557-795B-D3CE-5A4612F2EAE9}"/>
              </a:ext>
            </a:extLst>
          </p:cNvPr>
          <p:cNvSpPr>
            <a:spLocks noGrp="1"/>
          </p:cNvSpPr>
          <p:nvPr>
            <p:ph type="title"/>
          </p:nvPr>
        </p:nvSpPr>
        <p:spPr/>
        <p:txBody>
          <a:bodyPr/>
          <a:lstStyle/>
          <a:p>
            <a:r>
              <a:rPr lang="zh-TW" altLang="en-US" dirty="0"/>
              <a:t>时间观测量</a:t>
            </a:r>
            <a:endParaRPr lang="en-US" dirty="0"/>
          </a:p>
        </p:txBody>
      </p:sp>
      <p:graphicFrame>
        <p:nvGraphicFramePr>
          <p:cNvPr id="5" name="Table 5">
            <a:extLst>
              <a:ext uri="{FF2B5EF4-FFF2-40B4-BE49-F238E27FC236}">
                <a16:creationId xmlns:a16="http://schemas.microsoft.com/office/drawing/2014/main" id="{810C7FD3-BFC6-6FA4-E333-A267B98B6640}"/>
              </a:ext>
            </a:extLst>
          </p:cNvPr>
          <p:cNvGraphicFramePr>
            <a:graphicFrameLocks noGrp="1"/>
          </p:cNvGraphicFramePr>
          <p:nvPr>
            <p:ph idx="1"/>
            <p:extLst>
              <p:ext uri="{D42A27DB-BD31-4B8C-83A1-F6EECF244321}">
                <p14:modId xmlns:p14="http://schemas.microsoft.com/office/powerpoint/2010/main" val="1217332315"/>
              </p:ext>
            </p:extLst>
          </p:nvPr>
        </p:nvGraphicFramePr>
        <p:xfrm>
          <a:off x="685800" y="2141538"/>
          <a:ext cx="10131423" cy="3296920"/>
        </p:xfrm>
        <a:graphic>
          <a:graphicData uri="http://schemas.openxmlformats.org/drawingml/2006/table">
            <a:tbl>
              <a:tblPr firstRow="1" bandRow="1">
                <a:tableStyleId>{5C22544A-7EE6-4342-B048-85BDC9FD1C3A}</a:tableStyleId>
              </a:tblPr>
              <a:tblGrid>
                <a:gridCol w="2087217">
                  <a:extLst>
                    <a:ext uri="{9D8B030D-6E8A-4147-A177-3AD203B41FA5}">
                      <a16:colId xmlns:a16="http://schemas.microsoft.com/office/drawing/2014/main" val="1881199163"/>
                    </a:ext>
                  </a:extLst>
                </a:gridCol>
                <a:gridCol w="3756992">
                  <a:extLst>
                    <a:ext uri="{9D8B030D-6E8A-4147-A177-3AD203B41FA5}">
                      <a16:colId xmlns:a16="http://schemas.microsoft.com/office/drawing/2014/main" val="515193573"/>
                    </a:ext>
                  </a:extLst>
                </a:gridCol>
                <a:gridCol w="4287214">
                  <a:extLst>
                    <a:ext uri="{9D8B030D-6E8A-4147-A177-3AD203B41FA5}">
                      <a16:colId xmlns:a16="http://schemas.microsoft.com/office/drawing/2014/main" val="4140007357"/>
                    </a:ext>
                  </a:extLst>
                </a:gridCol>
              </a:tblGrid>
              <a:tr h="370840">
                <a:tc>
                  <a:txBody>
                    <a:bodyPr/>
                    <a:lstStyle/>
                    <a:p>
                      <a:endParaRPr lang="en-US" dirty="0"/>
                    </a:p>
                  </a:txBody>
                  <a:tcPr/>
                </a:tc>
                <a:tc>
                  <a:txBody>
                    <a:bodyPr/>
                    <a:lstStyle/>
                    <a:p>
                      <a:r>
                        <a:rPr lang="zh-TW" altLang="en-US" sz="1800" b="0" i="0" kern="1200" dirty="0">
                          <a:solidFill>
                            <a:schemeClr val="lt1"/>
                          </a:solidFill>
                          <a:effectLst/>
                          <a:latin typeface="+mn-lt"/>
                          <a:ea typeface="+mn-ea"/>
                          <a:cs typeface="+mn-cs"/>
                        </a:rPr>
                        <a:t>相对论</a:t>
                      </a:r>
                      <a:endParaRPr lang="en-US" dirty="0"/>
                    </a:p>
                  </a:txBody>
                  <a:tcPr/>
                </a:tc>
                <a:tc>
                  <a:txBody>
                    <a:bodyPr/>
                    <a:lstStyle/>
                    <a:p>
                      <a:r>
                        <a:rPr lang="zh-TW" altLang="en-US" sz="1800" b="0" i="0" kern="1200" dirty="0">
                          <a:solidFill>
                            <a:schemeClr val="lt1"/>
                          </a:solidFill>
                          <a:effectLst/>
                          <a:latin typeface="+mn-lt"/>
                          <a:ea typeface="+mn-ea"/>
                          <a:cs typeface="+mn-cs"/>
                        </a:rPr>
                        <a:t>天体测量实际</a:t>
                      </a:r>
                      <a:endParaRPr lang="en-US" dirty="0"/>
                    </a:p>
                  </a:txBody>
                  <a:tcPr/>
                </a:tc>
                <a:extLst>
                  <a:ext uri="{0D108BD9-81ED-4DB2-BD59-A6C34878D82A}">
                    <a16:rowId xmlns:a16="http://schemas.microsoft.com/office/drawing/2014/main" val="42471677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b="1" dirty="0"/>
                        <a:t>一、时间属性</a:t>
                      </a:r>
                      <a:endParaRPr lang="en-US" b="1" dirty="0"/>
                    </a:p>
                  </a:txBody>
                  <a:tcPr/>
                </a:tc>
                <a:tc>
                  <a:txBody>
                    <a:bodyPr/>
                    <a:lstStyle/>
                    <a:p>
                      <a:r>
                        <a:rPr lang="zh-TW" altLang="en-US" sz="1800" b="0" i="0" kern="1200" dirty="0">
                          <a:solidFill>
                            <a:schemeClr val="dk1"/>
                          </a:solidFill>
                          <a:effectLst/>
                          <a:latin typeface="+mn-lt"/>
                          <a:ea typeface="+mn-ea"/>
                          <a:cs typeface="+mn-cs"/>
                        </a:rPr>
                        <a:t>原时是私有的，只对与时钟固定在一起的观测者才有意义，不同世界线上的原时不能相互比较；坐标时虽对所有观测者有意义，但不能通过物理方法获得。</a:t>
                      </a:r>
                      <a:endParaRPr lang="en-US" dirty="0"/>
                    </a:p>
                  </a:txBody>
                  <a:tcPr/>
                </a:tc>
                <a:tc>
                  <a:txBody>
                    <a:bodyPr/>
                    <a:lstStyle/>
                    <a:p>
                      <a:r>
                        <a:rPr lang="zh-TW" altLang="en-US" dirty="0"/>
                        <a:t>世界时</a:t>
                      </a:r>
                      <a:r>
                        <a:rPr lang="en-US" dirty="0"/>
                        <a:t>UT、</a:t>
                      </a:r>
                      <a:r>
                        <a:rPr lang="zh-TW" altLang="en-US" dirty="0"/>
                        <a:t>历书时</a:t>
                      </a:r>
                      <a:r>
                        <a:rPr lang="en-US" dirty="0"/>
                        <a:t>ET</a:t>
                      </a:r>
                      <a:r>
                        <a:rPr lang="zh-TW" altLang="en-US" dirty="0"/>
                        <a:t>等都是全球通用的时间系统，不同观测者的结果可以相互比较、相互综合。</a:t>
                      </a:r>
                      <a:endParaRPr lang="en-US" dirty="0"/>
                    </a:p>
                  </a:txBody>
                  <a:tcPr/>
                </a:tc>
                <a:extLst>
                  <a:ext uri="{0D108BD9-81ED-4DB2-BD59-A6C34878D82A}">
                    <a16:rowId xmlns:a16="http://schemas.microsoft.com/office/drawing/2014/main" val="3418783448"/>
                  </a:ext>
                </a:extLst>
              </a:tr>
              <a:tr h="370840">
                <a:tc>
                  <a:txBody>
                    <a:bodyPr/>
                    <a:lstStyle/>
                    <a:p>
                      <a:r>
                        <a:rPr lang="zh-TW" altLang="en-US" sz="1800" b="1" i="0" kern="1200" dirty="0">
                          <a:solidFill>
                            <a:schemeClr val="dk1"/>
                          </a:solidFill>
                          <a:effectLst/>
                          <a:latin typeface="+mn-lt"/>
                          <a:ea typeface="+mn-ea"/>
                          <a:cs typeface="+mn-cs"/>
                        </a:rPr>
                        <a:t>二、时间获取方式</a:t>
                      </a:r>
                      <a:endParaRPr lang="en-US" dirty="0"/>
                    </a:p>
                  </a:txBody>
                  <a:tcPr/>
                </a:tc>
                <a:tc>
                  <a:txBody>
                    <a:bodyPr/>
                    <a:lstStyle/>
                    <a:p>
                      <a:r>
                        <a:rPr lang="zh-TW" altLang="en-US" sz="1800" b="0" i="0" kern="1200" dirty="0">
                          <a:solidFill>
                            <a:schemeClr val="dk1"/>
                          </a:solidFill>
                          <a:effectLst/>
                          <a:latin typeface="+mn-lt"/>
                          <a:ea typeface="+mn-ea"/>
                          <a:cs typeface="+mn-cs"/>
                        </a:rPr>
                        <a:t>坐标时不能直接测量，必须由原时经理论计算得到，且与坐标系选取有关。</a:t>
                      </a:r>
                      <a:endParaRPr lang="en-US" dirty="0"/>
                    </a:p>
                  </a:txBody>
                  <a:tcPr/>
                </a:tc>
                <a:tc>
                  <a:txBody>
                    <a:bodyPr/>
                    <a:lstStyle/>
                    <a:p>
                      <a:r>
                        <a:rPr lang="zh-TW" altLang="en-US" sz="1800" b="0" i="0" kern="1200" dirty="0">
                          <a:solidFill>
                            <a:schemeClr val="dk1"/>
                          </a:solidFill>
                          <a:effectLst/>
                          <a:latin typeface="+mn-lt"/>
                          <a:ea typeface="+mn-ea"/>
                          <a:cs typeface="+mn-cs"/>
                        </a:rPr>
                        <a:t>观测者不通过理论计算，而是用物理方法将工作钟“跟随”</a:t>
                      </a:r>
                      <a:r>
                        <a:rPr lang="en-HK" sz="1800" b="0" i="0" kern="1200" dirty="0">
                          <a:solidFill>
                            <a:schemeClr val="dk1"/>
                          </a:solidFill>
                          <a:effectLst/>
                          <a:latin typeface="+mn-lt"/>
                          <a:ea typeface="+mn-ea"/>
                          <a:cs typeface="+mn-cs"/>
                        </a:rPr>
                        <a:t>UTC</a:t>
                      </a:r>
                      <a:r>
                        <a:rPr lang="zh-TW" altLang="en-US" sz="1800" b="0" i="0" kern="1200" dirty="0">
                          <a:solidFill>
                            <a:schemeClr val="dk1"/>
                          </a:solidFill>
                          <a:effectLst/>
                          <a:latin typeface="+mn-lt"/>
                          <a:ea typeface="+mn-ea"/>
                          <a:cs typeface="+mn-cs"/>
                        </a:rPr>
                        <a:t>或</a:t>
                      </a:r>
                      <a:r>
                        <a:rPr lang="en-HK" sz="1800" b="0" i="0" kern="1200" dirty="0">
                          <a:solidFill>
                            <a:schemeClr val="dk1"/>
                          </a:solidFill>
                          <a:effectLst/>
                          <a:latin typeface="+mn-lt"/>
                          <a:ea typeface="+mn-ea"/>
                          <a:cs typeface="+mn-cs"/>
                        </a:rPr>
                        <a:t>GPS</a:t>
                      </a:r>
                      <a:r>
                        <a:rPr lang="zh-TW" altLang="en-US" sz="1800" b="0" i="0" kern="1200" dirty="0">
                          <a:solidFill>
                            <a:schemeClr val="dk1"/>
                          </a:solidFill>
                          <a:effectLst/>
                          <a:latin typeface="+mn-lt"/>
                          <a:ea typeface="+mn-ea"/>
                          <a:cs typeface="+mn-cs"/>
                        </a:rPr>
                        <a:t>时间，校正时刻和钟速，所得时间是用</a:t>
                      </a:r>
                      <a:r>
                        <a:rPr lang="en-HK" sz="1800" b="0" i="0" kern="1200" dirty="0">
                          <a:solidFill>
                            <a:schemeClr val="dk1"/>
                          </a:solidFill>
                          <a:effectLst/>
                          <a:latin typeface="+mn-lt"/>
                          <a:ea typeface="+mn-ea"/>
                          <a:cs typeface="+mn-cs"/>
                        </a:rPr>
                        <a:t>UTC</a:t>
                      </a:r>
                      <a:r>
                        <a:rPr lang="zh-TW" altLang="en-US" sz="1800" b="0" i="0" kern="1200" dirty="0">
                          <a:solidFill>
                            <a:schemeClr val="dk1"/>
                          </a:solidFill>
                          <a:effectLst/>
                          <a:latin typeface="+mn-lt"/>
                          <a:ea typeface="+mn-ea"/>
                          <a:cs typeface="+mn-cs"/>
                        </a:rPr>
                        <a:t>或</a:t>
                      </a:r>
                      <a:r>
                        <a:rPr lang="en-HK" sz="1800" b="0" i="0" kern="1200" dirty="0">
                          <a:solidFill>
                            <a:schemeClr val="dk1"/>
                          </a:solidFill>
                          <a:effectLst/>
                          <a:latin typeface="+mn-lt"/>
                          <a:ea typeface="+mn-ea"/>
                          <a:cs typeface="+mn-cs"/>
                        </a:rPr>
                        <a:t>GPS</a:t>
                      </a:r>
                      <a:r>
                        <a:rPr lang="zh-TW" altLang="en-US" sz="1800" b="0" i="0" kern="1200" dirty="0">
                          <a:solidFill>
                            <a:schemeClr val="dk1"/>
                          </a:solidFill>
                          <a:effectLst/>
                          <a:latin typeface="+mn-lt"/>
                          <a:ea typeface="+mn-ea"/>
                          <a:cs typeface="+mn-cs"/>
                        </a:rPr>
                        <a:t>时间度量的时间间隔。这些时间既非原时也非理论坐标时⋯⋯</a:t>
                      </a:r>
                      <a:endParaRPr lang="en-US" dirty="0"/>
                    </a:p>
                  </a:txBody>
                  <a:tcPr/>
                </a:tc>
                <a:extLst>
                  <a:ext uri="{0D108BD9-81ED-4DB2-BD59-A6C34878D82A}">
                    <a16:rowId xmlns:a16="http://schemas.microsoft.com/office/drawing/2014/main" val="3193548059"/>
                  </a:ext>
                </a:extLst>
              </a:tr>
            </a:tbl>
          </a:graphicData>
        </a:graphic>
      </p:graphicFrame>
      <p:pic>
        <p:nvPicPr>
          <p:cNvPr id="6" name="Picture 5">
            <a:extLst>
              <a:ext uri="{FF2B5EF4-FFF2-40B4-BE49-F238E27FC236}">
                <a16:creationId xmlns:a16="http://schemas.microsoft.com/office/drawing/2014/main" id="{4D43F5FA-580D-5327-784E-A992F0753579}"/>
              </a:ext>
            </a:extLst>
          </p:cNvPr>
          <p:cNvPicPr>
            <a:picLocks noChangeAspect="1"/>
          </p:cNvPicPr>
          <p:nvPr/>
        </p:nvPicPr>
        <p:blipFill rotWithShape="1">
          <a:blip r:embed="rId2"/>
          <a:srcRect l="4562" r="72555" b="57017"/>
          <a:stretch/>
        </p:blipFill>
        <p:spPr>
          <a:xfrm>
            <a:off x="3655876" y="334722"/>
            <a:ext cx="1377538" cy="1452034"/>
          </a:xfrm>
          <a:prstGeom prst="rect">
            <a:avLst/>
          </a:prstGeom>
        </p:spPr>
      </p:pic>
    </p:spTree>
    <p:extLst>
      <p:ext uri="{BB962C8B-B14F-4D97-AF65-F5344CB8AC3E}">
        <p14:creationId xmlns:p14="http://schemas.microsoft.com/office/powerpoint/2010/main" val="407679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B24B-3759-2708-C279-4B8BA76A0EAD}"/>
              </a:ext>
            </a:extLst>
          </p:cNvPr>
          <p:cNvSpPr>
            <a:spLocks noGrp="1"/>
          </p:cNvSpPr>
          <p:nvPr>
            <p:ph type="title"/>
          </p:nvPr>
        </p:nvSpPr>
        <p:spPr>
          <a:xfrm>
            <a:off x="301351" y="2331534"/>
            <a:ext cx="1457874" cy="1456267"/>
          </a:xfrm>
        </p:spPr>
        <p:txBody>
          <a:bodyPr>
            <a:normAutofit/>
          </a:bodyPr>
          <a:lstStyle/>
          <a:p>
            <a:r>
              <a:rPr lang="zh-TW" altLang="en-US" b="1" i="0" dirty="0">
                <a:solidFill>
                  <a:srgbClr val="F9FAFB"/>
                </a:solidFill>
                <a:effectLst/>
                <a:latin typeface="quote-cjk-patch"/>
              </a:rPr>
              <a:t>观测</a:t>
            </a:r>
            <a:endParaRPr lang="en-US" dirty="0"/>
          </a:p>
        </p:txBody>
      </p:sp>
      <p:graphicFrame>
        <p:nvGraphicFramePr>
          <p:cNvPr id="5" name="Table 5">
            <a:extLst>
              <a:ext uri="{FF2B5EF4-FFF2-40B4-BE49-F238E27FC236}">
                <a16:creationId xmlns:a16="http://schemas.microsoft.com/office/drawing/2014/main" id="{5355BE35-9CBD-7E4F-CB7E-029179D777F6}"/>
              </a:ext>
            </a:extLst>
          </p:cNvPr>
          <p:cNvGraphicFramePr>
            <a:graphicFrameLocks noGrp="1"/>
          </p:cNvGraphicFramePr>
          <p:nvPr>
            <p:ph idx="1"/>
            <p:extLst>
              <p:ext uri="{D42A27DB-BD31-4B8C-83A1-F6EECF244321}">
                <p14:modId xmlns:p14="http://schemas.microsoft.com/office/powerpoint/2010/main" val="3681224657"/>
              </p:ext>
            </p:extLst>
          </p:nvPr>
        </p:nvGraphicFramePr>
        <p:xfrm>
          <a:off x="1759226" y="609600"/>
          <a:ext cx="10131423" cy="2103120"/>
        </p:xfrm>
        <a:graphic>
          <a:graphicData uri="http://schemas.openxmlformats.org/drawingml/2006/table">
            <a:tbl>
              <a:tblPr firstRow="1" bandRow="1">
                <a:tableStyleId>{00A15C55-8517-42AA-B614-E9B94910E393}</a:tableStyleId>
              </a:tblPr>
              <a:tblGrid>
                <a:gridCol w="1351722">
                  <a:extLst>
                    <a:ext uri="{9D8B030D-6E8A-4147-A177-3AD203B41FA5}">
                      <a16:colId xmlns:a16="http://schemas.microsoft.com/office/drawing/2014/main" val="1906019151"/>
                    </a:ext>
                  </a:extLst>
                </a:gridCol>
                <a:gridCol w="3607904">
                  <a:extLst>
                    <a:ext uri="{9D8B030D-6E8A-4147-A177-3AD203B41FA5}">
                      <a16:colId xmlns:a16="http://schemas.microsoft.com/office/drawing/2014/main" val="1856891192"/>
                    </a:ext>
                  </a:extLst>
                </a:gridCol>
                <a:gridCol w="5171797">
                  <a:extLst>
                    <a:ext uri="{9D8B030D-6E8A-4147-A177-3AD203B41FA5}">
                      <a16:colId xmlns:a16="http://schemas.microsoft.com/office/drawing/2014/main" val="2740470350"/>
                    </a:ext>
                  </a:extLst>
                </a:gridCol>
              </a:tblGrid>
              <a:tr h="248352">
                <a:tc>
                  <a:txBody>
                    <a:bodyPr/>
                    <a:lstStyle/>
                    <a:p>
                      <a:endParaRPr lang="en-US"/>
                    </a:p>
                  </a:txBody>
                  <a:tcPr/>
                </a:tc>
                <a:tc>
                  <a:txBody>
                    <a:bodyPr/>
                    <a:lstStyle/>
                    <a:p>
                      <a:r>
                        <a:rPr lang="zh-TW" altLang="en-US" dirty="0"/>
                        <a:t>相对论</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天体测量实际</a:t>
                      </a:r>
                    </a:p>
                  </a:txBody>
                  <a:tcPr/>
                </a:tc>
                <a:extLst>
                  <a:ext uri="{0D108BD9-81ED-4DB2-BD59-A6C34878D82A}">
                    <a16:rowId xmlns:a16="http://schemas.microsoft.com/office/drawing/2014/main" val="1205753002"/>
                  </a:ext>
                </a:extLst>
              </a:tr>
              <a:tr h="1347223">
                <a:tc>
                  <a:txBody>
                    <a:bodyPr/>
                    <a:lstStyle/>
                    <a:p>
                      <a:r>
                        <a:rPr lang="zh-TW" altLang="en-US" b="1" dirty="0"/>
                        <a:t>方向观测</a:t>
                      </a:r>
                      <a:endParaRPr lang="en-US" b="1" dirty="0"/>
                    </a:p>
                  </a:txBody>
                  <a:tcPr/>
                </a:tc>
                <a:tc>
                  <a:txBody>
                    <a:bodyPr/>
                    <a:lstStyle/>
                    <a:p>
                      <a:r>
                        <a:rPr lang="zh-TW" altLang="en-US" dirty="0"/>
                        <a:t>由于光线在引力场中弯曲，不同坐标系中光行差的表现形式不同，因此方向是依赖于坐标系的理论计算量，并非直接的观测量</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HK" altLang="en-US" dirty="0">
                          <a:effectLst/>
                        </a:rPr>
                        <a:t>方向是现实测得的观测量，例如用子午环观测可获得光子到达方向和地方铅垂线之间的夹角，这些都是用量尺表示的角度，没有经过理论处理，</a:t>
                      </a:r>
                      <a:r>
                        <a:rPr lang="zh-TW" altLang="en-US" dirty="0"/>
                        <a:t>也不依赖于坐标系。经典大地测量用量尺直接测量地面基线长度，所得距离不被视为理论导出量，而就是实实在在的观测量。</a:t>
                      </a:r>
                      <a:endParaRPr lang="en-US" dirty="0"/>
                    </a:p>
                  </a:txBody>
                  <a:tcPr/>
                </a:tc>
                <a:extLst>
                  <a:ext uri="{0D108BD9-81ED-4DB2-BD59-A6C34878D82A}">
                    <a16:rowId xmlns:a16="http://schemas.microsoft.com/office/drawing/2014/main" val="112402548"/>
                  </a:ext>
                </a:extLst>
              </a:tr>
            </a:tbl>
          </a:graphicData>
        </a:graphic>
      </p:graphicFrame>
      <p:sp>
        <p:nvSpPr>
          <p:cNvPr id="7" name="TextBox 6">
            <a:extLst>
              <a:ext uri="{FF2B5EF4-FFF2-40B4-BE49-F238E27FC236}">
                <a16:creationId xmlns:a16="http://schemas.microsoft.com/office/drawing/2014/main" id="{39334DCF-94B5-0BD7-6D88-44C82E39ECE3}"/>
              </a:ext>
            </a:extLst>
          </p:cNvPr>
          <p:cNvSpPr txBox="1"/>
          <p:nvPr/>
        </p:nvSpPr>
        <p:spPr>
          <a:xfrm>
            <a:off x="5174147" y="2875002"/>
            <a:ext cx="6097656" cy="369332"/>
          </a:xfrm>
          <a:prstGeom prst="rect">
            <a:avLst/>
          </a:prstGeom>
          <a:noFill/>
        </p:spPr>
        <p:txBody>
          <a:bodyPr wrap="square">
            <a:spAutoFit/>
          </a:bodyPr>
          <a:lstStyle/>
          <a:p>
            <a:r>
              <a:rPr lang="zh-TW" altLang="en-US" dirty="0"/>
              <a:t>两者对“什么是观测量”的理解存在根本差异。</a:t>
            </a:r>
            <a:endParaRPr lang="en-US" dirty="0"/>
          </a:p>
        </p:txBody>
      </p:sp>
      <p:graphicFrame>
        <p:nvGraphicFramePr>
          <p:cNvPr id="9" name="Table 5">
            <a:extLst>
              <a:ext uri="{FF2B5EF4-FFF2-40B4-BE49-F238E27FC236}">
                <a16:creationId xmlns:a16="http://schemas.microsoft.com/office/drawing/2014/main" id="{7D2069DB-5C04-658C-5B04-D570FE35174C}"/>
              </a:ext>
            </a:extLst>
          </p:cNvPr>
          <p:cNvGraphicFramePr>
            <a:graphicFrameLocks/>
          </p:cNvGraphicFramePr>
          <p:nvPr>
            <p:extLst>
              <p:ext uri="{D42A27DB-BD31-4B8C-83A1-F6EECF244321}">
                <p14:modId xmlns:p14="http://schemas.microsoft.com/office/powerpoint/2010/main" val="2058852946"/>
              </p:ext>
            </p:extLst>
          </p:nvPr>
        </p:nvGraphicFramePr>
        <p:xfrm>
          <a:off x="1759225" y="3440412"/>
          <a:ext cx="10131423" cy="2103120"/>
        </p:xfrm>
        <a:graphic>
          <a:graphicData uri="http://schemas.openxmlformats.org/drawingml/2006/table">
            <a:tbl>
              <a:tblPr firstRow="1" bandRow="1">
                <a:tableStyleId>{21E4AEA4-8DFA-4A89-87EB-49C32662AFE0}</a:tableStyleId>
              </a:tblPr>
              <a:tblGrid>
                <a:gridCol w="1351722">
                  <a:extLst>
                    <a:ext uri="{9D8B030D-6E8A-4147-A177-3AD203B41FA5}">
                      <a16:colId xmlns:a16="http://schemas.microsoft.com/office/drawing/2014/main" val="1906019151"/>
                    </a:ext>
                  </a:extLst>
                </a:gridCol>
                <a:gridCol w="3607904">
                  <a:extLst>
                    <a:ext uri="{9D8B030D-6E8A-4147-A177-3AD203B41FA5}">
                      <a16:colId xmlns:a16="http://schemas.microsoft.com/office/drawing/2014/main" val="1856891192"/>
                    </a:ext>
                  </a:extLst>
                </a:gridCol>
                <a:gridCol w="5171797">
                  <a:extLst>
                    <a:ext uri="{9D8B030D-6E8A-4147-A177-3AD203B41FA5}">
                      <a16:colId xmlns:a16="http://schemas.microsoft.com/office/drawing/2014/main" val="2740470350"/>
                    </a:ext>
                  </a:extLst>
                </a:gridCol>
              </a:tblGrid>
              <a:tr h="248352">
                <a:tc>
                  <a:txBody>
                    <a:bodyPr/>
                    <a:lstStyle/>
                    <a:p>
                      <a:endParaRPr lang="en-US"/>
                    </a:p>
                  </a:txBody>
                  <a:tcPr/>
                </a:tc>
                <a:tc>
                  <a:txBody>
                    <a:bodyPr/>
                    <a:lstStyle/>
                    <a:p>
                      <a:r>
                        <a:rPr lang="zh-TW" altLang="en-US" dirty="0"/>
                        <a:t>相对论</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天体测量实际</a:t>
                      </a:r>
                    </a:p>
                  </a:txBody>
                  <a:tcPr/>
                </a:tc>
                <a:extLst>
                  <a:ext uri="{0D108BD9-81ED-4DB2-BD59-A6C34878D82A}">
                    <a16:rowId xmlns:a16="http://schemas.microsoft.com/office/drawing/2014/main" val="1205753002"/>
                  </a:ext>
                </a:extLst>
              </a:tr>
              <a:tr h="1347223">
                <a:tc>
                  <a:txBody>
                    <a:bodyPr/>
                    <a:lstStyle/>
                    <a:p>
                      <a:r>
                        <a:rPr lang="zh-TW" altLang="en-US" sz="1800" b="1" kern="1200" dirty="0">
                          <a:solidFill>
                            <a:schemeClr val="dk1"/>
                          </a:solidFill>
                          <a:effectLst/>
                        </a:rPr>
                        <a:t>时空</a:t>
                      </a:r>
                      <a:r>
                        <a:rPr lang="zh-TW" altLang="en-US" b="1" dirty="0"/>
                        <a:t>观测</a:t>
                      </a:r>
                      <a:endParaRPr lang="en-US" b="1" dirty="0"/>
                    </a:p>
                  </a:txBody>
                  <a:tcPr/>
                </a:tc>
                <a:tc>
                  <a:txBody>
                    <a:bodyPr/>
                    <a:lstStyle/>
                    <a:p>
                      <a:r>
                        <a:rPr lang="zh-TW" altLang="en-US" dirty="0"/>
                        <a:t>引力场造成时空弯曲，弯曲时空的性质需要用黎曼几何描述。</a:t>
                      </a:r>
                      <a:endParaRPr lang="en-US" dirty="0"/>
                    </a:p>
                  </a:txBody>
                  <a:tcPr/>
                </a:tc>
                <a:tc>
                  <a:txBody>
                    <a:bodyPr/>
                    <a:lstStyle/>
                    <a:p>
                      <a:r>
                        <a:rPr lang="zh-TW" altLang="en-US" dirty="0"/>
                        <a:t>至今所有的天体测量实际应用上，仍然是时间归时间、空间归空间，时间和空间总是分别测量、分别计算、分别表达、分别使用的。即使考虑相对论效应，也是将其分别表达成对时间参数或对空间方向参数的影响，并以改正量的方式加到牛顿框架的计算模型中。</a:t>
                      </a:r>
                      <a:endParaRPr lang="en-US" dirty="0"/>
                    </a:p>
                  </a:txBody>
                  <a:tcPr/>
                </a:tc>
                <a:extLst>
                  <a:ext uri="{0D108BD9-81ED-4DB2-BD59-A6C34878D82A}">
                    <a16:rowId xmlns:a16="http://schemas.microsoft.com/office/drawing/2014/main" val="112402548"/>
                  </a:ext>
                </a:extLst>
              </a:tr>
            </a:tbl>
          </a:graphicData>
        </a:graphic>
      </p:graphicFrame>
      <p:sp>
        <p:nvSpPr>
          <p:cNvPr id="11" name="TextBox 10">
            <a:extLst>
              <a:ext uri="{FF2B5EF4-FFF2-40B4-BE49-F238E27FC236}">
                <a16:creationId xmlns:a16="http://schemas.microsoft.com/office/drawing/2014/main" id="{EEEFFCF0-D493-EFD8-5CB8-5D7754EDCF88}"/>
              </a:ext>
            </a:extLst>
          </p:cNvPr>
          <p:cNvSpPr txBox="1"/>
          <p:nvPr/>
        </p:nvSpPr>
        <p:spPr>
          <a:xfrm>
            <a:off x="5174147" y="5602069"/>
            <a:ext cx="6097656" cy="646331"/>
          </a:xfrm>
          <a:prstGeom prst="rect">
            <a:avLst/>
          </a:prstGeom>
          <a:noFill/>
        </p:spPr>
        <p:txBody>
          <a:bodyPr wrap="square">
            <a:spAutoFit/>
          </a:bodyPr>
          <a:lstStyle/>
          <a:p>
            <a:r>
              <a:rPr lang="zh-TW" altLang="en-US" dirty="0"/>
              <a:t>至今没有人用四维弯曲空间的黎曼几何来表达和处理天体测量的观测数据。</a:t>
            </a:r>
            <a:endParaRPr lang="en-US" dirty="0"/>
          </a:p>
        </p:txBody>
      </p:sp>
    </p:spTree>
    <p:extLst>
      <p:ext uri="{BB962C8B-B14F-4D97-AF65-F5344CB8AC3E}">
        <p14:creationId xmlns:p14="http://schemas.microsoft.com/office/powerpoint/2010/main" val="767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18337</TotalTime>
  <Words>2051</Words>
  <Application>Microsoft Macintosh PowerPoint</Application>
  <PresentationFormat>寬螢幕</PresentationFormat>
  <Paragraphs>109</Paragraphs>
  <Slides>18</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KaTeX_Main</vt:lpstr>
      <vt:lpstr>KaTeX_Math</vt:lpstr>
      <vt:lpstr>quote-cjk-patch</vt:lpstr>
      <vt:lpstr>SimHei</vt:lpstr>
      <vt:lpstr>SimSun</vt:lpstr>
      <vt:lpstr>Arial</vt:lpstr>
      <vt:lpstr>Calibri</vt:lpstr>
      <vt:lpstr>Calibri Light</vt:lpstr>
      <vt:lpstr>Cambria Math</vt:lpstr>
      <vt:lpstr>Celestial</vt:lpstr>
      <vt:lpstr>天体测量中的相对论问题  (relativity in astrometry)</vt:lpstr>
      <vt:lpstr>回顾相对论</vt:lpstr>
      <vt:lpstr>狭义相对论</vt:lpstr>
      <vt:lpstr>洛伦兹变换</vt:lpstr>
      <vt:lpstr>原时(proper time)</vt:lpstr>
      <vt:lpstr>广义相对论 —— 如何引申出时空弯曲？</vt:lpstr>
      <vt:lpstr>场方程</vt:lpstr>
      <vt:lpstr>时间观测量</vt:lpstr>
      <vt:lpstr>观测</vt:lpstr>
      <vt:lpstr>惯性系</vt:lpstr>
      <vt:lpstr>PowerPoint 簡報</vt:lpstr>
      <vt:lpstr>天体测量中的相对论</vt:lpstr>
      <vt:lpstr>天体测量中的相对论</vt:lpstr>
      <vt:lpstr>度规的基本表达式与含义</vt:lpstr>
      <vt:lpstr>度规在天体测量中的两项主要意义</vt:lpstr>
      <vt:lpstr>何谓时间膨胀？</vt:lpstr>
      <vt:lpstr>电磁振荡类时钟与时间膨胀</vt:lpstr>
      <vt:lpstr>电磁振荡与其他计时方式的微妙不同（仅供讨论）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phtam</dc:creator>
  <cp:lastModifiedBy>Microsoft Office User</cp:lastModifiedBy>
  <cp:revision>106</cp:revision>
  <dcterms:created xsi:type="dcterms:W3CDTF">2026-04-01T14:24:07Z</dcterms:created>
  <dcterms:modified xsi:type="dcterms:W3CDTF">2026-04-28T11:20:28Z</dcterms:modified>
</cp:coreProperties>
</file>