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521" r:id="rId2"/>
    <p:sldId id="608" r:id="rId3"/>
    <p:sldId id="637" r:id="rId4"/>
    <p:sldId id="638" r:id="rId5"/>
    <p:sldId id="646" r:id="rId6"/>
    <p:sldId id="639" r:id="rId7"/>
    <p:sldId id="640" r:id="rId8"/>
    <p:sldId id="641" r:id="rId9"/>
    <p:sldId id="643" r:id="rId10"/>
    <p:sldId id="644" r:id="rId11"/>
    <p:sldId id="645" r:id="rId12"/>
    <p:sldId id="642" r:id="rId13"/>
    <p:sldId id="647" r:id="rId14"/>
    <p:sldId id="649" r:id="rId15"/>
    <p:sldId id="648" r:id="rId16"/>
    <p:sldId id="651" r:id="rId17"/>
    <p:sldId id="650" r:id="rId18"/>
    <p:sldId id="652" r:id="rId19"/>
    <p:sldId id="653" r:id="rId20"/>
    <p:sldId id="654" r:id="rId21"/>
    <p:sldId id="655" r:id="rId22"/>
    <p:sldId id="656" r:id="rId23"/>
    <p:sldId id="657" r:id="rId24"/>
    <p:sldId id="6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3"/>
    <p:restoredTop sz="96327"/>
  </p:normalViewPr>
  <p:slideViewPr>
    <p:cSldViewPr snapToGrid="0">
      <p:cViewPr varScale="1">
        <p:scale>
          <a:sx n="108" d="100"/>
          <a:sy n="108" d="100"/>
        </p:scale>
        <p:origin x="224" y="62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D265-15C5-EB7A-1EAF-3F43FE8786A1}"/>
              </a:ext>
            </a:extLst>
          </p:cNvPr>
          <p:cNvSpPr>
            <a:spLocks noGrp="1"/>
          </p:cNvSpPr>
          <p:nvPr>
            <p:ph type="ctrTitle"/>
          </p:nvPr>
        </p:nvSpPr>
        <p:spPr/>
        <p:txBody>
          <a:bodyPr>
            <a:noAutofit/>
          </a:bodyPr>
          <a:lstStyle/>
          <a:p>
            <a:r>
              <a:rPr lang="zh-TW" altLang="en-US" sz="3600" dirty="0"/>
              <a:t>天体视方向</a:t>
            </a:r>
            <a:r>
              <a:rPr lang="zh-TW" altLang="en-HK" sz="3600" dirty="0"/>
              <a:t>：</a:t>
            </a:r>
            <a:r>
              <a:rPr lang="zh-TW" altLang="en-US" sz="3600" dirty="0"/>
              <a:t>视差与光行差效应</a:t>
            </a:r>
            <a:br>
              <a:rPr lang="en-US" altLang="zh-TW" sz="3600" dirty="0"/>
            </a:br>
            <a:r>
              <a:rPr lang="zh-TW" altLang="en-US" sz="3600" dirty="0"/>
              <a:t> </a:t>
            </a:r>
            <a:r>
              <a:rPr lang="en-US" altLang="zh-TW" sz="3600" dirty="0"/>
              <a:t>(</a:t>
            </a:r>
            <a:r>
              <a:rPr lang="en-HK" sz="3600" dirty="0"/>
              <a:t>apparent positions of heavenly bodies: effects of parallax and stellar aberration)</a:t>
            </a:r>
            <a:endParaRPr lang="en-US" sz="3600" dirty="0"/>
          </a:p>
        </p:txBody>
      </p:sp>
      <p:sp>
        <p:nvSpPr>
          <p:cNvPr id="3" name="Subtitle 2">
            <a:extLst>
              <a:ext uri="{FF2B5EF4-FFF2-40B4-BE49-F238E27FC236}">
                <a16:creationId xmlns:a16="http://schemas.microsoft.com/office/drawing/2014/main" id="{FF1C0B72-027E-AD93-8827-44A7053B428D}"/>
              </a:ext>
            </a:extLst>
          </p:cNvPr>
          <p:cNvSpPr>
            <a:spLocks noGrp="1"/>
          </p:cNvSpPr>
          <p:nvPr>
            <p:ph type="subTitle" idx="1"/>
          </p:nvPr>
        </p:nvSpPr>
        <p:spPr/>
        <p:txBody>
          <a:bodyPr>
            <a:normAutofit/>
          </a:bodyPr>
          <a:lstStyle/>
          <a:p>
            <a:endParaRPr lang="en-US" altLang="zh-TW" dirty="0"/>
          </a:p>
          <a:p>
            <a:r>
              <a:rPr lang="en-US" dirty="0"/>
              <a:t>2026-4-23</a:t>
            </a:r>
          </a:p>
          <a:p>
            <a:r>
              <a:rPr lang="zh-TW" altLang="en-US" dirty="0"/>
              <a:t>中山大学　 珠海校区</a:t>
            </a:r>
            <a:r>
              <a:rPr lang="en-US" altLang="zh-TW" dirty="0"/>
              <a:t>/</a:t>
            </a:r>
            <a:r>
              <a:rPr lang="zh-TW" altLang="en-US" dirty="0"/>
              <a:t>教学大楼</a:t>
            </a:r>
            <a:r>
              <a:rPr lang="en-US" altLang="zh-TW" dirty="0"/>
              <a:t>/</a:t>
            </a:r>
            <a:r>
              <a:rPr lang="zh-TW" altLang="en-US" dirty="0"/>
              <a:t>珠海</a:t>
            </a:r>
            <a:r>
              <a:rPr lang="en-HK" altLang="zh-TW" dirty="0"/>
              <a:t>F206</a:t>
            </a:r>
            <a:endParaRPr lang="en-US" dirty="0"/>
          </a:p>
        </p:txBody>
      </p:sp>
    </p:spTree>
    <p:extLst>
      <p:ext uri="{BB962C8B-B14F-4D97-AF65-F5344CB8AC3E}">
        <p14:creationId xmlns:p14="http://schemas.microsoft.com/office/powerpoint/2010/main" val="51993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006D-9B80-6AA6-00EE-81CF29285244}"/>
              </a:ext>
            </a:extLst>
          </p:cNvPr>
          <p:cNvSpPr>
            <a:spLocks noGrp="1"/>
          </p:cNvSpPr>
          <p:nvPr>
            <p:ph type="title"/>
          </p:nvPr>
        </p:nvSpPr>
        <p:spPr/>
        <p:txBody>
          <a:bodyPr/>
          <a:lstStyle/>
          <a:p>
            <a:r>
              <a:rPr lang="zh-TW" altLang="en-US" dirty="0"/>
              <a:t>光行差</a:t>
            </a:r>
            <a:r>
              <a:rPr lang="en-US" altLang="zh-TW" dirty="0"/>
              <a:t>(stellar aberration)</a:t>
            </a:r>
            <a:endParaRPr lang="en-US" dirty="0"/>
          </a:p>
        </p:txBody>
      </p:sp>
      <p:sp>
        <p:nvSpPr>
          <p:cNvPr id="3" name="Content Placeholder 2">
            <a:extLst>
              <a:ext uri="{FF2B5EF4-FFF2-40B4-BE49-F238E27FC236}">
                <a16:creationId xmlns:a16="http://schemas.microsoft.com/office/drawing/2014/main" id="{618CE254-30A6-4890-220C-38444AAAE2C4}"/>
              </a:ext>
            </a:extLst>
          </p:cNvPr>
          <p:cNvSpPr>
            <a:spLocks noGrp="1"/>
          </p:cNvSpPr>
          <p:nvPr>
            <p:ph idx="1"/>
          </p:nvPr>
        </p:nvSpPr>
        <p:spPr>
          <a:xfrm>
            <a:off x="685801" y="2073564"/>
            <a:ext cx="7567550" cy="1456267"/>
          </a:xfrm>
        </p:spPr>
        <p:txBody>
          <a:bodyPr/>
          <a:lstStyle/>
          <a:p>
            <a:pPr algn="l"/>
            <a:r>
              <a:rPr lang="zh-TW" altLang="en-US" b="0" i="0" dirty="0">
                <a:solidFill>
                  <a:srgbClr val="F9FAFB"/>
                </a:solidFill>
                <a:effectLst/>
                <a:latin typeface="quote-cjk-patch"/>
              </a:rPr>
              <a:t>恒星光行差主要是指由于地球绕太阳公转运动，导致恒星光线方向发生视向角度偏移的现象。</a:t>
            </a:r>
            <a:endParaRPr lang="en-HK" altLang="zh-TW" b="0" i="0" dirty="0">
              <a:solidFill>
                <a:srgbClr val="F9FAFB"/>
              </a:solidFill>
              <a:effectLst/>
              <a:latin typeface="quote-cjk-patch"/>
            </a:endParaRPr>
          </a:p>
          <a:p>
            <a:pPr algn="l"/>
            <a:r>
              <a:rPr lang="zh-TW" altLang="en-US" b="0" i="0" dirty="0">
                <a:solidFill>
                  <a:srgbClr val="F9FAFB"/>
                </a:solidFill>
                <a:effectLst/>
                <a:latin typeface="quote-cjk-patch"/>
              </a:rPr>
              <a:t>由詹姆斯</a:t>
            </a:r>
            <a:r>
              <a:rPr lang="en-US" altLang="zh-TW" b="0" i="0" dirty="0">
                <a:solidFill>
                  <a:srgbClr val="F9FAFB"/>
                </a:solidFill>
                <a:effectLst/>
                <a:latin typeface="quote-cjk-patch"/>
              </a:rPr>
              <a:t>·</a:t>
            </a:r>
            <a:r>
              <a:rPr lang="zh-TW" altLang="en-US" b="0" i="0" dirty="0">
                <a:solidFill>
                  <a:srgbClr val="F9FAFB"/>
                </a:solidFill>
                <a:effectLst/>
                <a:latin typeface="quote-cjk-patch"/>
              </a:rPr>
              <a:t>布拉德雷</a:t>
            </a:r>
            <a:r>
              <a:rPr lang="en-US" altLang="zh-TW" b="0" i="0" dirty="0">
                <a:solidFill>
                  <a:srgbClr val="F9FAFB"/>
                </a:solidFill>
                <a:effectLst/>
                <a:latin typeface="quote-cjk-patch"/>
              </a:rPr>
              <a:t>(Bradley)</a:t>
            </a:r>
            <a:r>
              <a:rPr lang="zh-TW" altLang="en-US" b="0" i="0" dirty="0">
                <a:solidFill>
                  <a:srgbClr val="F9FAFB"/>
                </a:solidFill>
                <a:effectLst/>
                <a:latin typeface="quote-cjk-patch"/>
              </a:rPr>
              <a:t>于</a:t>
            </a:r>
            <a:r>
              <a:rPr lang="en-US" altLang="zh-TW" b="0" i="0" dirty="0">
                <a:solidFill>
                  <a:srgbClr val="F9FAFB"/>
                </a:solidFill>
                <a:effectLst/>
                <a:latin typeface="quote-cjk-patch"/>
              </a:rPr>
              <a:t>1727</a:t>
            </a:r>
            <a:r>
              <a:rPr lang="zh-TW" altLang="en-US" b="0" i="0" dirty="0">
                <a:solidFill>
                  <a:srgbClr val="F9FAFB"/>
                </a:solidFill>
                <a:effectLst/>
                <a:latin typeface="quote-cjk-patch"/>
              </a:rPr>
              <a:t>年发现，使恒星看起来朝着地球运动方向偏移最多约</a:t>
            </a:r>
            <a:r>
              <a:rPr lang="en-US" altLang="zh-TW" b="0" i="0" dirty="0">
                <a:solidFill>
                  <a:srgbClr val="F9FAFB"/>
                </a:solidFill>
                <a:effectLst/>
                <a:latin typeface="quote-cjk-patch"/>
              </a:rPr>
              <a:t>20.5</a:t>
            </a:r>
            <a:r>
              <a:rPr lang="zh-TW" altLang="en-US" b="0" i="0" dirty="0">
                <a:solidFill>
                  <a:srgbClr val="F9FAFB"/>
                </a:solidFill>
                <a:effectLst/>
                <a:latin typeface="quote-cjk-patch"/>
              </a:rPr>
              <a:t>角秒，是日心说的直接证据，并可用于测量光速。</a:t>
            </a:r>
          </a:p>
        </p:txBody>
      </p:sp>
      <p:pic>
        <p:nvPicPr>
          <p:cNvPr id="193" name="Picture 192">
            <a:extLst>
              <a:ext uri="{FF2B5EF4-FFF2-40B4-BE49-F238E27FC236}">
                <a16:creationId xmlns:a16="http://schemas.microsoft.com/office/drawing/2014/main" id="{B53CCBB2-0C2A-4600-0DB8-B47C16B00124}"/>
              </a:ext>
            </a:extLst>
          </p:cNvPr>
          <p:cNvPicPr>
            <a:picLocks noChangeAspect="1"/>
          </p:cNvPicPr>
          <p:nvPr/>
        </p:nvPicPr>
        <p:blipFill>
          <a:blip r:embed="rId2"/>
          <a:stretch>
            <a:fillRect/>
          </a:stretch>
        </p:blipFill>
        <p:spPr>
          <a:xfrm>
            <a:off x="2015486" y="3515206"/>
            <a:ext cx="5429498" cy="3075244"/>
          </a:xfrm>
          <a:prstGeom prst="rect">
            <a:avLst/>
          </a:prstGeom>
        </p:spPr>
      </p:pic>
      <p:pic>
        <p:nvPicPr>
          <p:cNvPr id="197" name="Picture 196">
            <a:extLst>
              <a:ext uri="{FF2B5EF4-FFF2-40B4-BE49-F238E27FC236}">
                <a16:creationId xmlns:a16="http://schemas.microsoft.com/office/drawing/2014/main" id="{FB4EACE9-8422-2449-2EB8-FB6B8A12AFE9}"/>
              </a:ext>
            </a:extLst>
          </p:cNvPr>
          <p:cNvPicPr>
            <a:picLocks noChangeAspect="1"/>
          </p:cNvPicPr>
          <p:nvPr/>
        </p:nvPicPr>
        <p:blipFill>
          <a:blip r:embed="rId3"/>
          <a:stretch>
            <a:fillRect/>
          </a:stretch>
        </p:blipFill>
        <p:spPr>
          <a:xfrm>
            <a:off x="8698464" y="0"/>
            <a:ext cx="3493536" cy="6858000"/>
          </a:xfrm>
          <a:prstGeom prst="rect">
            <a:avLst/>
          </a:prstGeom>
        </p:spPr>
      </p:pic>
      <p:pic>
        <p:nvPicPr>
          <p:cNvPr id="199" name="Picture 198">
            <a:extLst>
              <a:ext uri="{FF2B5EF4-FFF2-40B4-BE49-F238E27FC236}">
                <a16:creationId xmlns:a16="http://schemas.microsoft.com/office/drawing/2014/main" id="{E36209EE-F2E4-2C8F-EE55-91222F8CC256}"/>
              </a:ext>
            </a:extLst>
          </p:cNvPr>
          <p:cNvPicPr>
            <a:picLocks noChangeAspect="1"/>
          </p:cNvPicPr>
          <p:nvPr/>
        </p:nvPicPr>
        <p:blipFill>
          <a:blip r:embed="rId4"/>
          <a:stretch>
            <a:fillRect/>
          </a:stretch>
        </p:blipFill>
        <p:spPr>
          <a:xfrm>
            <a:off x="7004072" y="10006"/>
            <a:ext cx="1694391" cy="2055861"/>
          </a:xfrm>
          <a:prstGeom prst="rect">
            <a:avLst/>
          </a:prstGeom>
        </p:spPr>
      </p:pic>
    </p:spTree>
    <p:extLst>
      <p:ext uri="{BB962C8B-B14F-4D97-AF65-F5344CB8AC3E}">
        <p14:creationId xmlns:p14="http://schemas.microsoft.com/office/powerpoint/2010/main" val="269350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4EF02613-7BB0-F34F-AD33-877638A7AFB3}"/>
              </a:ext>
            </a:extLst>
          </p:cNvPr>
          <p:cNvSpPr txBox="1">
            <a:spLocks noChangeArrowheads="1"/>
          </p:cNvSpPr>
          <p:nvPr/>
        </p:nvSpPr>
        <p:spPr>
          <a:xfrm>
            <a:off x="-40574" y="139403"/>
            <a:ext cx="7772400" cy="114300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dirty="0"/>
              <a:t>Aberration of Starlight</a:t>
            </a:r>
            <a:endParaRPr lang="en-US" altLang="en-US" dirty="0"/>
          </a:p>
        </p:txBody>
      </p:sp>
      <p:grpSp>
        <p:nvGrpSpPr>
          <p:cNvPr id="3" name="Group 1155">
            <a:extLst>
              <a:ext uri="{FF2B5EF4-FFF2-40B4-BE49-F238E27FC236}">
                <a16:creationId xmlns:a16="http://schemas.microsoft.com/office/drawing/2014/main" id="{24FC7F68-1429-3FC3-1712-E546EAEC3BD1}"/>
              </a:ext>
            </a:extLst>
          </p:cNvPr>
          <p:cNvGrpSpPr>
            <a:grpSpLocks/>
          </p:cNvGrpSpPr>
          <p:nvPr/>
        </p:nvGrpSpPr>
        <p:grpSpPr bwMode="auto">
          <a:xfrm>
            <a:off x="2209800" y="2438401"/>
            <a:ext cx="2743200" cy="4176713"/>
            <a:chOff x="432" y="1536"/>
            <a:chExt cx="1728" cy="2631"/>
          </a:xfrm>
        </p:grpSpPr>
        <p:grpSp>
          <p:nvGrpSpPr>
            <p:cNvPr id="4" name="Group 1116">
              <a:extLst>
                <a:ext uri="{FF2B5EF4-FFF2-40B4-BE49-F238E27FC236}">
                  <a16:creationId xmlns:a16="http://schemas.microsoft.com/office/drawing/2014/main" id="{9EF5C71A-2121-2843-89F9-56C1589F4CEF}"/>
                </a:ext>
              </a:extLst>
            </p:cNvPr>
            <p:cNvGrpSpPr>
              <a:grpSpLocks/>
            </p:cNvGrpSpPr>
            <p:nvPr/>
          </p:nvGrpSpPr>
          <p:grpSpPr bwMode="auto">
            <a:xfrm rot="-100280">
              <a:off x="432" y="1536"/>
              <a:ext cx="1728" cy="1392"/>
              <a:chOff x="3702" y="1290"/>
              <a:chExt cx="1331" cy="1304"/>
            </a:xfrm>
          </p:grpSpPr>
          <p:grpSp>
            <p:nvGrpSpPr>
              <p:cNvPr id="6" name="Group 1117">
                <a:extLst>
                  <a:ext uri="{FF2B5EF4-FFF2-40B4-BE49-F238E27FC236}">
                    <a16:creationId xmlns:a16="http://schemas.microsoft.com/office/drawing/2014/main" id="{FE5D3D8E-01E8-2AB2-373C-50D6D79BB20A}"/>
                  </a:ext>
                </a:extLst>
              </p:cNvPr>
              <p:cNvGrpSpPr>
                <a:grpSpLocks/>
              </p:cNvGrpSpPr>
              <p:nvPr/>
            </p:nvGrpSpPr>
            <p:grpSpPr bwMode="auto">
              <a:xfrm>
                <a:off x="4253" y="1290"/>
                <a:ext cx="143" cy="1304"/>
                <a:chOff x="4253" y="1290"/>
                <a:chExt cx="143" cy="1304"/>
              </a:xfrm>
            </p:grpSpPr>
            <p:grpSp>
              <p:nvGrpSpPr>
                <p:cNvPr id="13" name="Group 1118">
                  <a:extLst>
                    <a:ext uri="{FF2B5EF4-FFF2-40B4-BE49-F238E27FC236}">
                      <a16:creationId xmlns:a16="http://schemas.microsoft.com/office/drawing/2014/main" id="{B71EF039-3231-8AB2-D588-4AD27B598AA3}"/>
                    </a:ext>
                  </a:extLst>
                </p:cNvPr>
                <p:cNvGrpSpPr>
                  <a:grpSpLocks/>
                </p:cNvGrpSpPr>
                <p:nvPr/>
              </p:nvGrpSpPr>
              <p:grpSpPr bwMode="auto">
                <a:xfrm>
                  <a:off x="4353" y="1290"/>
                  <a:ext cx="16" cy="1126"/>
                  <a:chOff x="4353" y="1290"/>
                  <a:chExt cx="16" cy="1126"/>
                </a:xfrm>
              </p:grpSpPr>
              <p:sp>
                <p:nvSpPr>
                  <p:cNvPr id="21" name="Rectangle 1119">
                    <a:extLst>
                      <a:ext uri="{FF2B5EF4-FFF2-40B4-BE49-F238E27FC236}">
                        <a16:creationId xmlns:a16="http://schemas.microsoft.com/office/drawing/2014/main" id="{3017CF90-903C-3AE9-83EE-58BBE11A7139}"/>
                      </a:ext>
                    </a:extLst>
                  </p:cNvPr>
                  <p:cNvSpPr>
                    <a:spLocks noChangeArrowheads="1"/>
                  </p:cNvSpPr>
                  <p:nvPr/>
                </p:nvSpPr>
                <p:spPr bwMode="auto">
                  <a:xfrm>
                    <a:off x="4353" y="1291"/>
                    <a:ext cx="16" cy="112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Rectangle 1120">
                    <a:extLst>
                      <a:ext uri="{FF2B5EF4-FFF2-40B4-BE49-F238E27FC236}">
                        <a16:creationId xmlns:a16="http://schemas.microsoft.com/office/drawing/2014/main" id="{0DCDCC70-EB88-AC7C-D3AE-F8B489245863}"/>
                      </a:ext>
                    </a:extLst>
                  </p:cNvPr>
                  <p:cNvSpPr>
                    <a:spLocks noChangeArrowheads="1"/>
                  </p:cNvSpPr>
                  <p:nvPr/>
                </p:nvSpPr>
                <p:spPr bwMode="auto">
                  <a:xfrm>
                    <a:off x="4354" y="1291"/>
                    <a:ext cx="13" cy="11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Rectangle 1121">
                    <a:extLst>
                      <a:ext uri="{FF2B5EF4-FFF2-40B4-BE49-F238E27FC236}">
                        <a16:creationId xmlns:a16="http://schemas.microsoft.com/office/drawing/2014/main" id="{2F50CFC3-F7D6-3216-8147-C3A23D4D0BB2}"/>
                      </a:ext>
                    </a:extLst>
                  </p:cNvPr>
                  <p:cNvSpPr>
                    <a:spLocks noChangeArrowheads="1"/>
                  </p:cNvSpPr>
                  <p:nvPr/>
                </p:nvSpPr>
                <p:spPr bwMode="auto">
                  <a:xfrm>
                    <a:off x="4355" y="1290"/>
                    <a:ext cx="12" cy="1126"/>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Rectangle 1122">
                    <a:extLst>
                      <a:ext uri="{FF2B5EF4-FFF2-40B4-BE49-F238E27FC236}">
                        <a16:creationId xmlns:a16="http://schemas.microsoft.com/office/drawing/2014/main" id="{7CBCBDF9-8768-4E9B-2D86-253BEB50211F}"/>
                      </a:ext>
                    </a:extLst>
                  </p:cNvPr>
                  <p:cNvSpPr>
                    <a:spLocks noChangeArrowheads="1"/>
                  </p:cNvSpPr>
                  <p:nvPr/>
                </p:nvSpPr>
                <p:spPr bwMode="auto">
                  <a:xfrm>
                    <a:off x="4356" y="1291"/>
                    <a:ext cx="10" cy="11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 name="Rectangle 1123">
                    <a:extLst>
                      <a:ext uri="{FF2B5EF4-FFF2-40B4-BE49-F238E27FC236}">
                        <a16:creationId xmlns:a16="http://schemas.microsoft.com/office/drawing/2014/main" id="{80BBE0AF-5F34-A2CC-CEEB-1F0132DAB362}"/>
                      </a:ext>
                    </a:extLst>
                  </p:cNvPr>
                  <p:cNvSpPr>
                    <a:spLocks noChangeArrowheads="1"/>
                  </p:cNvSpPr>
                  <p:nvPr/>
                </p:nvSpPr>
                <p:spPr bwMode="auto">
                  <a:xfrm>
                    <a:off x="4358" y="1291"/>
                    <a:ext cx="6" cy="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 name="Freeform 1124">
                  <a:extLst>
                    <a:ext uri="{FF2B5EF4-FFF2-40B4-BE49-F238E27FC236}">
                      <a16:creationId xmlns:a16="http://schemas.microsoft.com/office/drawing/2014/main" id="{C9130F14-11EA-574B-1F06-27A1FFCBE305}"/>
                    </a:ext>
                  </a:extLst>
                </p:cNvPr>
                <p:cNvSpPr>
                  <a:spLocks/>
                </p:cNvSpPr>
                <p:nvPr/>
              </p:nvSpPr>
              <p:spPr bwMode="auto">
                <a:xfrm>
                  <a:off x="4253" y="2418"/>
                  <a:ext cx="125" cy="176"/>
                </a:xfrm>
                <a:custGeom>
                  <a:avLst/>
                  <a:gdLst>
                    <a:gd name="T0" fmla="*/ 249 w 249"/>
                    <a:gd name="T1" fmla="*/ 0 h 352"/>
                    <a:gd name="T2" fmla="*/ 249 w 249"/>
                    <a:gd name="T3" fmla="*/ 219 h 352"/>
                    <a:gd name="T4" fmla="*/ 249 w 249"/>
                    <a:gd name="T5" fmla="*/ 240 h 352"/>
                    <a:gd name="T6" fmla="*/ 245 w 249"/>
                    <a:gd name="T7" fmla="*/ 262 h 352"/>
                    <a:gd name="T8" fmla="*/ 238 w 249"/>
                    <a:gd name="T9" fmla="*/ 282 h 352"/>
                    <a:gd name="T10" fmla="*/ 228 w 249"/>
                    <a:gd name="T11" fmla="*/ 299 h 352"/>
                    <a:gd name="T12" fmla="*/ 217 w 249"/>
                    <a:gd name="T13" fmla="*/ 315 h 352"/>
                    <a:gd name="T14" fmla="*/ 206 w 249"/>
                    <a:gd name="T15" fmla="*/ 326 h 352"/>
                    <a:gd name="T16" fmla="*/ 193 w 249"/>
                    <a:gd name="T17" fmla="*/ 334 h 352"/>
                    <a:gd name="T18" fmla="*/ 177 w 249"/>
                    <a:gd name="T19" fmla="*/ 342 h 352"/>
                    <a:gd name="T20" fmla="*/ 157 w 249"/>
                    <a:gd name="T21" fmla="*/ 347 h 352"/>
                    <a:gd name="T22" fmla="*/ 133 w 249"/>
                    <a:gd name="T23" fmla="*/ 352 h 352"/>
                    <a:gd name="T24" fmla="*/ 114 w 249"/>
                    <a:gd name="T25" fmla="*/ 349 h 352"/>
                    <a:gd name="T26" fmla="*/ 97 w 249"/>
                    <a:gd name="T27" fmla="*/ 347 h 352"/>
                    <a:gd name="T28" fmla="*/ 78 w 249"/>
                    <a:gd name="T29" fmla="*/ 339 h 352"/>
                    <a:gd name="T30" fmla="*/ 63 w 249"/>
                    <a:gd name="T31" fmla="*/ 331 h 352"/>
                    <a:gd name="T32" fmla="*/ 46 w 249"/>
                    <a:gd name="T33" fmla="*/ 318 h 352"/>
                    <a:gd name="T34" fmla="*/ 32 w 249"/>
                    <a:gd name="T35" fmla="*/ 302 h 352"/>
                    <a:gd name="T36" fmla="*/ 22 w 249"/>
                    <a:gd name="T37" fmla="*/ 288 h 352"/>
                    <a:gd name="T38" fmla="*/ 13 w 249"/>
                    <a:gd name="T39" fmla="*/ 274 h 352"/>
                    <a:gd name="T40" fmla="*/ 7 w 249"/>
                    <a:gd name="T41" fmla="*/ 258 h 352"/>
                    <a:gd name="T42" fmla="*/ 2 w 249"/>
                    <a:gd name="T43" fmla="*/ 237 h 352"/>
                    <a:gd name="T44" fmla="*/ 0 w 249"/>
                    <a:gd name="T45" fmla="*/ 214 h 352"/>
                    <a:gd name="T46" fmla="*/ 0 w 249"/>
                    <a:gd name="T47" fmla="*/ 192 h 352"/>
                    <a:gd name="T48" fmla="*/ 0 w 249"/>
                    <a:gd name="T49" fmla="*/ 177 h 352"/>
                    <a:gd name="T50" fmla="*/ 1 w 249"/>
                    <a:gd name="T51" fmla="*/ 159 h 352"/>
                    <a:gd name="T52" fmla="*/ 7 w 249"/>
                    <a:gd name="T53" fmla="*/ 140 h 352"/>
                    <a:gd name="T54" fmla="*/ 20 w 249"/>
                    <a:gd name="T55" fmla="*/ 129 h 352"/>
                    <a:gd name="T56" fmla="*/ 31 w 249"/>
                    <a:gd name="T57" fmla="*/ 125 h 352"/>
                    <a:gd name="T58" fmla="*/ 45 w 249"/>
                    <a:gd name="T59" fmla="*/ 125 h 352"/>
                    <a:gd name="T60" fmla="*/ 56 w 249"/>
                    <a:gd name="T61" fmla="*/ 130 h 352"/>
                    <a:gd name="T62" fmla="*/ 64 w 249"/>
                    <a:gd name="T63" fmla="*/ 138 h 352"/>
                    <a:gd name="T64" fmla="*/ 69 w 249"/>
                    <a:gd name="T65" fmla="*/ 149 h 352"/>
                    <a:gd name="T66" fmla="*/ 73 w 249"/>
                    <a:gd name="T67" fmla="*/ 164 h 352"/>
                    <a:gd name="T68" fmla="*/ 73 w 249"/>
                    <a:gd name="T69" fmla="*/ 179 h 352"/>
                    <a:gd name="T70" fmla="*/ 73 w 249"/>
                    <a:gd name="T71" fmla="*/ 195 h 352"/>
                    <a:gd name="T72" fmla="*/ 75 w 249"/>
                    <a:gd name="T73" fmla="*/ 221 h 352"/>
                    <a:gd name="T74" fmla="*/ 78 w 249"/>
                    <a:gd name="T75" fmla="*/ 241 h 352"/>
                    <a:gd name="T76" fmla="*/ 85 w 249"/>
                    <a:gd name="T77" fmla="*/ 256 h 352"/>
                    <a:gd name="T78" fmla="*/ 95 w 249"/>
                    <a:gd name="T79" fmla="*/ 264 h 352"/>
                    <a:gd name="T80" fmla="*/ 107 w 249"/>
                    <a:gd name="T81" fmla="*/ 271 h 352"/>
                    <a:gd name="T82" fmla="*/ 127 w 249"/>
                    <a:gd name="T83" fmla="*/ 273 h 352"/>
                    <a:gd name="T84" fmla="*/ 144 w 249"/>
                    <a:gd name="T85" fmla="*/ 269 h 352"/>
                    <a:gd name="T86" fmla="*/ 158 w 249"/>
                    <a:gd name="T87" fmla="*/ 264 h 352"/>
                    <a:gd name="T88" fmla="*/ 169 w 249"/>
                    <a:gd name="T89" fmla="*/ 255 h 352"/>
                    <a:gd name="T90" fmla="*/ 175 w 249"/>
                    <a:gd name="T91" fmla="*/ 245 h 352"/>
                    <a:gd name="T92" fmla="*/ 180 w 249"/>
                    <a:gd name="T93" fmla="*/ 226 h 352"/>
                    <a:gd name="T94" fmla="*/ 180 w 249"/>
                    <a:gd name="T95" fmla="*/ 0 h 352"/>
                    <a:gd name="T96" fmla="*/ 249 w 249"/>
                    <a:gd name="T9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352">
                      <a:moveTo>
                        <a:pt x="249" y="0"/>
                      </a:moveTo>
                      <a:lnTo>
                        <a:pt x="249" y="219"/>
                      </a:lnTo>
                      <a:lnTo>
                        <a:pt x="249" y="240"/>
                      </a:lnTo>
                      <a:lnTo>
                        <a:pt x="245" y="262"/>
                      </a:lnTo>
                      <a:lnTo>
                        <a:pt x="238" y="282"/>
                      </a:lnTo>
                      <a:lnTo>
                        <a:pt x="228" y="299"/>
                      </a:lnTo>
                      <a:lnTo>
                        <a:pt x="217" y="315"/>
                      </a:lnTo>
                      <a:lnTo>
                        <a:pt x="206" y="326"/>
                      </a:lnTo>
                      <a:lnTo>
                        <a:pt x="193" y="334"/>
                      </a:lnTo>
                      <a:lnTo>
                        <a:pt x="177" y="342"/>
                      </a:lnTo>
                      <a:lnTo>
                        <a:pt x="157" y="347"/>
                      </a:lnTo>
                      <a:lnTo>
                        <a:pt x="133" y="352"/>
                      </a:lnTo>
                      <a:lnTo>
                        <a:pt x="114" y="349"/>
                      </a:lnTo>
                      <a:lnTo>
                        <a:pt x="97" y="347"/>
                      </a:lnTo>
                      <a:lnTo>
                        <a:pt x="78" y="339"/>
                      </a:lnTo>
                      <a:lnTo>
                        <a:pt x="63" y="331"/>
                      </a:lnTo>
                      <a:lnTo>
                        <a:pt x="46" y="318"/>
                      </a:lnTo>
                      <a:lnTo>
                        <a:pt x="32" y="302"/>
                      </a:lnTo>
                      <a:lnTo>
                        <a:pt x="22" y="288"/>
                      </a:lnTo>
                      <a:lnTo>
                        <a:pt x="13" y="274"/>
                      </a:lnTo>
                      <a:lnTo>
                        <a:pt x="7" y="258"/>
                      </a:lnTo>
                      <a:lnTo>
                        <a:pt x="2" y="237"/>
                      </a:lnTo>
                      <a:lnTo>
                        <a:pt x="0" y="214"/>
                      </a:lnTo>
                      <a:lnTo>
                        <a:pt x="0" y="192"/>
                      </a:lnTo>
                      <a:lnTo>
                        <a:pt x="0" y="177"/>
                      </a:lnTo>
                      <a:lnTo>
                        <a:pt x="1" y="159"/>
                      </a:lnTo>
                      <a:lnTo>
                        <a:pt x="7" y="140"/>
                      </a:lnTo>
                      <a:lnTo>
                        <a:pt x="20" y="129"/>
                      </a:lnTo>
                      <a:lnTo>
                        <a:pt x="31" y="125"/>
                      </a:lnTo>
                      <a:lnTo>
                        <a:pt x="45" y="125"/>
                      </a:lnTo>
                      <a:lnTo>
                        <a:pt x="56" y="130"/>
                      </a:lnTo>
                      <a:lnTo>
                        <a:pt x="64" y="138"/>
                      </a:lnTo>
                      <a:lnTo>
                        <a:pt x="69" y="149"/>
                      </a:lnTo>
                      <a:lnTo>
                        <a:pt x="73" y="164"/>
                      </a:lnTo>
                      <a:lnTo>
                        <a:pt x="73" y="179"/>
                      </a:lnTo>
                      <a:lnTo>
                        <a:pt x="73" y="195"/>
                      </a:lnTo>
                      <a:lnTo>
                        <a:pt x="75" y="221"/>
                      </a:lnTo>
                      <a:lnTo>
                        <a:pt x="78" y="241"/>
                      </a:lnTo>
                      <a:lnTo>
                        <a:pt x="85" y="256"/>
                      </a:lnTo>
                      <a:lnTo>
                        <a:pt x="95" y="264"/>
                      </a:lnTo>
                      <a:lnTo>
                        <a:pt x="107" y="271"/>
                      </a:lnTo>
                      <a:lnTo>
                        <a:pt x="127" y="273"/>
                      </a:lnTo>
                      <a:lnTo>
                        <a:pt x="144" y="269"/>
                      </a:lnTo>
                      <a:lnTo>
                        <a:pt x="158" y="264"/>
                      </a:lnTo>
                      <a:lnTo>
                        <a:pt x="169" y="255"/>
                      </a:lnTo>
                      <a:lnTo>
                        <a:pt x="175" y="245"/>
                      </a:lnTo>
                      <a:lnTo>
                        <a:pt x="180" y="226"/>
                      </a:lnTo>
                      <a:lnTo>
                        <a:pt x="180" y="0"/>
                      </a:lnTo>
                      <a:lnTo>
                        <a:pt x="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 name="Group 1125">
                  <a:extLst>
                    <a:ext uri="{FF2B5EF4-FFF2-40B4-BE49-F238E27FC236}">
                      <a16:creationId xmlns:a16="http://schemas.microsoft.com/office/drawing/2014/main" id="{B2D4C487-337A-5B31-2FBA-8A830FD57915}"/>
                    </a:ext>
                  </a:extLst>
                </p:cNvPr>
                <p:cNvGrpSpPr>
                  <a:grpSpLocks/>
                </p:cNvGrpSpPr>
                <p:nvPr/>
              </p:nvGrpSpPr>
              <p:grpSpPr bwMode="auto">
                <a:xfrm>
                  <a:off x="4325" y="2392"/>
                  <a:ext cx="71" cy="33"/>
                  <a:chOff x="4325" y="2392"/>
                  <a:chExt cx="71" cy="33"/>
                </a:xfrm>
              </p:grpSpPr>
              <p:sp>
                <p:nvSpPr>
                  <p:cNvPr id="16" name="Rectangle 1126">
                    <a:extLst>
                      <a:ext uri="{FF2B5EF4-FFF2-40B4-BE49-F238E27FC236}">
                        <a16:creationId xmlns:a16="http://schemas.microsoft.com/office/drawing/2014/main" id="{DE5C6FF1-C437-02F8-18A8-6F30CE15C832}"/>
                      </a:ext>
                    </a:extLst>
                  </p:cNvPr>
                  <p:cNvSpPr>
                    <a:spLocks noChangeArrowheads="1"/>
                  </p:cNvSpPr>
                  <p:nvPr/>
                </p:nvSpPr>
                <p:spPr bwMode="auto">
                  <a:xfrm>
                    <a:off x="4325" y="2392"/>
                    <a:ext cx="71" cy="33"/>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Rectangle 1127">
                    <a:extLst>
                      <a:ext uri="{FF2B5EF4-FFF2-40B4-BE49-F238E27FC236}">
                        <a16:creationId xmlns:a16="http://schemas.microsoft.com/office/drawing/2014/main" id="{D0EB3903-BE97-1700-0740-1DAD7DD1A382}"/>
                      </a:ext>
                    </a:extLst>
                  </p:cNvPr>
                  <p:cNvSpPr>
                    <a:spLocks noChangeArrowheads="1"/>
                  </p:cNvSpPr>
                  <p:nvPr/>
                </p:nvSpPr>
                <p:spPr bwMode="auto">
                  <a:xfrm>
                    <a:off x="4327" y="2392"/>
                    <a:ext cx="68" cy="33"/>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Rectangle 1128">
                    <a:extLst>
                      <a:ext uri="{FF2B5EF4-FFF2-40B4-BE49-F238E27FC236}">
                        <a16:creationId xmlns:a16="http://schemas.microsoft.com/office/drawing/2014/main" id="{099FE374-EB11-C7EB-060B-1A952220A42D}"/>
                      </a:ext>
                    </a:extLst>
                  </p:cNvPr>
                  <p:cNvSpPr>
                    <a:spLocks noChangeArrowheads="1"/>
                  </p:cNvSpPr>
                  <p:nvPr/>
                </p:nvSpPr>
                <p:spPr bwMode="auto">
                  <a:xfrm>
                    <a:off x="4332" y="2392"/>
                    <a:ext cx="57" cy="3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Rectangle 1129">
                    <a:extLst>
                      <a:ext uri="{FF2B5EF4-FFF2-40B4-BE49-F238E27FC236}">
                        <a16:creationId xmlns:a16="http://schemas.microsoft.com/office/drawing/2014/main" id="{C4C2FD47-BF87-4F32-C951-77D2543FD815}"/>
                      </a:ext>
                    </a:extLst>
                  </p:cNvPr>
                  <p:cNvSpPr>
                    <a:spLocks noChangeArrowheads="1"/>
                  </p:cNvSpPr>
                  <p:nvPr/>
                </p:nvSpPr>
                <p:spPr bwMode="auto">
                  <a:xfrm>
                    <a:off x="4336" y="2392"/>
                    <a:ext cx="50" cy="33"/>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1130">
                    <a:extLst>
                      <a:ext uri="{FF2B5EF4-FFF2-40B4-BE49-F238E27FC236}">
                        <a16:creationId xmlns:a16="http://schemas.microsoft.com/office/drawing/2014/main" id="{B2AF4277-1C8A-9499-B066-9701C57A7DC6}"/>
                      </a:ext>
                    </a:extLst>
                  </p:cNvPr>
                  <p:cNvSpPr>
                    <a:spLocks noChangeArrowheads="1"/>
                  </p:cNvSpPr>
                  <p:nvPr/>
                </p:nvSpPr>
                <p:spPr bwMode="auto">
                  <a:xfrm>
                    <a:off x="4346" y="2392"/>
                    <a:ext cx="29" cy="3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grpSp>
            <p:nvGrpSpPr>
              <p:cNvPr id="7" name="Group 1131">
                <a:extLst>
                  <a:ext uri="{FF2B5EF4-FFF2-40B4-BE49-F238E27FC236}">
                    <a16:creationId xmlns:a16="http://schemas.microsoft.com/office/drawing/2014/main" id="{387A72A2-43C6-BF2B-9561-6E6D94898077}"/>
                  </a:ext>
                </a:extLst>
              </p:cNvPr>
              <p:cNvGrpSpPr>
                <a:grpSpLocks/>
              </p:cNvGrpSpPr>
              <p:nvPr/>
            </p:nvGrpSpPr>
            <p:grpSpPr bwMode="auto">
              <a:xfrm>
                <a:off x="3702" y="1375"/>
                <a:ext cx="1331" cy="540"/>
                <a:chOff x="3702" y="1375"/>
                <a:chExt cx="1331" cy="540"/>
              </a:xfrm>
            </p:grpSpPr>
            <p:sp>
              <p:nvSpPr>
                <p:cNvPr id="8" name="Freeform 1132">
                  <a:extLst>
                    <a:ext uri="{FF2B5EF4-FFF2-40B4-BE49-F238E27FC236}">
                      <a16:creationId xmlns:a16="http://schemas.microsoft.com/office/drawing/2014/main" id="{15C606CF-690F-195B-AC69-55FBC5F1E30E}"/>
                    </a:ext>
                  </a:extLst>
                </p:cNvPr>
                <p:cNvSpPr>
                  <a:spLocks/>
                </p:cNvSpPr>
                <p:nvPr/>
              </p:nvSpPr>
              <p:spPr bwMode="auto">
                <a:xfrm>
                  <a:off x="3702" y="1375"/>
                  <a:ext cx="1331" cy="540"/>
                </a:xfrm>
                <a:custGeom>
                  <a:avLst/>
                  <a:gdLst>
                    <a:gd name="T0" fmla="*/ 80 w 2664"/>
                    <a:gd name="T1" fmla="*/ 888 h 1080"/>
                    <a:gd name="T2" fmla="*/ 167 w 2664"/>
                    <a:gd name="T3" fmla="*/ 746 h 1080"/>
                    <a:gd name="T4" fmla="*/ 305 w 2664"/>
                    <a:gd name="T5" fmla="*/ 555 h 1080"/>
                    <a:gd name="T6" fmla="*/ 442 w 2664"/>
                    <a:gd name="T7" fmla="*/ 403 h 1080"/>
                    <a:gd name="T8" fmla="*/ 593 w 2664"/>
                    <a:gd name="T9" fmla="*/ 274 h 1080"/>
                    <a:gd name="T10" fmla="*/ 772 w 2664"/>
                    <a:gd name="T11" fmla="*/ 160 h 1080"/>
                    <a:gd name="T12" fmla="*/ 966 w 2664"/>
                    <a:gd name="T13" fmla="*/ 74 h 1080"/>
                    <a:gd name="T14" fmla="*/ 1181 w 2664"/>
                    <a:gd name="T15" fmla="*/ 20 h 1080"/>
                    <a:gd name="T16" fmla="*/ 1360 w 2664"/>
                    <a:gd name="T17" fmla="*/ 0 h 1080"/>
                    <a:gd name="T18" fmla="*/ 1517 w 2664"/>
                    <a:gd name="T19" fmla="*/ 17 h 1080"/>
                    <a:gd name="T20" fmla="*/ 1653 w 2664"/>
                    <a:gd name="T21" fmla="*/ 50 h 1080"/>
                    <a:gd name="T22" fmla="*/ 1815 w 2664"/>
                    <a:gd name="T23" fmla="*/ 112 h 1080"/>
                    <a:gd name="T24" fmla="*/ 1933 w 2664"/>
                    <a:gd name="T25" fmla="*/ 176 h 1080"/>
                    <a:gd name="T26" fmla="*/ 2046 w 2664"/>
                    <a:gd name="T27" fmla="*/ 246 h 1080"/>
                    <a:gd name="T28" fmla="*/ 2165 w 2664"/>
                    <a:gd name="T29" fmla="*/ 338 h 1080"/>
                    <a:gd name="T30" fmla="*/ 2302 w 2664"/>
                    <a:gd name="T31" fmla="*/ 473 h 1080"/>
                    <a:gd name="T32" fmla="*/ 2432 w 2664"/>
                    <a:gd name="T33" fmla="*/ 632 h 1080"/>
                    <a:gd name="T34" fmla="*/ 2539 w 2664"/>
                    <a:gd name="T35" fmla="*/ 792 h 1080"/>
                    <a:gd name="T36" fmla="*/ 2664 w 2664"/>
                    <a:gd name="T37" fmla="*/ 1056 h 1080"/>
                    <a:gd name="T38" fmla="*/ 2609 w 2664"/>
                    <a:gd name="T39" fmla="*/ 975 h 1080"/>
                    <a:gd name="T40" fmla="*/ 2525 w 2664"/>
                    <a:gd name="T41" fmla="*/ 887 h 1080"/>
                    <a:gd name="T42" fmla="*/ 2417 w 2664"/>
                    <a:gd name="T43" fmla="*/ 830 h 1080"/>
                    <a:gd name="T44" fmla="*/ 2291 w 2664"/>
                    <a:gd name="T45" fmla="*/ 810 h 1080"/>
                    <a:gd name="T46" fmla="*/ 2168 w 2664"/>
                    <a:gd name="T47" fmla="*/ 840 h 1080"/>
                    <a:gd name="T48" fmla="*/ 2089 w 2664"/>
                    <a:gd name="T49" fmla="*/ 887 h 1080"/>
                    <a:gd name="T50" fmla="*/ 2021 w 2664"/>
                    <a:gd name="T51" fmla="*/ 948 h 1080"/>
                    <a:gd name="T52" fmla="*/ 1960 w 2664"/>
                    <a:gd name="T53" fmla="*/ 981 h 1080"/>
                    <a:gd name="T54" fmla="*/ 1868 w 2664"/>
                    <a:gd name="T55" fmla="*/ 887 h 1080"/>
                    <a:gd name="T56" fmla="*/ 1779 w 2664"/>
                    <a:gd name="T57" fmla="*/ 836 h 1080"/>
                    <a:gd name="T58" fmla="*/ 1678 w 2664"/>
                    <a:gd name="T59" fmla="*/ 810 h 1080"/>
                    <a:gd name="T60" fmla="*/ 1579 w 2664"/>
                    <a:gd name="T61" fmla="*/ 818 h 1080"/>
                    <a:gd name="T62" fmla="*/ 1486 w 2664"/>
                    <a:gd name="T63" fmla="*/ 853 h 1080"/>
                    <a:gd name="T64" fmla="*/ 1411 w 2664"/>
                    <a:gd name="T65" fmla="*/ 905 h 1080"/>
                    <a:gd name="T66" fmla="*/ 1343 w 2664"/>
                    <a:gd name="T67" fmla="*/ 975 h 1080"/>
                    <a:gd name="T68" fmla="*/ 1285 w 2664"/>
                    <a:gd name="T69" fmla="*/ 935 h 1080"/>
                    <a:gd name="T70" fmla="*/ 1189 w 2664"/>
                    <a:gd name="T71" fmla="*/ 857 h 1080"/>
                    <a:gd name="T72" fmla="*/ 1083 w 2664"/>
                    <a:gd name="T73" fmla="*/ 817 h 1080"/>
                    <a:gd name="T74" fmla="*/ 993 w 2664"/>
                    <a:gd name="T75" fmla="*/ 810 h 1080"/>
                    <a:gd name="T76" fmla="*/ 881 w 2664"/>
                    <a:gd name="T77" fmla="*/ 839 h 1080"/>
                    <a:gd name="T78" fmla="*/ 781 w 2664"/>
                    <a:gd name="T79" fmla="*/ 900 h 1080"/>
                    <a:gd name="T80" fmla="*/ 707 w 2664"/>
                    <a:gd name="T81" fmla="*/ 978 h 1080"/>
                    <a:gd name="T82" fmla="*/ 646 w 2664"/>
                    <a:gd name="T83" fmla="*/ 933 h 1080"/>
                    <a:gd name="T84" fmla="*/ 561 w 2664"/>
                    <a:gd name="T85" fmla="*/ 862 h 1080"/>
                    <a:gd name="T86" fmla="*/ 433 w 2664"/>
                    <a:gd name="T87" fmla="*/ 814 h 1080"/>
                    <a:gd name="T88" fmla="*/ 314 w 2664"/>
                    <a:gd name="T89" fmla="*/ 817 h 1080"/>
                    <a:gd name="T90" fmla="*/ 197 w 2664"/>
                    <a:gd name="T91" fmla="*/ 861 h 1080"/>
                    <a:gd name="T92" fmla="*/ 96 w 2664"/>
                    <a:gd name="T93" fmla="*/ 947 h 1080"/>
                    <a:gd name="T94" fmla="*/ 22 w 2664"/>
                    <a:gd name="T95" fmla="*/ 101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4" h="1080">
                      <a:moveTo>
                        <a:pt x="22" y="1018"/>
                      </a:moveTo>
                      <a:lnTo>
                        <a:pt x="39" y="975"/>
                      </a:lnTo>
                      <a:lnTo>
                        <a:pt x="60" y="927"/>
                      </a:lnTo>
                      <a:lnTo>
                        <a:pt x="80" y="888"/>
                      </a:lnTo>
                      <a:lnTo>
                        <a:pt x="94" y="863"/>
                      </a:lnTo>
                      <a:lnTo>
                        <a:pt x="109" y="836"/>
                      </a:lnTo>
                      <a:lnTo>
                        <a:pt x="133" y="793"/>
                      </a:lnTo>
                      <a:lnTo>
                        <a:pt x="167" y="746"/>
                      </a:lnTo>
                      <a:lnTo>
                        <a:pt x="206" y="683"/>
                      </a:lnTo>
                      <a:lnTo>
                        <a:pt x="245" y="630"/>
                      </a:lnTo>
                      <a:lnTo>
                        <a:pt x="271" y="595"/>
                      </a:lnTo>
                      <a:lnTo>
                        <a:pt x="305" y="555"/>
                      </a:lnTo>
                      <a:lnTo>
                        <a:pt x="341" y="510"/>
                      </a:lnTo>
                      <a:lnTo>
                        <a:pt x="375" y="473"/>
                      </a:lnTo>
                      <a:lnTo>
                        <a:pt x="411" y="438"/>
                      </a:lnTo>
                      <a:lnTo>
                        <a:pt x="442" y="403"/>
                      </a:lnTo>
                      <a:lnTo>
                        <a:pt x="476" y="375"/>
                      </a:lnTo>
                      <a:lnTo>
                        <a:pt x="516" y="339"/>
                      </a:lnTo>
                      <a:lnTo>
                        <a:pt x="549" y="310"/>
                      </a:lnTo>
                      <a:lnTo>
                        <a:pt x="593" y="274"/>
                      </a:lnTo>
                      <a:lnTo>
                        <a:pt x="644" y="240"/>
                      </a:lnTo>
                      <a:lnTo>
                        <a:pt x="686" y="211"/>
                      </a:lnTo>
                      <a:lnTo>
                        <a:pt x="727" y="186"/>
                      </a:lnTo>
                      <a:lnTo>
                        <a:pt x="772" y="160"/>
                      </a:lnTo>
                      <a:lnTo>
                        <a:pt x="825" y="131"/>
                      </a:lnTo>
                      <a:lnTo>
                        <a:pt x="871" y="109"/>
                      </a:lnTo>
                      <a:lnTo>
                        <a:pt x="924" y="88"/>
                      </a:lnTo>
                      <a:lnTo>
                        <a:pt x="966" y="74"/>
                      </a:lnTo>
                      <a:lnTo>
                        <a:pt x="1011" y="59"/>
                      </a:lnTo>
                      <a:lnTo>
                        <a:pt x="1070" y="42"/>
                      </a:lnTo>
                      <a:lnTo>
                        <a:pt x="1127" y="29"/>
                      </a:lnTo>
                      <a:lnTo>
                        <a:pt x="1181" y="20"/>
                      </a:lnTo>
                      <a:lnTo>
                        <a:pt x="1234" y="11"/>
                      </a:lnTo>
                      <a:lnTo>
                        <a:pt x="1282" y="4"/>
                      </a:lnTo>
                      <a:lnTo>
                        <a:pt x="1318" y="0"/>
                      </a:lnTo>
                      <a:lnTo>
                        <a:pt x="1360" y="0"/>
                      </a:lnTo>
                      <a:lnTo>
                        <a:pt x="1392" y="4"/>
                      </a:lnTo>
                      <a:lnTo>
                        <a:pt x="1427" y="7"/>
                      </a:lnTo>
                      <a:lnTo>
                        <a:pt x="1475" y="12"/>
                      </a:lnTo>
                      <a:lnTo>
                        <a:pt x="1517" y="17"/>
                      </a:lnTo>
                      <a:lnTo>
                        <a:pt x="1557" y="24"/>
                      </a:lnTo>
                      <a:lnTo>
                        <a:pt x="1589" y="32"/>
                      </a:lnTo>
                      <a:lnTo>
                        <a:pt x="1616" y="39"/>
                      </a:lnTo>
                      <a:lnTo>
                        <a:pt x="1653" y="50"/>
                      </a:lnTo>
                      <a:lnTo>
                        <a:pt x="1693" y="64"/>
                      </a:lnTo>
                      <a:lnTo>
                        <a:pt x="1738" y="80"/>
                      </a:lnTo>
                      <a:lnTo>
                        <a:pt x="1782" y="97"/>
                      </a:lnTo>
                      <a:lnTo>
                        <a:pt x="1815" y="112"/>
                      </a:lnTo>
                      <a:lnTo>
                        <a:pt x="1846" y="128"/>
                      </a:lnTo>
                      <a:lnTo>
                        <a:pt x="1872" y="141"/>
                      </a:lnTo>
                      <a:lnTo>
                        <a:pt x="1904" y="159"/>
                      </a:lnTo>
                      <a:lnTo>
                        <a:pt x="1933" y="176"/>
                      </a:lnTo>
                      <a:lnTo>
                        <a:pt x="1964" y="194"/>
                      </a:lnTo>
                      <a:lnTo>
                        <a:pt x="1992" y="211"/>
                      </a:lnTo>
                      <a:lnTo>
                        <a:pt x="2020" y="229"/>
                      </a:lnTo>
                      <a:lnTo>
                        <a:pt x="2046" y="246"/>
                      </a:lnTo>
                      <a:lnTo>
                        <a:pt x="2076" y="267"/>
                      </a:lnTo>
                      <a:lnTo>
                        <a:pt x="2099" y="285"/>
                      </a:lnTo>
                      <a:lnTo>
                        <a:pt x="2132" y="312"/>
                      </a:lnTo>
                      <a:lnTo>
                        <a:pt x="2165" y="338"/>
                      </a:lnTo>
                      <a:lnTo>
                        <a:pt x="2201" y="369"/>
                      </a:lnTo>
                      <a:lnTo>
                        <a:pt x="2232" y="397"/>
                      </a:lnTo>
                      <a:lnTo>
                        <a:pt x="2275" y="443"/>
                      </a:lnTo>
                      <a:lnTo>
                        <a:pt x="2302" y="473"/>
                      </a:lnTo>
                      <a:lnTo>
                        <a:pt x="2326" y="499"/>
                      </a:lnTo>
                      <a:lnTo>
                        <a:pt x="2357" y="537"/>
                      </a:lnTo>
                      <a:lnTo>
                        <a:pt x="2382" y="572"/>
                      </a:lnTo>
                      <a:lnTo>
                        <a:pt x="2432" y="632"/>
                      </a:lnTo>
                      <a:lnTo>
                        <a:pt x="2455" y="664"/>
                      </a:lnTo>
                      <a:lnTo>
                        <a:pt x="2483" y="702"/>
                      </a:lnTo>
                      <a:lnTo>
                        <a:pt x="2510" y="745"/>
                      </a:lnTo>
                      <a:lnTo>
                        <a:pt x="2539" y="792"/>
                      </a:lnTo>
                      <a:lnTo>
                        <a:pt x="2582" y="872"/>
                      </a:lnTo>
                      <a:lnTo>
                        <a:pt x="2618" y="941"/>
                      </a:lnTo>
                      <a:lnTo>
                        <a:pt x="2643" y="985"/>
                      </a:lnTo>
                      <a:lnTo>
                        <a:pt x="2664" y="1056"/>
                      </a:lnTo>
                      <a:lnTo>
                        <a:pt x="2647" y="1033"/>
                      </a:lnTo>
                      <a:lnTo>
                        <a:pt x="2634" y="1011"/>
                      </a:lnTo>
                      <a:lnTo>
                        <a:pt x="2622" y="994"/>
                      </a:lnTo>
                      <a:lnTo>
                        <a:pt x="2609" y="975"/>
                      </a:lnTo>
                      <a:lnTo>
                        <a:pt x="2588" y="949"/>
                      </a:lnTo>
                      <a:lnTo>
                        <a:pt x="2568" y="929"/>
                      </a:lnTo>
                      <a:lnTo>
                        <a:pt x="2548" y="908"/>
                      </a:lnTo>
                      <a:lnTo>
                        <a:pt x="2525" y="887"/>
                      </a:lnTo>
                      <a:lnTo>
                        <a:pt x="2499" y="871"/>
                      </a:lnTo>
                      <a:lnTo>
                        <a:pt x="2476" y="856"/>
                      </a:lnTo>
                      <a:lnTo>
                        <a:pt x="2448" y="842"/>
                      </a:lnTo>
                      <a:lnTo>
                        <a:pt x="2417" y="830"/>
                      </a:lnTo>
                      <a:lnTo>
                        <a:pt x="2389" y="822"/>
                      </a:lnTo>
                      <a:lnTo>
                        <a:pt x="2354" y="813"/>
                      </a:lnTo>
                      <a:lnTo>
                        <a:pt x="2327" y="810"/>
                      </a:lnTo>
                      <a:lnTo>
                        <a:pt x="2291" y="810"/>
                      </a:lnTo>
                      <a:lnTo>
                        <a:pt x="2256" y="814"/>
                      </a:lnTo>
                      <a:lnTo>
                        <a:pt x="2217" y="823"/>
                      </a:lnTo>
                      <a:lnTo>
                        <a:pt x="2193" y="829"/>
                      </a:lnTo>
                      <a:lnTo>
                        <a:pt x="2168" y="840"/>
                      </a:lnTo>
                      <a:lnTo>
                        <a:pt x="2150" y="849"/>
                      </a:lnTo>
                      <a:lnTo>
                        <a:pt x="2126" y="860"/>
                      </a:lnTo>
                      <a:lnTo>
                        <a:pt x="2104" y="874"/>
                      </a:lnTo>
                      <a:lnTo>
                        <a:pt x="2089" y="887"/>
                      </a:lnTo>
                      <a:lnTo>
                        <a:pt x="2077" y="898"/>
                      </a:lnTo>
                      <a:lnTo>
                        <a:pt x="2061" y="911"/>
                      </a:lnTo>
                      <a:lnTo>
                        <a:pt x="2041" y="929"/>
                      </a:lnTo>
                      <a:lnTo>
                        <a:pt x="2021" y="948"/>
                      </a:lnTo>
                      <a:lnTo>
                        <a:pt x="2007" y="964"/>
                      </a:lnTo>
                      <a:lnTo>
                        <a:pt x="1991" y="983"/>
                      </a:lnTo>
                      <a:lnTo>
                        <a:pt x="1977" y="1001"/>
                      </a:lnTo>
                      <a:lnTo>
                        <a:pt x="1960" y="981"/>
                      </a:lnTo>
                      <a:lnTo>
                        <a:pt x="1941" y="957"/>
                      </a:lnTo>
                      <a:lnTo>
                        <a:pt x="1917" y="930"/>
                      </a:lnTo>
                      <a:lnTo>
                        <a:pt x="1893" y="908"/>
                      </a:lnTo>
                      <a:lnTo>
                        <a:pt x="1868" y="887"/>
                      </a:lnTo>
                      <a:lnTo>
                        <a:pt x="1852" y="876"/>
                      </a:lnTo>
                      <a:lnTo>
                        <a:pt x="1834" y="863"/>
                      </a:lnTo>
                      <a:lnTo>
                        <a:pt x="1808" y="850"/>
                      </a:lnTo>
                      <a:lnTo>
                        <a:pt x="1779" y="836"/>
                      </a:lnTo>
                      <a:lnTo>
                        <a:pt x="1751" y="825"/>
                      </a:lnTo>
                      <a:lnTo>
                        <a:pt x="1725" y="818"/>
                      </a:lnTo>
                      <a:lnTo>
                        <a:pt x="1700" y="814"/>
                      </a:lnTo>
                      <a:lnTo>
                        <a:pt x="1678" y="810"/>
                      </a:lnTo>
                      <a:lnTo>
                        <a:pt x="1655" y="810"/>
                      </a:lnTo>
                      <a:lnTo>
                        <a:pt x="1636" y="810"/>
                      </a:lnTo>
                      <a:lnTo>
                        <a:pt x="1605" y="814"/>
                      </a:lnTo>
                      <a:lnTo>
                        <a:pt x="1579" y="818"/>
                      </a:lnTo>
                      <a:lnTo>
                        <a:pt x="1557" y="824"/>
                      </a:lnTo>
                      <a:lnTo>
                        <a:pt x="1532" y="831"/>
                      </a:lnTo>
                      <a:lnTo>
                        <a:pt x="1511" y="840"/>
                      </a:lnTo>
                      <a:lnTo>
                        <a:pt x="1486" y="853"/>
                      </a:lnTo>
                      <a:lnTo>
                        <a:pt x="1465" y="863"/>
                      </a:lnTo>
                      <a:lnTo>
                        <a:pt x="1450" y="873"/>
                      </a:lnTo>
                      <a:lnTo>
                        <a:pt x="1433" y="887"/>
                      </a:lnTo>
                      <a:lnTo>
                        <a:pt x="1411" y="905"/>
                      </a:lnTo>
                      <a:lnTo>
                        <a:pt x="1391" y="922"/>
                      </a:lnTo>
                      <a:lnTo>
                        <a:pt x="1373" y="940"/>
                      </a:lnTo>
                      <a:lnTo>
                        <a:pt x="1359" y="957"/>
                      </a:lnTo>
                      <a:lnTo>
                        <a:pt x="1343" y="975"/>
                      </a:lnTo>
                      <a:lnTo>
                        <a:pt x="1328" y="1001"/>
                      </a:lnTo>
                      <a:lnTo>
                        <a:pt x="1318" y="978"/>
                      </a:lnTo>
                      <a:lnTo>
                        <a:pt x="1305" y="956"/>
                      </a:lnTo>
                      <a:lnTo>
                        <a:pt x="1285" y="935"/>
                      </a:lnTo>
                      <a:lnTo>
                        <a:pt x="1265" y="916"/>
                      </a:lnTo>
                      <a:lnTo>
                        <a:pt x="1240" y="892"/>
                      </a:lnTo>
                      <a:lnTo>
                        <a:pt x="1212" y="872"/>
                      </a:lnTo>
                      <a:lnTo>
                        <a:pt x="1189" y="857"/>
                      </a:lnTo>
                      <a:lnTo>
                        <a:pt x="1167" y="847"/>
                      </a:lnTo>
                      <a:lnTo>
                        <a:pt x="1138" y="834"/>
                      </a:lnTo>
                      <a:lnTo>
                        <a:pt x="1109" y="824"/>
                      </a:lnTo>
                      <a:lnTo>
                        <a:pt x="1083" y="817"/>
                      </a:lnTo>
                      <a:lnTo>
                        <a:pt x="1058" y="813"/>
                      </a:lnTo>
                      <a:lnTo>
                        <a:pt x="1035" y="810"/>
                      </a:lnTo>
                      <a:lnTo>
                        <a:pt x="1014" y="810"/>
                      </a:lnTo>
                      <a:lnTo>
                        <a:pt x="993" y="810"/>
                      </a:lnTo>
                      <a:lnTo>
                        <a:pt x="966" y="814"/>
                      </a:lnTo>
                      <a:lnTo>
                        <a:pt x="937" y="820"/>
                      </a:lnTo>
                      <a:lnTo>
                        <a:pt x="908" y="828"/>
                      </a:lnTo>
                      <a:lnTo>
                        <a:pt x="881" y="839"/>
                      </a:lnTo>
                      <a:lnTo>
                        <a:pt x="850" y="852"/>
                      </a:lnTo>
                      <a:lnTo>
                        <a:pt x="825" y="867"/>
                      </a:lnTo>
                      <a:lnTo>
                        <a:pt x="801" y="884"/>
                      </a:lnTo>
                      <a:lnTo>
                        <a:pt x="781" y="900"/>
                      </a:lnTo>
                      <a:lnTo>
                        <a:pt x="757" y="924"/>
                      </a:lnTo>
                      <a:lnTo>
                        <a:pt x="738" y="941"/>
                      </a:lnTo>
                      <a:lnTo>
                        <a:pt x="723" y="958"/>
                      </a:lnTo>
                      <a:lnTo>
                        <a:pt x="707" y="978"/>
                      </a:lnTo>
                      <a:lnTo>
                        <a:pt x="691" y="1002"/>
                      </a:lnTo>
                      <a:lnTo>
                        <a:pt x="676" y="974"/>
                      </a:lnTo>
                      <a:lnTo>
                        <a:pt x="664" y="954"/>
                      </a:lnTo>
                      <a:lnTo>
                        <a:pt x="646" y="933"/>
                      </a:lnTo>
                      <a:lnTo>
                        <a:pt x="624" y="913"/>
                      </a:lnTo>
                      <a:lnTo>
                        <a:pt x="604" y="894"/>
                      </a:lnTo>
                      <a:lnTo>
                        <a:pt x="583" y="878"/>
                      </a:lnTo>
                      <a:lnTo>
                        <a:pt x="561" y="862"/>
                      </a:lnTo>
                      <a:lnTo>
                        <a:pt x="531" y="847"/>
                      </a:lnTo>
                      <a:lnTo>
                        <a:pt x="503" y="835"/>
                      </a:lnTo>
                      <a:lnTo>
                        <a:pt x="464" y="820"/>
                      </a:lnTo>
                      <a:lnTo>
                        <a:pt x="433" y="814"/>
                      </a:lnTo>
                      <a:lnTo>
                        <a:pt x="396" y="809"/>
                      </a:lnTo>
                      <a:lnTo>
                        <a:pt x="372" y="810"/>
                      </a:lnTo>
                      <a:lnTo>
                        <a:pt x="345" y="812"/>
                      </a:lnTo>
                      <a:lnTo>
                        <a:pt x="314" y="817"/>
                      </a:lnTo>
                      <a:lnTo>
                        <a:pt x="287" y="823"/>
                      </a:lnTo>
                      <a:lnTo>
                        <a:pt x="256" y="834"/>
                      </a:lnTo>
                      <a:lnTo>
                        <a:pt x="224" y="849"/>
                      </a:lnTo>
                      <a:lnTo>
                        <a:pt x="197" y="861"/>
                      </a:lnTo>
                      <a:lnTo>
                        <a:pt x="174" y="876"/>
                      </a:lnTo>
                      <a:lnTo>
                        <a:pt x="149" y="894"/>
                      </a:lnTo>
                      <a:lnTo>
                        <a:pt x="118" y="924"/>
                      </a:lnTo>
                      <a:lnTo>
                        <a:pt x="96" y="947"/>
                      </a:lnTo>
                      <a:lnTo>
                        <a:pt x="74" y="972"/>
                      </a:lnTo>
                      <a:lnTo>
                        <a:pt x="48" y="1012"/>
                      </a:lnTo>
                      <a:lnTo>
                        <a:pt x="0" y="1080"/>
                      </a:lnTo>
                      <a:lnTo>
                        <a:pt x="22" y="1018"/>
                      </a:lnTo>
                      <a:close/>
                    </a:path>
                  </a:pathLst>
                </a:custGeom>
                <a:solidFill>
                  <a:srgbClr val="0000FF"/>
                </a:solidFill>
                <a:ln w="6350">
                  <a:solidFill>
                    <a:srgbClr val="00007F"/>
                  </a:solidFill>
                  <a:prstDash val="solid"/>
                  <a:round/>
                  <a:headEnd/>
                  <a:tailEnd/>
                </a:ln>
              </p:spPr>
              <p:txBody>
                <a:bodyPr/>
                <a:lstStyle/>
                <a:p>
                  <a:endParaRPr lang="en-US"/>
                </a:p>
              </p:txBody>
            </p:sp>
            <p:grpSp>
              <p:nvGrpSpPr>
                <p:cNvPr id="9" name="Group 1133">
                  <a:extLst>
                    <a:ext uri="{FF2B5EF4-FFF2-40B4-BE49-F238E27FC236}">
                      <a16:creationId xmlns:a16="http://schemas.microsoft.com/office/drawing/2014/main" id="{942A295C-0ABB-0A29-738C-C12E84B0EF20}"/>
                    </a:ext>
                  </a:extLst>
                </p:cNvPr>
                <p:cNvGrpSpPr>
                  <a:grpSpLocks/>
                </p:cNvGrpSpPr>
                <p:nvPr/>
              </p:nvGrpSpPr>
              <p:grpSpPr bwMode="auto">
                <a:xfrm>
                  <a:off x="4047" y="1378"/>
                  <a:ext cx="647" cy="496"/>
                  <a:chOff x="4047" y="1378"/>
                  <a:chExt cx="647" cy="496"/>
                </a:xfrm>
              </p:grpSpPr>
              <p:sp>
                <p:nvSpPr>
                  <p:cNvPr id="10" name="Arc 1134">
                    <a:extLst>
                      <a:ext uri="{FF2B5EF4-FFF2-40B4-BE49-F238E27FC236}">
                        <a16:creationId xmlns:a16="http://schemas.microsoft.com/office/drawing/2014/main" id="{D3022CA4-B2D4-7DC2-3F3D-902D028CEEBC}"/>
                      </a:ext>
                    </a:extLst>
                  </p:cNvPr>
                  <p:cNvSpPr>
                    <a:spLocks/>
                  </p:cNvSpPr>
                  <p:nvPr/>
                </p:nvSpPr>
                <p:spPr bwMode="auto">
                  <a:xfrm>
                    <a:off x="4047" y="1378"/>
                    <a:ext cx="313" cy="496"/>
                  </a:xfrm>
                  <a:custGeom>
                    <a:avLst/>
                    <a:gdLst>
                      <a:gd name="G0" fmla="+- 21600 0 0"/>
                      <a:gd name="G1" fmla="+- 21600 0 0"/>
                      <a:gd name="G2" fmla="+- 21600 0 0"/>
                      <a:gd name="T0" fmla="*/ 0 w 21600"/>
                      <a:gd name="T1" fmla="*/ 21556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6"/>
                        </a:moveTo>
                        <a:cubicBezTo>
                          <a:pt x="24" y="9643"/>
                          <a:pt x="9687" y="0"/>
                          <a:pt x="21600" y="0"/>
                        </a:cubicBezTo>
                      </a:path>
                      <a:path w="21600" h="21600" stroke="0" extrusionOk="0">
                        <a:moveTo>
                          <a:pt x="0" y="21556"/>
                        </a:moveTo>
                        <a:cubicBezTo>
                          <a:pt x="24" y="9643"/>
                          <a:pt x="9687" y="0"/>
                          <a:pt x="21600" y="0"/>
                        </a:cubicBezTo>
                        <a:lnTo>
                          <a:pt x="21600" y="21600"/>
                        </a:lnTo>
                        <a:close/>
                      </a:path>
                    </a:pathLst>
                  </a:custGeom>
                  <a:noFill/>
                  <a:ln w="6350">
                    <a:solidFill>
                      <a:srgbClr val="0000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Arc 1135">
                    <a:extLst>
                      <a:ext uri="{FF2B5EF4-FFF2-40B4-BE49-F238E27FC236}">
                        <a16:creationId xmlns:a16="http://schemas.microsoft.com/office/drawing/2014/main" id="{4D45B8F3-8577-AC27-F570-5A502BF6A2BB}"/>
                      </a:ext>
                    </a:extLst>
                  </p:cNvPr>
                  <p:cNvSpPr>
                    <a:spLocks/>
                  </p:cNvSpPr>
                  <p:nvPr/>
                </p:nvSpPr>
                <p:spPr bwMode="auto">
                  <a:xfrm>
                    <a:off x="4360" y="1378"/>
                    <a:ext cx="334" cy="496"/>
                  </a:xfrm>
                  <a:custGeom>
                    <a:avLst/>
                    <a:gdLst>
                      <a:gd name="G0" fmla="+- 0 0 0"/>
                      <a:gd name="G1" fmla="+- 21600 0 0"/>
                      <a:gd name="G2" fmla="+- 21600 0 0"/>
                      <a:gd name="T0" fmla="*/ 65 w 21600"/>
                      <a:gd name="T1" fmla="*/ 0 h 21600"/>
                      <a:gd name="T2" fmla="*/ 21600 w 21600"/>
                      <a:gd name="T3" fmla="*/ 21556 h 21600"/>
                      <a:gd name="T4" fmla="*/ 0 w 21600"/>
                      <a:gd name="T5" fmla="*/ 21600 h 21600"/>
                    </a:gdLst>
                    <a:ahLst/>
                    <a:cxnLst>
                      <a:cxn ang="0">
                        <a:pos x="T0" y="T1"/>
                      </a:cxn>
                      <a:cxn ang="0">
                        <a:pos x="T2" y="T3"/>
                      </a:cxn>
                      <a:cxn ang="0">
                        <a:pos x="T4" y="T5"/>
                      </a:cxn>
                    </a:cxnLst>
                    <a:rect l="0" t="0" r="r" b="b"/>
                    <a:pathLst>
                      <a:path w="21600" h="21600" fill="none" extrusionOk="0">
                        <a:moveTo>
                          <a:pt x="64" y="0"/>
                        </a:moveTo>
                        <a:cubicBezTo>
                          <a:pt x="11951" y="35"/>
                          <a:pt x="21575" y="9669"/>
                          <a:pt x="21599" y="21556"/>
                        </a:cubicBezTo>
                      </a:path>
                      <a:path w="21600" h="21600" stroke="0" extrusionOk="0">
                        <a:moveTo>
                          <a:pt x="64" y="0"/>
                        </a:moveTo>
                        <a:cubicBezTo>
                          <a:pt x="11951" y="35"/>
                          <a:pt x="21575" y="9669"/>
                          <a:pt x="21599" y="21556"/>
                        </a:cubicBezTo>
                        <a:lnTo>
                          <a:pt x="0" y="21600"/>
                        </a:lnTo>
                        <a:close/>
                      </a:path>
                    </a:pathLst>
                  </a:custGeom>
                  <a:noFill/>
                  <a:ln w="6350">
                    <a:solidFill>
                      <a:srgbClr val="0000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136">
                    <a:extLst>
                      <a:ext uri="{FF2B5EF4-FFF2-40B4-BE49-F238E27FC236}">
                        <a16:creationId xmlns:a16="http://schemas.microsoft.com/office/drawing/2014/main" id="{90FA5F5C-87A3-80BE-3664-88786670E1B5}"/>
                      </a:ext>
                    </a:extLst>
                  </p:cNvPr>
                  <p:cNvSpPr>
                    <a:spLocks noChangeShapeType="1"/>
                  </p:cNvSpPr>
                  <p:nvPr/>
                </p:nvSpPr>
                <p:spPr bwMode="auto">
                  <a:xfrm>
                    <a:off x="4361" y="1382"/>
                    <a:ext cx="6" cy="488"/>
                  </a:xfrm>
                  <a:prstGeom prst="line">
                    <a:avLst/>
                  </a:prstGeom>
                  <a:noFill/>
                  <a:ln w="6350">
                    <a:solidFill>
                      <a:srgbClr val="00007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aphicFrame>
          <p:nvGraphicFramePr>
            <p:cNvPr id="5" name="Object 1137">
              <a:extLst>
                <a:ext uri="{FF2B5EF4-FFF2-40B4-BE49-F238E27FC236}">
                  <a16:creationId xmlns:a16="http://schemas.microsoft.com/office/drawing/2014/main" id="{7E99821D-12ED-464F-AA66-B303E733CE85}"/>
                </a:ext>
              </a:extLst>
            </p:cNvPr>
            <p:cNvGraphicFramePr>
              <a:graphicFrameLocks noChangeAspect="1"/>
            </p:cNvGraphicFramePr>
            <p:nvPr/>
          </p:nvGraphicFramePr>
          <p:xfrm>
            <a:off x="1214" y="2066"/>
            <a:ext cx="562" cy="2101"/>
          </p:xfrm>
          <a:graphic>
            <a:graphicData uri="http://schemas.openxmlformats.org/presentationml/2006/ole">
              <mc:AlternateContent xmlns:mc="http://schemas.openxmlformats.org/markup-compatibility/2006">
                <mc:Choice xmlns:v="urn:schemas-microsoft-com:vml" Requires="v">
                  <p:oleObj name="Clip" r:id="rId2" imgW="8928100" imgH="33350200" progId="MS_ClipArt_Gallery.2">
                    <p:embed/>
                  </p:oleObj>
                </mc:Choice>
                <mc:Fallback>
                  <p:oleObj name="Clip" r:id="rId2" imgW="8928100" imgH="33350200" progId="MS_ClipArt_Gallery.2">
                    <p:embed/>
                    <p:pic>
                      <p:nvPicPr>
                        <p:cNvPr id="206961" name="Object 1137">
                          <a:extLst>
                            <a:ext uri="{FF2B5EF4-FFF2-40B4-BE49-F238E27FC236}">
                              <a16:creationId xmlns:a16="http://schemas.microsoft.com/office/drawing/2014/main" id="{3F6BBF40-75F6-78D1-0F62-574EC3E66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 y="2066"/>
                          <a:ext cx="562" cy="2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6" name="Group 1147">
            <a:extLst>
              <a:ext uri="{FF2B5EF4-FFF2-40B4-BE49-F238E27FC236}">
                <a16:creationId xmlns:a16="http://schemas.microsoft.com/office/drawing/2014/main" id="{1AD462DA-50AB-A696-EB87-5E8ACA963A43}"/>
              </a:ext>
            </a:extLst>
          </p:cNvPr>
          <p:cNvGrpSpPr>
            <a:grpSpLocks/>
          </p:cNvGrpSpPr>
          <p:nvPr/>
        </p:nvGrpSpPr>
        <p:grpSpPr bwMode="auto">
          <a:xfrm>
            <a:off x="1701800" y="228600"/>
            <a:ext cx="3556000" cy="5791200"/>
            <a:chOff x="112" y="144"/>
            <a:chExt cx="2240" cy="3648"/>
          </a:xfrm>
        </p:grpSpPr>
        <p:grpSp>
          <p:nvGrpSpPr>
            <p:cNvPr id="27" name="Group 1089">
              <a:extLst>
                <a:ext uri="{FF2B5EF4-FFF2-40B4-BE49-F238E27FC236}">
                  <a16:creationId xmlns:a16="http://schemas.microsoft.com/office/drawing/2014/main" id="{B41E83A7-B293-11F7-4813-10CF0DD43D26}"/>
                </a:ext>
              </a:extLst>
            </p:cNvPr>
            <p:cNvGrpSpPr>
              <a:grpSpLocks/>
            </p:cNvGrpSpPr>
            <p:nvPr/>
          </p:nvGrpSpPr>
          <p:grpSpPr bwMode="auto">
            <a:xfrm>
              <a:off x="576" y="624"/>
              <a:ext cx="96" cy="720"/>
              <a:chOff x="576" y="1104"/>
              <a:chExt cx="144" cy="720"/>
            </a:xfrm>
          </p:grpSpPr>
          <p:sp>
            <p:nvSpPr>
              <p:cNvPr id="61" name="Line 1090">
                <a:extLst>
                  <a:ext uri="{FF2B5EF4-FFF2-40B4-BE49-F238E27FC236}">
                    <a16:creationId xmlns:a16="http://schemas.microsoft.com/office/drawing/2014/main" id="{EE747DA0-B863-3F1C-DB2F-D61429D3464F}"/>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Freeform 1091">
                <a:extLst>
                  <a:ext uri="{FF2B5EF4-FFF2-40B4-BE49-F238E27FC236}">
                    <a16:creationId xmlns:a16="http://schemas.microsoft.com/office/drawing/2014/main" id="{F796ACD0-3116-8BE7-F4A7-CF3684971DCF}"/>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 name="Group 1092">
              <a:extLst>
                <a:ext uri="{FF2B5EF4-FFF2-40B4-BE49-F238E27FC236}">
                  <a16:creationId xmlns:a16="http://schemas.microsoft.com/office/drawing/2014/main" id="{B2E0585A-4C39-8290-5FC8-1C9209320F34}"/>
                </a:ext>
              </a:extLst>
            </p:cNvPr>
            <p:cNvGrpSpPr>
              <a:grpSpLocks/>
            </p:cNvGrpSpPr>
            <p:nvPr/>
          </p:nvGrpSpPr>
          <p:grpSpPr bwMode="auto">
            <a:xfrm>
              <a:off x="240" y="1680"/>
              <a:ext cx="96" cy="720"/>
              <a:chOff x="576" y="1104"/>
              <a:chExt cx="144" cy="720"/>
            </a:xfrm>
          </p:grpSpPr>
          <p:sp>
            <p:nvSpPr>
              <p:cNvPr id="59" name="Line 1093">
                <a:extLst>
                  <a:ext uri="{FF2B5EF4-FFF2-40B4-BE49-F238E27FC236}">
                    <a16:creationId xmlns:a16="http://schemas.microsoft.com/office/drawing/2014/main" id="{68590950-84B1-D5AF-5BD7-474701BD8271}"/>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Freeform 1094">
                <a:extLst>
                  <a:ext uri="{FF2B5EF4-FFF2-40B4-BE49-F238E27FC236}">
                    <a16:creationId xmlns:a16="http://schemas.microsoft.com/office/drawing/2014/main" id="{D3E954FC-D58B-16D0-E430-0C0B7ABA9A00}"/>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1095">
              <a:extLst>
                <a:ext uri="{FF2B5EF4-FFF2-40B4-BE49-F238E27FC236}">
                  <a16:creationId xmlns:a16="http://schemas.microsoft.com/office/drawing/2014/main" id="{203BAB8C-0F74-2427-2CEF-AC52938147E4}"/>
                </a:ext>
              </a:extLst>
            </p:cNvPr>
            <p:cNvGrpSpPr>
              <a:grpSpLocks/>
            </p:cNvGrpSpPr>
            <p:nvPr/>
          </p:nvGrpSpPr>
          <p:grpSpPr bwMode="auto">
            <a:xfrm>
              <a:off x="912" y="864"/>
              <a:ext cx="96" cy="720"/>
              <a:chOff x="576" y="1104"/>
              <a:chExt cx="144" cy="720"/>
            </a:xfrm>
          </p:grpSpPr>
          <p:sp>
            <p:nvSpPr>
              <p:cNvPr id="57" name="Line 1096">
                <a:extLst>
                  <a:ext uri="{FF2B5EF4-FFF2-40B4-BE49-F238E27FC236}">
                    <a16:creationId xmlns:a16="http://schemas.microsoft.com/office/drawing/2014/main" id="{A41199FE-04AC-88C8-E711-5ED05B7D051B}"/>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1097">
                <a:extLst>
                  <a:ext uri="{FF2B5EF4-FFF2-40B4-BE49-F238E27FC236}">
                    <a16:creationId xmlns:a16="http://schemas.microsoft.com/office/drawing/2014/main" id="{556D5E26-6792-F1F0-2B9F-963492C68CBF}"/>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1098">
              <a:extLst>
                <a:ext uri="{FF2B5EF4-FFF2-40B4-BE49-F238E27FC236}">
                  <a16:creationId xmlns:a16="http://schemas.microsoft.com/office/drawing/2014/main" id="{5F6DBB6A-A627-B6B5-EBD8-11FAEA049D82}"/>
                </a:ext>
              </a:extLst>
            </p:cNvPr>
            <p:cNvGrpSpPr>
              <a:grpSpLocks/>
            </p:cNvGrpSpPr>
            <p:nvPr/>
          </p:nvGrpSpPr>
          <p:grpSpPr bwMode="auto">
            <a:xfrm>
              <a:off x="288" y="144"/>
              <a:ext cx="96" cy="720"/>
              <a:chOff x="576" y="1104"/>
              <a:chExt cx="144" cy="720"/>
            </a:xfrm>
          </p:grpSpPr>
          <p:sp>
            <p:nvSpPr>
              <p:cNvPr id="55" name="Line 1099">
                <a:extLst>
                  <a:ext uri="{FF2B5EF4-FFF2-40B4-BE49-F238E27FC236}">
                    <a16:creationId xmlns:a16="http://schemas.microsoft.com/office/drawing/2014/main" id="{AD248A7C-6EF9-4002-4BAC-00B6FD798959}"/>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1100">
                <a:extLst>
                  <a:ext uri="{FF2B5EF4-FFF2-40B4-BE49-F238E27FC236}">
                    <a16:creationId xmlns:a16="http://schemas.microsoft.com/office/drawing/2014/main" id="{D5B95D09-5F41-1C5A-DE9E-A3B22C9D2C8D}"/>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 name="Group 1101">
              <a:extLst>
                <a:ext uri="{FF2B5EF4-FFF2-40B4-BE49-F238E27FC236}">
                  <a16:creationId xmlns:a16="http://schemas.microsoft.com/office/drawing/2014/main" id="{3A9E06F4-666B-4F1A-70D8-7BA5A426D00A}"/>
                </a:ext>
              </a:extLst>
            </p:cNvPr>
            <p:cNvGrpSpPr>
              <a:grpSpLocks/>
            </p:cNvGrpSpPr>
            <p:nvPr/>
          </p:nvGrpSpPr>
          <p:grpSpPr bwMode="auto">
            <a:xfrm>
              <a:off x="1200" y="528"/>
              <a:ext cx="96" cy="720"/>
              <a:chOff x="576" y="1104"/>
              <a:chExt cx="144" cy="720"/>
            </a:xfrm>
          </p:grpSpPr>
          <p:sp>
            <p:nvSpPr>
              <p:cNvPr id="53" name="Line 1102">
                <a:extLst>
                  <a:ext uri="{FF2B5EF4-FFF2-40B4-BE49-F238E27FC236}">
                    <a16:creationId xmlns:a16="http://schemas.microsoft.com/office/drawing/2014/main" id="{30260F97-0396-F99C-B743-EDF9543D46B3}"/>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1103">
                <a:extLst>
                  <a:ext uri="{FF2B5EF4-FFF2-40B4-BE49-F238E27FC236}">
                    <a16:creationId xmlns:a16="http://schemas.microsoft.com/office/drawing/2014/main" id="{6CEE83CC-8D89-B3A7-EE89-AAF505438801}"/>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1104">
              <a:extLst>
                <a:ext uri="{FF2B5EF4-FFF2-40B4-BE49-F238E27FC236}">
                  <a16:creationId xmlns:a16="http://schemas.microsoft.com/office/drawing/2014/main" id="{3B78B205-D8EC-C96C-F4AF-0C68C8F51D93}"/>
                </a:ext>
              </a:extLst>
            </p:cNvPr>
            <p:cNvGrpSpPr>
              <a:grpSpLocks/>
            </p:cNvGrpSpPr>
            <p:nvPr/>
          </p:nvGrpSpPr>
          <p:grpSpPr bwMode="auto">
            <a:xfrm>
              <a:off x="1536" y="720"/>
              <a:ext cx="96" cy="720"/>
              <a:chOff x="576" y="1104"/>
              <a:chExt cx="144" cy="720"/>
            </a:xfrm>
          </p:grpSpPr>
          <p:sp>
            <p:nvSpPr>
              <p:cNvPr id="51" name="Line 1105">
                <a:extLst>
                  <a:ext uri="{FF2B5EF4-FFF2-40B4-BE49-F238E27FC236}">
                    <a16:creationId xmlns:a16="http://schemas.microsoft.com/office/drawing/2014/main" id="{B27A587C-D3A7-B1C1-E940-F0391EBD63A6}"/>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1106">
                <a:extLst>
                  <a:ext uri="{FF2B5EF4-FFF2-40B4-BE49-F238E27FC236}">
                    <a16:creationId xmlns:a16="http://schemas.microsoft.com/office/drawing/2014/main" id="{00139FD1-CC99-45A6-5BA6-A4F34D0E99ED}"/>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1107">
              <a:extLst>
                <a:ext uri="{FF2B5EF4-FFF2-40B4-BE49-F238E27FC236}">
                  <a16:creationId xmlns:a16="http://schemas.microsoft.com/office/drawing/2014/main" id="{416BAC59-B318-1FDB-08AF-F5999206AF70}"/>
                </a:ext>
              </a:extLst>
            </p:cNvPr>
            <p:cNvGrpSpPr>
              <a:grpSpLocks/>
            </p:cNvGrpSpPr>
            <p:nvPr/>
          </p:nvGrpSpPr>
          <p:grpSpPr bwMode="auto">
            <a:xfrm>
              <a:off x="1776" y="576"/>
              <a:ext cx="96" cy="720"/>
              <a:chOff x="576" y="1104"/>
              <a:chExt cx="144" cy="720"/>
            </a:xfrm>
          </p:grpSpPr>
          <p:sp>
            <p:nvSpPr>
              <p:cNvPr id="49" name="Line 1108">
                <a:extLst>
                  <a:ext uri="{FF2B5EF4-FFF2-40B4-BE49-F238E27FC236}">
                    <a16:creationId xmlns:a16="http://schemas.microsoft.com/office/drawing/2014/main" id="{F3E922DE-C580-03C8-7A4C-E2041E1F25D1}"/>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Freeform 1109">
                <a:extLst>
                  <a:ext uri="{FF2B5EF4-FFF2-40B4-BE49-F238E27FC236}">
                    <a16:creationId xmlns:a16="http://schemas.microsoft.com/office/drawing/2014/main" id="{7B611489-3AB2-6167-F1CB-11AF764E6CA5}"/>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1110">
              <a:extLst>
                <a:ext uri="{FF2B5EF4-FFF2-40B4-BE49-F238E27FC236}">
                  <a16:creationId xmlns:a16="http://schemas.microsoft.com/office/drawing/2014/main" id="{F5472077-EAA2-E2D4-3173-602309A5D008}"/>
                </a:ext>
              </a:extLst>
            </p:cNvPr>
            <p:cNvGrpSpPr>
              <a:grpSpLocks/>
            </p:cNvGrpSpPr>
            <p:nvPr/>
          </p:nvGrpSpPr>
          <p:grpSpPr bwMode="auto">
            <a:xfrm>
              <a:off x="1968" y="1104"/>
              <a:ext cx="96" cy="720"/>
              <a:chOff x="576" y="1104"/>
              <a:chExt cx="144" cy="720"/>
            </a:xfrm>
          </p:grpSpPr>
          <p:sp>
            <p:nvSpPr>
              <p:cNvPr id="47" name="Line 1111">
                <a:extLst>
                  <a:ext uri="{FF2B5EF4-FFF2-40B4-BE49-F238E27FC236}">
                    <a16:creationId xmlns:a16="http://schemas.microsoft.com/office/drawing/2014/main" id="{694B78B3-A57E-C866-21DC-D32AF4FAD8AA}"/>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Freeform 1112">
                <a:extLst>
                  <a:ext uri="{FF2B5EF4-FFF2-40B4-BE49-F238E27FC236}">
                    <a16:creationId xmlns:a16="http://schemas.microsoft.com/office/drawing/2014/main" id="{17B18465-910D-4B56-3A22-94F453721F66}"/>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1113">
              <a:extLst>
                <a:ext uri="{FF2B5EF4-FFF2-40B4-BE49-F238E27FC236}">
                  <a16:creationId xmlns:a16="http://schemas.microsoft.com/office/drawing/2014/main" id="{3E4A4BBF-589B-A1D5-69DF-0E4D83FDD0A8}"/>
                </a:ext>
              </a:extLst>
            </p:cNvPr>
            <p:cNvGrpSpPr>
              <a:grpSpLocks/>
            </p:cNvGrpSpPr>
            <p:nvPr/>
          </p:nvGrpSpPr>
          <p:grpSpPr bwMode="auto">
            <a:xfrm>
              <a:off x="2160" y="1824"/>
              <a:ext cx="96" cy="720"/>
              <a:chOff x="576" y="1104"/>
              <a:chExt cx="144" cy="720"/>
            </a:xfrm>
          </p:grpSpPr>
          <p:sp>
            <p:nvSpPr>
              <p:cNvPr id="45" name="Line 1114">
                <a:extLst>
                  <a:ext uri="{FF2B5EF4-FFF2-40B4-BE49-F238E27FC236}">
                    <a16:creationId xmlns:a16="http://schemas.microsoft.com/office/drawing/2014/main" id="{6889C88E-6C2B-5E67-98ED-6BD55B0BEBB7}"/>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Freeform 1115">
                <a:extLst>
                  <a:ext uri="{FF2B5EF4-FFF2-40B4-BE49-F238E27FC236}">
                    <a16:creationId xmlns:a16="http://schemas.microsoft.com/office/drawing/2014/main" id="{11108F26-571D-697D-2507-F1D52D78254F}"/>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1138">
              <a:extLst>
                <a:ext uri="{FF2B5EF4-FFF2-40B4-BE49-F238E27FC236}">
                  <a16:creationId xmlns:a16="http://schemas.microsoft.com/office/drawing/2014/main" id="{0BEAF6FD-8E82-7772-5F14-AC025638E884}"/>
                </a:ext>
              </a:extLst>
            </p:cNvPr>
            <p:cNvGrpSpPr>
              <a:grpSpLocks/>
            </p:cNvGrpSpPr>
            <p:nvPr/>
          </p:nvGrpSpPr>
          <p:grpSpPr bwMode="auto">
            <a:xfrm>
              <a:off x="112" y="2400"/>
              <a:ext cx="96" cy="720"/>
              <a:chOff x="576" y="1104"/>
              <a:chExt cx="144" cy="720"/>
            </a:xfrm>
          </p:grpSpPr>
          <p:sp>
            <p:nvSpPr>
              <p:cNvPr id="43" name="Line 1139">
                <a:extLst>
                  <a:ext uri="{FF2B5EF4-FFF2-40B4-BE49-F238E27FC236}">
                    <a16:creationId xmlns:a16="http://schemas.microsoft.com/office/drawing/2014/main" id="{B2974B07-0432-6D5C-DC5F-E242D6367851}"/>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1140">
                <a:extLst>
                  <a:ext uri="{FF2B5EF4-FFF2-40B4-BE49-F238E27FC236}">
                    <a16:creationId xmlns:a16="http://schemas.microsoft.com/office/drawing/2014/main" id="{6FBB8382-EE79-3C35-7595-82358487512C}"/>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1141">
              <a:extLst>
                <a:ext uri="{FF2B5EF4-FFF2-40B4-BE49-F238E27FC236}">
                  <a16:creationId xmlns:a16="http://schemas.microsoft.com/office/drawing/2014/main" id="{C2CDF911-107F-2C7B-D7FA-1C2A747FD51B}"/>
                </a:ext>
              </a:extLst>
            </p:cNvPr>
            <p:cNvGrpSpPr>
              <a:grpSpLocks/>
            </p:cNvGrpSpPr>
            <p:nvPr/>
          </p:nvGrpSpPr>
          <p:grpSpPr bwMode="auto">
            <a:xfrm>
              <a:off x="384" y="3072"/>
              <a:ext cx="96" cy="720"/>
              <a:chOff x="576" y="1104"/>
              <a:chExt cx="144" cy="720"/>
            </a:xfrm>
          </p:grpSpPr>
          <p:sp>
            <p:nvSpPr>
              <p:cNvPr id="41" name="Line 1142">
                <a:extLst>
                  <a:ext uri="{FF2B5EF4-FFF2-40B4-BE49-F238E27FC236}">
                    <a16:creationId xmlns:a16="http://schemas.microsoft.com/office/drawing/2014/main" id="{B88DCC28-BBE0-8FCB-80EB-CB5709E5662E}"/>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1143">
                <a:extLst>
                  <a:ext uri="{FF2B5EF4-FFF2-40B4-BE49-F238E27FC236}">
                    <a16:creationId xmlns:a16="http://schemas.microsoft.com/office/drawing/2014/main" id="{258AB445-5573-38DB-87E7-D97CDB6718BD}"/>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 name="Group 1144">
              <a:extLst>
                <a:ext uri="{FF2B5EF4-FFF2-40B4-BE49-F238E27FC236}">
                  <a16:creationId xmlns:a16="http://schemas.microsoft.com/office/drawing/2014/main" id="{318C4674-B1B8-37C7-DDC8-8D1272E40C95}"/>
                </a:ext>
              </a:extLst>
            </p:cNvPr>
            <p:cNvGrpSpPr>
              <a:grpSpLocks/>
            </p:cNvGrpSpPr>
            <p:nvPr/>
          </p:nvGrpSpPr>
          <p:grpSpPr bwMode="auto">
            <a:xfrm>
              <a:off x="2256" y="2880"/>
              <a:ext cx="96" cy="720"/>
              <a:chOff x="576" y="1104"/>
              <a:chExt cx="144" cy="720"/>
            </a:xfrm>
          </p:grpSpPr>
          <p:sp>
            <p:nvSpPr>
              <p:cNvPr id="39" name="Line 1145">
                <a:extLst>
                  <a:ext uri="{FF2B5EF4-FFF2-40B4-BE49-F238E27FC236}">
                    <a16:creationId xmlns:a16="http://schemas.microsoft.com/office/drawing/2014/main" id="{80642F75-0118-663F-4293-6E3F8552194D}"/>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1146">
                <a:extLst>
                  <a:ext uri="{FF2B5EF4-FFF2-40B4-BE49-F238E27FC236}">
                    <a16:creationId xmlns:a16="http://schemas.microsoft.com/office/drawing/2014/main" id="{1B7BD4D5-FD0E-2F74-918E-71E6C5745E57}"/>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63" name="Object 1059">
            <a:extLst>
              <a:ext uri="{FF2B5EF4-FFF2-40B4-BE49-F238E27FC236}">
                <a16:creationId xmlns:a16="http://schemas.microsoft.com/office/drawing/2014/main" id="{B80132FC-A373-1FB7-C7C5-09A2366DE4B2}"/>
              </a:ext>
            </a:extLst>
          </p:cNvPr>
          <p:cNvGraphicFramePr>
            <a:graphicFrameLocks noChangeAspect="1"/>
          </p:cNvGraphicFramePr>
          <p:nvPr/>
        </p:nvGraphicFramePr>
        <p:xfrm>
          <a:off x="6172201" y="3267075"/>
          <a:ext cx="2295525" cy="3348038"/>
        </p:xfrm>
        <a:graphic>
          <a:graphicData uri="http://schemas.openxmlformats.org/presentationml/2006/ole">
            <mc:AlternateContent xmlns:mc="http://schemas.openxmlformats.org/markup-compatibility/2006">
              <mc:Choice xmlns:v="urn:schemas-microsoft-com:vml" Requires="v">
                <p:oleObj name="Clip" r:id="rId4" imgW="11569700" imgH="16891000" progId="MS_ClipArt_Gallery.2">
                  <p:embed/>
                </p:oleObj>
              </mc:Choice>
              <mc:Fallback>
                <p:oleObj name="Clip" r:id="rId4" imgW="11569700" imgH="16891000" progId="MS_ClipArt_Gallery.2">
                  <p:embed/>
                  <p:pic>
                    <p:nvPicPr>
                      <p:cNvPr id="206883" name="Object 1059">
                        <a:extLst>
                          <a:ext uri="{FF2B5EF4-FFF2-40B4-BE49-F238E27FC236}">
                            <a16:creationId xmlns:a16="http://schemas.microsoft.com/office/drawing/2014/main" id="{8106D003-F637-AE5A-2F8E-51595F82A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1" y="3267075"/>
                        <a:ext cx="2295525" cy="334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4" name="Group 1066">
            <a:extLst>
              <a:ext uri="{FF2B5EF4-FFF2-40B4-BE49-F238E27FC236}">
                <a16:creationId xmlns:a16="http://schemas.microsoft.com/office/drawing/2014/main" id="{AD21538A-FC40-8ECF-1A8C-8932F9885396}"/>
              </a:ext>
            </a:extLst>
          </p:cNvPr>
          <p:cNvGrpSpPr>
            <a:grpSpLocks/>
          </p:cNvGrpSpPr>
          <p:nvPr/>
        </p:nvGrpSpPr>
        <p:grpSpPr bwMode="auto">
          <a:xfrm rot="1322344">
            <a:off x="7162800" y="2605088"/>
            <a:ext cx="2743200" cy="2209800"/>
            <a:chOff x="3702" y="1290"/>
            <a:chExt cx="1331" cy="1304"/>
          </a:xfrm>
        </p:grpSpPr>
        <p:grpSp>
          <p:nvGrpSpPr>
            <p:cNvPr id="65" name="Group 1067">
              <a:extLst>
                <a:ext uri="{FF2B5EF4-FFF2-40B4-BE49-F238E27FC236}">
                  <a16:creationId xmlns:a16="http://schemas.microsoft.com/office/drawing/2014/main" id="{C7F3E490-D801-B62B-8875-DCFE311D15FC}"/>
                </a:ext>
              </a:extLst>
            </p:cNvPr>
            <p:cNvGrpSpPr>
              <a:grpSpLocks/>
            </p:cNvGrpSpPr>
            <p:nvPr/>
          </p:nvGrpSpPr>
          <p:grpSpPr bwMode="auto">
            <a:xfrm>
              <a:off x="4253" y="1290"/>
              <a:ext cx="143" cy="1304"/>
              <a:chOff x="4253" y="1290"/>
              <a:chExt cx="143" cy="1304"/>
            </a:xfrm>
          </p:grpSpPr>
          <p:grpSp>
            <p:nvGrpSpPr>
              <p:cNvPr id="72" name="Group 1068">
                <a:extLst>
                  <a:ext uri="{FF2B5EF4-FFF2-40B4-BE49-F238E27FC236}">
                    <a16:creationId xmlns:a16="http://schemas.microsoft.com/office/drawing/2014/main" id="{8C9F3552-6D7A-5737-6156-5EAC7C5A37E3}"/>
                  </a:ext>
                </a:extLst>
              </p:cNvPr>
              <p:cNvGrpSpPr>
                <a:grpSpLocks/>
              </p:cNvGrpSpPr>
              <p:nvPr/>
            </p:nvGrpSpPr>
            <p:grpSpPr bwMode="auto">
              <a:xfrm>
                <a:off x="4353" y="1290"/>
                <a:ext cx="16" cy="1126"/>
                <a:chOff x="4353" y="1290"/>
                <a:chExt cx="16" cy="1126"/>
              </a:xfrm>
            </p:grpSpPr>
            <p:sp>
              <p:nvSpPr>
                <p:cNvPr id="80" name="Rectangle 1069">
                  <a:extLst>
                    <a:ext uri="{FF2B5EF4-FFF2-40B4-BE49-F238E27FC236}">
                      <a16:creationId xmlns:a16="http://schemas.microsoft.com/office/drawing/2014/main" id="{B58DB0E4-05AC-5EFC-BFC5-F5B3463E400D}"/>
                    </a:ext>
                  </a:extLst>
                </p:cNvPr>
                <p:cNvSpPr>
                  <a:spLocks noChangeArrowheads="1"/>
                </p:cNvSpPr>
                <p:nvPr/>
              </p:nvSpPr>
              <p:spPr bwMode="auto">
                <a:xfrm>
                  <a:off x="4353" y="1291"/>
                  <a:ext cx="16" cy="112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 name="Rectangle 1070">
                  <a:extLst>
                    <a:ext uri="{FF2B5EF4-FFF2-40B4-BE49-F238E27FC236}">
                      <a16:creationId xmlns:a16="http://schemas.microsoft.com/office/drawing/2014/main" id="{91C81E68-2D25-2F30-709D-1544316FE06F}"/>
                    </a:ext>
                  </a:extLst>
                </p:cNvPr>
                <p:cNvSpPr>
                  <a:spLocks noChangeArrowheads="1"/>
                </p:cNvSpPr>
                <p:nvPr/>
              </p:nvSpPr>
              <p:spPr bwMode="auto">
                <a:xfrm>
                  <a:off x="4354" y="1291"/>
                  <a:ext cx="13" cy="11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 name="Rectangle 1071">
                  <a:extLst>
                    <a:ext uri="{FF2B5EF4-FFF2-40B4-BE49-F238E27FC236}">
                      <a16:creationId xmlns:a16="http://schemas.microsoft.com/office/drawing/2014/main" id="{57F49393-647F-8398-E844-E288B52B870C}"/>
                    </a:ext>
                  </a:extLst>
                </p:cNvPr>
                <p:cNvSpPr>
                  <a:spLocks noChangeArrowheads="1"/>
                </p:cNvSpPr>
                <p:nvPr/>
              </p:nvSpPr>
              <p:spPr bwMode="auto">
                <a:xfrm>
                  <a:off x="4355" y="1290"/>
                  <a:ext cx="12" cy="1126"/>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 name="Rectangle 1072">
                  <a:extLst>
                    <a:ext uri="{FF2B5EF4-FFF2-40B4-BE49-F238E27FC236}">
                      <a16:creationId xmlns:a16="http://schemas.microsoft.com/office/drawing/2014/main" id="{6D2855BB-DCD6-FD32-624B-5C4F7BCD7A65}"/>
                    </a:ext>
                  </a:extLst>
                </p:cNvPr>
                <p:cNvSpPr>
                  <a:spLocks noChangeArrowheads="1"/>
                </p:cNvSpPr>
                <p:nvPr/>
              </p:nvSpPr>
              <p:spPr bwMode="auto">
                <a:xfrm>
                  <a:off x="4356" y="1291"/>
                  <a:ext cx="10" cy="11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 name="Rectangle 1073">
                  <a:extLst>
                    <a:ext uri="{FF2B5EF4-FFF2-40B4-BE49-F238E27FC236}">
                      <a16:creationId xmlns:a16="http://schemas.microsoft.com/office/drawing/2014/main" id="{4A5EB6DC-C820-5F8F-412C-4F6284C1C74A}"/>
                    </a:ext>
                  </a:extLst>
                </p:cNvPr>
                <p:cNvSpPr>
                  <a:spLocks noChangeArrowheads="1"/>
                </p:cNvSpPr>
                <p:nvPr/>
              </p:nvSpPr>
              <p:spPr bwMode="auto">
                <a:xfrm>
                  <a:off x="4358" y="1291"/>
                  <a:ext cx="6" cy="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3" name="Freeform 1074">
                <a:extLst>
                  <a:ext uri="{FF2B5EF4-FFF2-40B4-BE49-F238E27FC236}">
                    <a16:creationId xmlns:a16="http://schemas.microsoft.com/office/drawing/2014/main" id="{1EE7F705-8A04-B137-C755-113D3B17E799}"/>
                  </a:ext>
                </a:extLst>
              </p:cNvPr>
              <p:cNvSpPr>
                <a:spLocks/>
              </p:cNvSpPr>
              <p:nvPr/>
            </p:nvSpPr>
            <p:spPr bwMode="auto">
              <a:xfrm>
                <a:off x="4253" y="2418"/>
                <a:ext cx="125" cy="176"/>
              </a:xfrm>
              <a:custGeom>
                <a:avLst/>
                <a:gdLst>
                  <a:gd name="T0" fmla="*/ 249 w 249"/>
                  <a:gd name="T1" fmla="*/ 0 h 352"/>
                  <a:gd name="T2" fmla="*/ 249 w 249"/>
                  <a:gd name="T3" fmla="*/ 219 h 352"/>
                  <a:gd name="T4" fmla="*/ 249 w 249"/>
                  <a:gd name="T5" fmla="*/ 240 h 352"/>
                  <a:gd name="T6" fmla="*/ 245 w 249"/>
                  <a:gd name="T7" fmla="*/ 262 h 352"/>
                  <a:gd name="T8" fmla="*/ 238 w 249"/>
                  <a:gd name="T9" fmla="*/ 282 h 352"/>
                  <a:gd name="T10" fmla="*/ 228 w 249"/>
                  <a:gd name="T11" fmla="*/ 299 h 352"/>
                  <a:gd name="T12" fmla="*/ 217 w 249"/>
                  <a:gd name="T13" fmla="*/ 315 h 352"/>
                  <a:gd name="T14" fmla="*/ 206 w 249"/>
                  <a:gd name="T15" fmla="*/ 326 h 352"/>
                  <a:gd name="T16" fmla="*/ 193 w 249"/>
                  <a:gd name="T17" fmla="*/ 334 h 352"/>
                  <a:gd name="T18" fmla="*/ 177 w 249"/>
                  <a:gd name="T19" fmla="*/ 342 h 352"/>
                  <a:gd name="T20" fmla="*/ 157 w 249"/>
                  <a:gd name="T21" fmla="*/ 347 h 352"/>
                  <a:gd name="T22" fmla="*/ 133 w 249"/>
                  <a:gd name="T23" fmla="*/ 352 h 352"/>
                  <a:gd name="T24" fmla="*/ 114 w 249"/>
                  <a:gd name="T25" fmla="*/ 349 h 352"/>
                  <a:gd name="T26" fmla="*/ 97 w 249"/>
                  <a:gd name="T27" fmla="*/ 347 h 352"/>
                  <a:gd name="T28" fmla="*/ 78 w 249"/>
                  <a:gd name="T29" fmla="*/ 339 h 352"/>
                  <a:gd name="T30" fmla="*/ 63 w 249"/>
                  <a:gd name="T31" fmla="*/ 331 h 352"/>
                  <a:gd name="T32" fmla="*/ 46 w 249"/>
                  <a:gd name="T33" fmla="*/ 318 h 352"/>
                  <a:gd name="T34" fmla="*/ 32 w 249"/>
                  <a:gd name="T35" fmla="*/ 302 h 352"/>
                  <a:gd name="T36" fmla="*/ 22 w 249"/>
                  <a:gd name="T37" fmla="*/ 288 h 352"/>
                  <a:gd name="T38" fmla="*/ 13 w 249"/>
                  <a:gd name="T39" fmla="*/ 274 h 352"/>
                  <a:gd name="T40" fmla="*/ 7 w 249"/>
                  <a:gd name="T41" fmla="*/ 258 h 352"/>
                  <a:gd name="T42" fmla="*/ 2 w 249"/>
                  <a:gd name="T43" fmla="*/ 237 h 352"/>
                  <a:gd name="T44" fmla="*/ 0 w 249"/>
                  <a:gd name="T45" fmla="*/ 214 h 352"/>
                  <a:gd name="T46" fmla="*/ 0 w 249"/>
                  <a:gd name="T47" fmla="*/ 192 h 352"/>
                  <a:gd name="T48" fmla="*/ 0 w 249"/>
                  <a:gd name="T49" fmla="*/ 177 h 352"/>
                  <a:gd name="T50" fmla="*/ 1 w 249"/>
                  <a:gd name="T51" fmla="*/ 159 h 352"/>
                  <a:gd name="T52" fmla="*/ 7 w 249"/>
                  <a:gd name="T53" fmla="*/ 140 h 352"/>
                  <a:gd name="T54" fmla="*/ 20 w 249"/>
                  <a:gd name="T55" fmla="*/ 129 h 352"/>
                  <a:gd name="T56" fmla="*/ 31 w 249"/>
                  <a:gd name="T57" fmla="*/ 125 h 352"/>
                  <a:gd name="T58" fmla="*/ 45 w 249"/>
                  <a:gd name="T59" fmla="*/ 125 h 352"/>
                  <a:gd name="T60" fmla="*/ 56 w 249"/>
                  <a:gd name="T61" fmla="*/ 130 h 352"/>
                  <a:gd name="T62" fmla="*/ 64 w 249"/>
                  <a:gd name="T63" fmla="*/ 138 h 352"/>
                  <a:gd name="T64" fmla="*/ 69 w 249"/>
                  <a:gd name="T65" fmla="*/ 149 h 352"/>
                  <a:gd name="T66" fmla="*/ 73 w 249"/>
                  <a:gd name="T67" fmla="*/ 164 h 352"/>
                  <a:gd name="T68" fmla="*/ 73 w 249"/>
                  <a:gd name="T69" fmla="*/ 179 h 352"/>
                  <a:gd name="T70" fmla="*/ 73 w 249"/>
                  <a:gd name="T71" fmla="*/ 195 h 352"/>
                  <a:gd name="T72" fmla="*/ 75 w 249"/>
                  <a:gd name="T73" fmla="*/ 221 h 352"/>
                  <a:gd name="T74" fmla="*/ 78 w 249"/>
                  <a:gd name="T75" fmla="*/ 241 h 352"/>
                  <a:gd name="T76" fmla="*/ 85 w 249"/>
                  <a:gd name="T77" fmla="*/ 256 h 352"/>
                  <a:gd name="T78" fmla="*/ 95 w 249"/>
                  <a:gd name="T79" fmla="*/ 264 h 352"/>
                  <a:gd name="T80" fmla="*/ 107 w 249"/>
                  <a:gd name="T81" fmla="*/ 271 h 352"/>
                  <a:gd name="T82" fmla="*/ 127 w 249"/>
                  <a:gd name="T83" fmla="*/ 273 h 352"/>
                  <a:gd name="T84" fmla="*/ 144 w 249"/>
                  <a:gd name="T85" fmla="*/ 269 h 352"/>
                  <a:gd name="T86" fmla="*/ 158 w 249"/>
                  <a:gd name="T87" fmla="*/ 264 h 352"/>
                  <a:gd name="T88" fmla="*/ 169 w 249"/>
                  <a:gd name="T89" fmla="*/ 255 h 352"/>
                  <a:gd name="T90" fmla="*/ 175 w 249"/>
                  <a:gd name="T91" fmla="*/ 245 h 352"/>
                  <a:gd name="T92" fmla="*/ 180 w 249"/>
                  <a:gd name="T93" fmla="*/ 226 h 352"/>
                  <a:gd name="T94" fmla="*/ 180 w 249"/>
                  <a:gd name="T95" fmla="*/ 0 h 352"/>
                  <a:gd name="T96" fmla="*/ 249 w 249"/>
                  <a:gd name="T9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352">
                    <a:moveTo>
                      <a:pt x="249" y="0"/>
                    </a:moveTo>
                    <a:lnTo>
                      <a:pt x="249" y="219"/>
                    </a:lnTo>
                    <a:lnTo>
                      <a:pt x="249" y="240"/>
                    </a:lnTo>
                    <a:lnTo>
                      <a:pt x="245" y="262"/>
                    </a:lnTo>
                    <a:lnTo>
                      <a:pt x="238" y="282"/>
                    </a:lnTo>
                    <a:lnTo>
                      <a:pt x="228" y="299"/>
                    </a:lnTo>
                    <a:lnTo>
                      <a:pt x="217" y="315"/>
                    </a:lnTo>
                    <a:lnTo>
                      <a:pt x="206" y="326"/>
                    </a:lnTo>
                    <a:lnTo>
                      <a:pt x="193" y="334"/>
                    </a:lnTo>
                    <a:lnTo>
                      <a:pt x="177" y="342"/>
                    </a:lnTo>
                    <a:lnTo>
                      <a:pt x="157" y="347"/>
                    </a:lnTo>
                    <a:lnTo>
                      <a:pt x="133" y="352"/>
                    </a:lnTo>
                    <a:lnTo>
                      <a:pt x="114" y="349"/>
                    </a:lnTo>
                    <a:lnTo>
                      <a:pt x="97" y="347"/>
                    </a:lnTo>
                    <a:lnTo>
                      <a:pt x="78" y="339"/>
                    </a:lnTo>
                    <a:lnTo>
                      <a:pt x="63" y="331"/>
                    </a:lnTo>
                    <a:lnTo>
                      <a:pt x="46" y="318"/>
                    </a:lnTo>
                    <a:lnTo>
                      <a:pt x="32" y="302"/>
                    </a:lnTo>
                    <a:lnTo>
                      <a:pt x="22" y="288"/>
                    </a:lnTo>
                    <a:lnTo>
                      <a:pt x="13" y="274"/>
                    </a:lnTo>
                    <a:lnTo>
                      <a:pt x="7" y="258"/>
                    </a:lnTo>
                    <a:lnTo>
                      <a:pt x="2" y="237"/>
                    </a:lnTo>
                    <a:lnTo>
                      <a:pt x="0" y="214"/>
                    </a:lnTo>
                    <a:lnTo>
                      <a:pt x="0" y="192"/>
                    </a:lnTo>
                    <a:lnTo>
                      <a:pt x="0" y="177"/>
                    </a:lnTo>
                    <a:lnTo>
                      <a:pt x="1" y="159"/>
                    </a:lnTo>
                    <a:lnTo>
                      <a:pt x="7" y="140"/>
                    </a:lnTo>
                    <a:lnTo>
                      <a:pt x="20" y="129"/>
                    </a:lnTo>
                    <a:lnTo>
                      <a:pt x="31" y="125"/>
                    </a:lnTo>
                    <a:lnTo>
                      <a:pt x="45" y="125"/>
                    </a:lnTo>
                    <a:lnTo>
                      <a:pt x="56" y="130"/>
                    </a:lnTo>
                    <a:lnTo>
                      <a:pt x="64" y="138"/>
                    </a:lnTo>
                    <a:lnTo>
                      <a:pt x="69" y="149"/>
                    </a:lnTo>
                    <a:lnTo>
                      <a:pt x="73" y="164"/>
                    </a:lnTo>
                    <a:lnTo>
                      <a:pt x="73" y="179"/>
                    </a:lnTo>
                    <a:lnTo>
                      <a:pt x="73" y="195"/>
                    </a:lnTo>
                    <a:lnTo>
                      <a:pt x="75" y="221"/>
                    </a:lnTo>
                    <a:lnTo>
                      <a:pt x="78" y="241"/>
                    </a:lnTo>
                    <a:lnTo>
                      <a:pt x="85" y="256"/>
                    </a:lnTo>
                    <a:lnTo>
                      <a:pt x="95" y="264"/>
                    </a:lnTo>
                    <a:lnTo>
                      <a:pt x="107" y="271"/>
                    </a:lnTo>
                    <a:lnTo>
                      <a:pt x="127" y="273"/>
                    </a:lnTo>
                    <a:lnTo>
                      <a:pt x="144" y="269"/>
                    </a:lnTo>
                    <a:lnTo>
                      <a:pt x="158" y="264"/>
                    </a:lnTo>
                    <a:lnTo>
                      <a:pt x="169" y="255"/>
                    </a:lnTo>
                    <a:lnTo>
                      <a:pt x="175" y="245"/>
                    </a:lnTo>
                    <a:lnTo>
                      <a:pt x="180" y="226"/>
                    </a:lnTo>
                    <a:lnTo>
                      <a:pt x="180" y="0"/>
                    </a:lnTo>
                    <a:lnTo>
                      <a:pt x="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4" name="Group 1075">
                <a:extLst>
                  <a:ext uri="{FF2B5EF4-FFF2-40B4-BE49-F238E27FC236}">
                    <a16:creationId xmlns:a16="http://schemas.microsoft.com/office/drawing/2014/main" id="{BAEC0243-3D6A-A1E5-A282-61871F88C4F8}"/>
                  </a:ext>
                </a:extLst>
              </p:cNvPr>
              <p:cNvGrpSpPr>
                <a:grpSpLocks/>
              </p:cNvGrpSpPr>
              <p:nvPr/>
            </p:nvGrpSpPr>
            <p:grpSpPr bwMode="auto">
              <a:xfrm>
                <a:off x="4325" y="2392"/>
                <a:ext cx="71" cy="33"/>
                <a:chOff x="4325" y="2392"/>
                <a:chExt cx="71" cy="33"/>
              </a:xfrm>
            </p:grpSpPr>
            <p:sp>
              <p:nvSpPr>
                <p:cNvPr id="75" name="Rectangle 1076">
                  <a:extLst>
                    <a:ext uri="{FF2B5EF4-FFF2-40B4-BE49-F238E27FC236}">
                      <a16:creationId xmlns:a16="http://schemas.microsoft.com/office/drawing/2014/main" id="{6C94DDD9-77F0-3B6D-2518-91F617ACE7A5}"/>
                    </a:ext>
                  </a:extLst>
                </p:cNvPr>
                <p:cNvSpPr>
                  <a:spLocks noChangeArrowheads="1"/>
                </p:cNvSpPr>
                <p:nvPr/>
              </p:nvSpPr>
              <p:spPr bwMode="auto">
                <a:xfrm>
                  <a:off x="4325" y="2392"/>
                  <a:ext cx="71" cy="33"/>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 name="Rectangle 1077">
                  <a:extLst>
                    <a:ext uri="{FF2B5EF4-FFF2-40B4-BE49-F238E27FC236}">
                      <a16:creationId xmlns:a16="http://schemas.microsoft.com/office/drawing/2014/main" id="{E1A9BBE6-A3BE-34AF-4BB6-7956A7D98237}"/>
                    </a:ext>
                  </a:extLst>
                </p:cNvPr>
                <p:cNvSpPr>
                  <a:spLocks noChangeArrowheads="1"/>
                </p:cNvSpPr>
                <p:nvPr/>
              </p:nvSpPr>
              <p:spPr bwMode="auto">
                <a:xfrm>
                  <a:off x="4327" y="2392"/>
                  <a:ext cx="68" cy="33"/>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 name="Rectangle 1078">
                  <a:extLst>
                    <a:ext uri="{FF2B5EF4-FFF2-40B4-BE49-F238E27FC236}">
                      <a16:creationId xmlns:a16="http://schemas.microsoft.com/office/drawing/2014/main" id="{22677F8B-E992-20E4-3B20-8921FB2EE5AA}"/>
                    </a:ext>
                  </a:extLst>
                </p:cNvPr>
                <p:cNvSpPr>
                  <a:spLocks noChangeArrowheads="1"/>
                </p:cNvSpPr>
                <p:nvPr/>
              </p:nvSpPr>
              <p:spPr bwMode="auto">
                <a:xfrm>
                  <a:off x="4332" y="2392"/>
                  <a:ext cx="57" cy="3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 name="Rectangle 1079">
                  <a:extLst>
                    <a:ext uri="{FF2B5EF4-FFF2-40B4-BE49-F238E27FC236}">
                      <a16:creationId xmlns:a16="http://schemas.microsoft.com/office/drawing/2014/main" id="{E8C4EEA0-9594-A15B-5386-F1210EFBF233}"/>
                    </a:ext>
                  </a:extLst>
                </p:cNvPr>
                <p:cNvSpPr>
                  <a:spLocks noChangeArrowheads="1"/>
                </p:cNvSpPr>
                <p:nvPr/>
              </p:nvSpPr>
              <p:spPr bwMode="auto">
                <a:xfrm>
                  <a:off x="4336" y="2392"/>
                  <a:ext cx="50" cy="33"/>
                </a:xfrm>
                <a:prstGeom prst="rect">
                  <a:avLst/>
                </a:prstGeom>
                <a:solidFill>
                  <a:srgbClr val="9F9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 name="Rectangle 1080">
                  <a:extLst>
                    <a:ext uri="{FF2B5EF4-FFF2-40B4-BE49-F238E27FC236}">
                      <a16:creationId xmlns:a16="http://schemas.microsoft.com/office/drawing/2014/main" id="{45EF73A5-6243-7691-A253-E0B257ACCD6B}"/>
                    </a:ext>
                  </a:extLst>
                </p:cNvPr>
                <p:cNvSpPr>
                  <a:spLocks noChangeArrowheads="1"/>
                </p:cNvSpPr>
                <p:nvPr/>
              </p:nvSpPr>
              <p:spPr bwMode="auto">
                <a:xfrm>
                  <a:off x="4346" y="2392"/>
                  <a:ext cx="29" cy="3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grpSp>
          <p:nvGrpSpPr>
            <p:cNvPr id="66" name="Group 1081">
              <a:extLst>
                <a:ext uri="{FF2B5EF4-FFF2-40B4-BE49-F238E27FC236}">
                  <a16:creationId xmlns:a16="http://schemas.microsoft.com/office/drawing/2014/main" id="{E9B219D3-9653-A0C2-74C6-9A8EB9D1FA25}"/>
                </a:ext>
              </a:extLst>
            </p:cNvPr>
            <p:cNvGrpSpPr>
              <a:grpSpLocks/>
            </p:cNvGrpSpPr>
            <p:nvPr/>
          </p:nvGrpSpPr>
          <p:grpSpPr bwMode="auto">
            <a:xfrm>
              <a:off x="3702" y="1375"/>
              <a:ext cx="1331" cy="540"/>
              <a:chOff x="3702" y="1375"/>
              <a:chExt cx="1331" cy="540"/>
            </a:xfrm>
          </p:grpSpPr>
          <p:sp>
            <p:nvSpPr>
              <p:cNvPr id="67" name="Freeform 1082">
                <a:extLst>
                  <a:ext uri="{FF2B5EF4-FFF2-40B4-BE49-F238E27FC236}">
                    <a16:creationId xmlns:a16="http://schemas.microsoft.com/office/drawing/2014/main" id="{26FD7373-8521-31EE-BD8A-F03B2DA645BF}"/>
                  </a:ext>
                </a:extLst>
              </p:cNvPr>
              <p:cNvSpPr>
                <a:spLocks/>
              </p:cNvSpPr>
              <p:nvPr/>
            </p:nvSpPr>
            <p:spPr bwMode="auto">
              <a:xfrm>
                <a:off x="3702" y="1375"/>
                <a:ext cx="1331" cy="540"/>
              </a:xfrm>
              <a:custGeom>
                <a:avLst/>
                <a:gdLst>
                  <a:gd name="T0" fmla="*/ 80 w 2664"/>
                  <a:gd name="T1" fmla="*/ 888 h 1080"/>
                  <a:gd name="T2" fmla="*/ 167 w 2664"/>
                  <a:gd name="T3" fmla="*/ 746 h 1080"/>
                  <a:gd name="T4" fmla="*/ 305 w 2664"/>
                  <a:gd name="T5" fmla="*/ 555 h 1080"/>
                  <a:gd name="T6" fmla="*/ 442 w 2664"/>
                  <a:gd name="T7" fmla="*/ 403 h 1080"/>
                  <a:gd name="T8" fmla="*/ 593 w 2664"/>
                  <a:gd name="T9" fmla="*/ 274 h 1080"/>
                  <a:gd name="T10" fmla="*/ 772 w 2664"/>
                  <a:gd name="T11" fmla="*/ 160 h 1080"/>
                  <a:gd name="T12" fmla="*/ 966 w 2664"/>
                  <a:gd name="T13" fmla="*/ 74 h 1080"/>
                  <a:gd name="T14" fmla="*/ 1181 w 2664"/>
                  <a:gd name="T15" fmla="*/ 20 h 1080"/>
                  <a:gd name="T16" fmla="*/ 1360 w 2664"/>
                  <a:gd name="T17" fmla="*/ 0 h 1080"/>
                  <a:gd name="T18" fmla="*/ 1517 w 2664"/>
                  <a:gd name="T19" fmla="*/ 17 h 1080"/>
                  <a:gd name="T20" fmla="*/ 1653 w 2664"/>
                  <a:gd name="T21" fmla="*/ 50 h 1080"/>
                  <a:gd name="T22" fmla="*/ 1815 w 2664"/>
                  <a:gd name="T23" fmla="*/ 112 h 1080"/>
                  <a:gd name="T24" fmla="*/ 1933 w 2664"/>
                  <a:gd name="T25" fmla="*/ 176 h 1080"/>
                  <a:gd name="T26" fmla="*/ 2046 w 2664"/>
                  <a:gd name="T27" fmla="*/ 246 h 1080"/>
                  <a:gd name="T28" fmla="*/ 2165 w 2664"/>
                  <a:gd name="T29" fmla="*/ 338 h 1080"/>
                  <a:gd name="T30" fmla="*/ 2302 w 2664"/>
                  <a:gd name="T31" fmla="*/ 473 h 1080"/>
                  <a:gd name="T32" fmla="*/ 2432 w 2664"/>
                  <a:gd name="T33" fmla="*/ 632 h 1080"/>
                  <a:gd name="T34" fmla="*/ 2539 w 2664"/>
                  <a:gd name="T35" fmla="*/ 792 h 1080"/>
                  <a:gd name="T36" fmla="*/ 2664 w 2664"/>
                  <a:gd name="T37" fmla="*/ 1056 h 1080"/>
                  <a:gd name="T38" fmla="*/ 2609 w 2664"/>
                  <a:gd name="T39" fmla="*/ 975 h 1080"/>
                  <a:gd name="T40" fmla="*/ 2525 w 2664"/>
                  <a:gd name="T41" fmla="*/ 887 h 1080"/>
                  <a:gd name="T42" fmla="*/ 2417 w 2664"/>
                  <a:gd name="T43" fmla="*/ 830 h 1080"/>
                  <a:gd name="T44" fmla="*/ 2291 w 2664"/>
                  <a:gd name="T45" fmla="*/ 810 h 1080"/>
                  <a:gd name="T46" fmla="*/ 2168 w 2664"/>
                  <a:gd name="T47" fmla="*/ 840 h 1080"/>
                  <a:gd name="T48" fmla="*/ 2089 w 2664"/>
                  <a:gd name="T49" fmla="*/ 887 h 1080"/>
                  <a:gd name="T50" fmla="*/ 2021 w 2664"/>
                  <a:gd name="T51" fmla="*/ 948 h 1080"/>
                  <a:gd name="T52" fmla="*/ 1960 w 2664"/>
                  <a:gd name="T53" fmla="*/ 981 h 1080"/>
                  <a:gd name="T54" fmla="*/ 1868 w 2664"/>
                  <a:gd name="T55" fmla="*/ 887 h 1080"/>
                  <a:gd name="T56" fmla="*/ 1779 w 2664"/>
                  <a:gd name="T57" fmla="*/ 836 h 1080"/>
                  <a:gd name="T58" fmla="*/ 1678 w 2664"/>
                  <a:gd name="T59" fmla="*/ 810 h 1080"/>
                  <a:gd name="T60" fmla="*/ 1579 w 2664"/>
                  <a:gd name="T61" fmla="*/ 818 h 1080"/>
                  <a:gd name="T62" fmla="*/ 1486 w 2664"/>
                  <a:gd name="T63" fmla="*/ 853 h 1080"/>
                  <a:gd name="T64" fmla="*/ 1411 w 2664"/>
                  <a:gd name="T65" fmla="*/ 905 h 1080"/>
                  <a:gd name="T66" fmla="*/ 1343 w 2664"/>
                  <a:gd name="T67" fmla="*/ 975 h 1080"/>
                  <a:gd name="T68" fmla="*/ 1285 w 2664"/>
                  <a:gd name="T69" fmla="*/ 935 h 1080"/>
                  <a:gd name="T70" fmla="*/ 1189 w 2664"/>
                  <a:gd name="T71" fmla="*/ 857 h 1080"/>
                  <a:gd name="T72" fmla="*/ 1083 w 2664"/>
                  <a:gd name="T73" fmla="*/ 817 h 1080"/>
                  <a:gd name="T74" fmla="*/ 993 w 2664"/>
                  <a:gd name="T75" fmla="*/ 810 h 1080"/>
                  <a:gd name="T76" fmla="*/ 881 w 2664"/>
                  <a:gd name="T77" fmla="*/ 839 h 1080"/>
                  <a:gd name="T78" fmla="*/ 781 w 2664"/>
                  <a:gd name="T79" fmla="*/ 900 h 1080"/>
                  <a:gd name="T80" fmla="*/ 707 w 2664"/>
                  <a:gd name="T81" fmla="*/ 978 h 1080"/>
                  <a:gd name="T82" fmla="*/ 646 w 2664"/>
                  <a:gd name="T83" fmla="*/ 933 h 1080"/>
                  <a:gd name="T84" fmla="*/ 561 w 2664"/>
                  <a:gd name="T85" fmla="*/ 862 h 1080"/>
                  <a:gd name="T86" fmla="*/ 433 w 2664"/>
                  <a:gd name="T87" fmla="*/ 814 h 1080"/>
                  <a:gd name="T88" fmla="*/ 314 w 2664"/>
                  <a:gd name="T89" fmla="*/ 817 h 1080"/>
                  <a:gd name="T90" fmla="*/ 197 w 2664"/>
                  <a:gd name="T91" fmla="*/ 861 h 1080"/>
                  <a:gd name="T92" fmla="*/ 96 w 2664"/>
                  <a:gd name="T93" fmla="*/ 947 h 1080"/>
                  <a:gd name="T94" fmla="*/ 22 w 2664"/>
                  <a:gd name="T95" fmla="*/ 101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4" h="1080">
                    <a:moveTo>
                      <a:pt x="22" y="1018"/>
                    </a:moveTo>
                    <a:lnTo>
                      <a:pt x="39" y="975"/>
                    </a:lnTo>
                    <a:lnTo>
                      <a:pt x="60" y="927"/>
                    </a:lnTo>
                    <a:lnTo>
                      <a:pt x="80" y="888"/>
                    </a:lnTo>
                    <a:lnTo>
                      <a:pt x="94" y="863"/>
                    </a:lnTo>
                    <a:lnTo>
                      <a:pt x="109" y="836"/>
                    </a:lnTo>
                    <a:lnTo>
                      <a:pt x="133" y="793"/>
                    </a:lnTo>
                    <a:lnTo>
                      <a:pt x="167" y="746"/>
                    </a:lnTo>
                    <a:lnTo>
                      <a:pt x="206" y="683"/>
                    </a:lnTo>
                    <a:lnTo>
                      <a:pt x="245" y="630"/>
                    </a:lnTo>
                    <a:lnTo>
                      <a:pt x="271" y="595"/>
                    </a:lnTo>
                    <a:lnTo>
                      <a:pt x="305" y="555"/>
                    </a:lnTo>
                    <a:lnTo>
                      <a:pt x="341" y="510"/>
                    </a:lnTo>
                    <a:lnTo>
                      <a:pt x="375" y="473"/>
                    </a:lnTo>
                    <a:lnTo>
                      <a:pt x="411" y="438"/>
                    </a:lnTo>
                    <a:lnTo>
                      <a:pt x="442" y="403"/>
                    </a:lnTo>
                    <a:lnTo>
                      <a:pt x="476" y="375"/>
                    </a:lnTo>
                    <a:lnTo>
                      <a:pt x="516" y="339"/>
                    </a:lnTo>
                    <a:lnTo>
                      <a:pt x="549" y="310"/>
                    </a:lnTo>
                    <a:lnTo>
                      <a:pt x="593" y="274"/>
                    </a:lnTo>
                    <a:lnTo>
                      <a:pt x="644" y="240"/>
                    </a:lnTo>
                    <a:lnTo>
                      <a:pt x="686" y="211"/>
                    </a:lnTo>
                    <a:lnTo>
                      <a:pt x="727" y="186"/>
                    </a:lnTo>
                    <a:lnTo>
                      <a:pt x="772" y="160"/>
                    </a:lnTo>
                    <a:lnTo>
                      <a:pt x="825" y="131"/>
                    </a:lnTo>
                    <a:lnTo>
                      <a:pt x="871" y="109"/>
                    </a:lnTo>
                    <a:lnTo>
                      <a:pt x="924" y="88"/>
                    </a:lnTo>
                    <a:lnTo>
                      <a:pt x="966" y="74"/>
                    </a:lnTo>
                    <a:lnTo>
                      <a:pt x="1011" y="59"/>
                    </a:lnTo>
                    <a:lnTo>
                      <a:pt x="1070" y="42"/>
                    </a:lnTo>
                    <a:lnTo>
                      <a:pt x="1127" y="29"/>
                    </a:lnTo>
                    <a:lnTo>
                      <a:pt x="1181" y="20"/>
                    </a:lnTo>
                    <a:lnTo>
                      <a:pt x="1234" y="11"/>
                    </a:lnTo>
                    <a:lnTo>
                      <a:pt x="1282" y="4"/>
                    </a:lnTo>
                    <a:lnTo>
                      <a:pt x="1318" y="0"/>
                    </a:lnTo>
                    <a:lnTo>
                      <a:pt x="1360" y="0"/>
                    </a:lnTo>
                    <a:lnTo>
                      <a:pt x="1392" y="4"/>
                    </a:lnTo>
                    <a:lnTo>
                      <a:pt x="1427" y="7"/>
                    </a:lnTo>
                    <a:lnTo>
                      <a:pt x="1475" y="12"/>
                    </a:lnTo>
                    <a:lnTo>
                      <a:pt x="1517" y="17"/>
                    </a:lnTo>
                    <a:lnTo>
                      <a:pt x="1557" y="24"/>
                    </a:lnTo>
                    <a:lnTo>
                      <a:pt x="1589" y="32"/>
                    </a:lnTo>
                    <a:lnTo>
                      <a:pt x="1616" y="39"/>
                    </a:lnTo>
                    <a:lnTo>
                      <a:pt x="1653" y="50"/>
                    </a:lnTo>
                    <a:lnTo>
                      <a:pt x="1693" y="64"/>
                    </a:lnTo>
                    <a:lnTo>
                      <a:pt x="1738" y="80"/>
                    </a:lnTo>
                    <a:lnTo>
                      <a:pt x="1782" y="97"/>
                    </a:lnTo>
                    <a:lnTo>
                      <a:pt x="1815" y="112"/>
                    </a:lnTo>
                    <a:lnTo>
                      <a:pt x="1846" y="128"/>
                    </a:lnTo>
                    <a:lnTo>
                      <a:pt x="1872" y="141"/>
                    </a:lnTo>
                    <a:lnTo>
                      <a:pt x="1904" y="159"/>
                    </a:lnTo>
                    <a:lnTo>
                      <a:pt x="1933" y="176"/>
                    </a:lnTo>
                    <a:lnTo>
                      <a:pt x="1964" y="194"/>
                    </a:lnTo>
                    <a:lnTo>
                      <a:pt x="1992" y="211"/>
                    </a:lnTo>
                    <a:lnTo>
                      <a:pt x="2020" y="229"/>
                    </a:lnTo>
                    <a:lnTo>
                      <a:pt x="2046" y="246"/>
                    </a:lnTo>
                    <a:lnTo>
                      <a:pt x="2076" y="267"/>
                    </a:lnTo>
                    <a:lnTo>
                      <a:pt x="2099" y="285"/>
                    </a:lnTo>
                    <a:lnTo>
                      <a:pt x="2132" y="312"/>
                    </a:lnTo>
                    <a:lnTo>
                      <a:pt x="2165" y="338"/>
                    </a:lnTo>
                    <a:lnTo>
                      <a:pt x="2201" y="369"/>
                    </a:lnTo>
                    <a:lnTo>
                      <a:pt x="2232" y="397"/>
                    </a:lnTo>
                    <a:lnTo>
                      <a:pt x="2275" y="443"/>
                    </a:lnTo>
                    <a:lnTo>
                      <a:pt x="2302" y="473"/>
                    </a:lnTo>
                    <a:lnTo>
                      <a:pt x="2326" y="499"/>
                    </a:lnTo>
                    <a:lnTo>
                      <a:pt x="2357" y="537"/>
                    </a:lnTo>
                    <a:lnTo>
                      <a:pt x="2382" y="572"/>
                    </a:lnTo>
                    <a:lnTo>
                      <a:pt x="2432" y="632"/>
                    </a:lnTo>
                    <a:lnTo>
                      <a:pt x="2455" y="664"/>
                    </a:lnTo>
                    <a:lnTo>
                      <a:pt x="2483" y="702"/>
                    </a:lnTo>
                    <a:lnTo>
                      <a:pt x="2510" y="745"/>
                    </a:lnTo>
                    <a:lnTo>
                      <a:pt x="2539" y="792"/>
                    </a:lnTo>
                    <a:lnTo>
                      <a:pt x="2582" y="872"/>
                    </a:lnTo>
                    <a:lnTo>
                      <a:pt x="2618" y="941"/>
                    </a:lnTo>
                    <a:lnTo>
                      <a:pt x="2643" y="985"/>
                    </a:lnTo>
                    <a:lnTo>
                      <a:pt x="2664" y="1056"/>
                    </a:lnTo>
                    <a:lnTo>
                      <a:pt x="2647" y="1033"/>
                    </a:lnTo>
                    <a:lnTo>
                      <a:pt x="2634" y="1011"/>
                    </a:lnTo>
                    <a:lnTo>
                      <a:pt x="2622" y="994"/>
                    </a:lnTo>
                    <a:lnTo>
                      <a:pt x="2609" y="975"/>
                    </a:lnTo>
                    <a:lnTo>
                      <a:pt x="2588" y="949"/>
                    </a:lnTo>
                    <a:lnTo>
                      <a:pt x="2568" y="929"/>
                    </a:lnTo>
                    <a:lnTo>
                      <a:pt x="2548" y="908"/>
                    </a:lnTo>
                    <a:lnTo>
                      <a:pt x="2525" y="887"/>
                    </a:lnTo>
                    <a:lnTo>
                      <a:pt x="2499" y="871"/>
                    </a:lnTo>
                    <a:lnTo>
                      <a:pt x="2476" y="856"/>
                    </a:lnTo>
                    <a:lnTo>
                      <a:pt x="2448" y="842"/>
                    </a:lnTo>
                    <a:lnTo>
                      <a:pt x="2417" y="830"/>
                    </a:lnTo>
                    <a:lnTo>
                      <a:pt x="2389" y="822"/>
                    </a:lnTo>
                    <a:lnTo>
                      <a:pt x="2354" y="813"/>
                    </a:lnTo>
                    <a:lnTo>
                      <a:pt x="2327" y="810"/>
                    </a:lnTo>
                    <a:lnTo>
                      <a:pt x="2291" y="810"/>
                    </a:lnTo>
                    <a:lnTo>
                      <a:pt x="2256" y="814"/>
                    </a:lnTo>
                    <a:lnTo>
                      <a:pt x="2217" y="823"/>
                    </a:lnTo>
                    <a:lnTo>
                      <a:pt x="2193" y="829"/>
                    </a:lnTo>
                    <a:lnTo>
                      <a:pt x="2168" y="840"/>
                    </a:lnTo>
                    <a:lnTo>
                      <a:pt x="2150" y="849"/>
                    </a:lnTo>
                    <a:lnTo>
                      <a:pt x="2126" y="860"/>
                    </a:lnTo>
                    <a:lnTo>
                      <a:pt x="2104" y="874"/>
                    </a:lnTo>
                    <a:lnTo>
                      <a:pt x="2089" y="887"/>
                    </a:lnTo>
                    <a:lnTo>
                      <a:pt x="2077" y="898"/>
                    </a:lnTo>
                    <a:lnTo>
                      <a:pt x="2061" y="911"/>
                    </a:lnTo>
                    <a:lnTo>
                      <a:pt x="2041" y="929"/>
                    </a:lnTo>
                    <a:lnTo>
                      <a:pt x="2021" y="948"/>
                    </a:lnTo>
                    <a:lnTo>
                      <a:pt x="2007" y="964"/>
                    </a:lnTo>
                    <a:lnTo>
                      <a:pt x="1991" y="983"/>
                    </a:lnTo>
                    <a:lnTo>
                      <a:pt x="1977" y="1001"/>
                    </a:lnTo>
                    <a:lnTo>
                      <a:pt x="1960" y="981"/>
                    </a:lnTo>
                    <a:lnTo>
                      <a:pt x="1941" y="957"/>
                    </a:lnTo>
                    <a:lnTo>
                      <a:pt x="1917" y="930"/>
                    </a:lnTo>
                    <a:lnTo>
                      <a:pt x="1893" y="908"/>
                    </a:lnTo>
                    <a:lnTo>
                      <a:pt x="1868" y="887"/>
                    </a:lnTo>
                    <a:lnTo>
                      <a:pt x="1852" y="876"/>
                    </a:lnTo>
                    <a:lnTo>
                      <a:pt x="1834" y="863"/>
                    </a:lnTo>
                    <a:lnTo>
                      <a:pt x="1808" y="850"/>
                    </a:lnTo>
                    <a:lnTo>
                      <a:pt x="1779" y="836"/>
                    </a:lnTo>
                    <a:lnTo>
                      <a:pt x="1751" y="825"/>
                    </a:lnTo>
                    <a:lnTo>
                      <a:pt x="1725" y="818"/>
                    </a:lnTo>
                    <a:lnTo>
                      <a:pt x="1700" y="814"/>
                    </a:lnTo>
                    <a:lnTo>
                      <a:pt x="1678" y="810"/>
                    </a:lnTo>
                    <a:lnTo>
                      <a:pt x="1655" y="810"/>
                    </a:lnTo>
                    <a:lnTo>
                      <a:pt x="1636" y="810"/>
                    </a:lnTo>
                    <a:lnTo>
                      <a:pt x="1605" y="814"/>
                    </a:lnTo>
                    <a:lnTo>
                      <a:pt x="1579" y="818"/>
                    </a:lnTo>
                    <a:lnTo>
                      <a:pt x="1557" y="824"/>
                    </a:lnTo>
                    <a:lnTo>
                      <a:pt x="1532" y="831"/>
                    </a:lnTo>
                    <a:lnTo>
                      <a:pt x="1511" y="840"/>
                    </a:lnTo>
                    <a:lnTo>
                      <a:pt x="1486" y="853"/>
                    </a:lnTo>
                    <a:lnTo>
                      <a:pt x="1465" y="863"/>
                    </a:lnTo>
                    <a:lnTo>
                      <a:pt x="1450" y="873"/>
                    </a:lnTo>
                    <a:lnTo>
                      <a:pt x="1433" y="887"/>
                    </a:lnTo>
                    <a:lnTo>
                      <a:pt x="1411" y="905"/>
                    </a:lnTo>
                    <a:lnTo>
                      <a:pt x="1391" y="922"/>
                    </a:lnTo>
                    <a:lnTo>
                      <a:pt x="1373" y="940"/>
                    </a:lnTo>
                    <a:lnTo>
                      <a:pt x="1359" y="957"/>
                    </a:lnTo>
                    <a:lnTo>
                      <a:pt x="1343" y="975"/>
                    </a:lnTo>
                    <a:lnTo>
                      <a:pt x="1328" y="1001"/>
                    </a:lnTo>
                    <a:lnTo>
                      <a:pt x="1318" y="978"/>
                    </a:lnTo>
                    <a:lnTo>
                      <a:pt x="1305" y="956"/>
                    </a:lnTo>
                    <a:lnTo>
                      <a:pt x="1285" y="935"/>
                    </a:lnTo>
                    <a:lnTo>
                      <a:pt x="1265" y="916"/>
                    </a:lnTo>
                    <a:lnTo>
                      <a:pt x="1240" y="892"/>
                    </a:lnTo>
                    <a:lnTo>
                      <a:pt x="1212" y="872"/>
                    </a:lnTo>
                    <a:lnTo>
                      <a:pt x="1189" y="857"/>
                    </a:lnTo>
                    <a:lnTo>
                      <a:pt x="1167" y="847"/>
                    </a:lnTo>
                    <a:lnTo>
                      <a:pt x="1138" y="834"/>
                    </a:lnTo>
                    <a:lnTo>
                      <a:pt x="1109" y="824"/>
                    </a:lnTo>
                    <a:lnTo>
                      <a:pt x="1083" y="817"/>
                    </a:lnTo>
                    <a:lnTo>
                      <a:pt x="1058" y="813"/>
                    </a:lnTo>
                    <a:lnTo>
                      <a:pt x="1035" y="810"/>
                    </a:lnTo>
                    <a:lnTo>
                      <a:pt x="1014" y="810"/>
                    </a:lnTo>
                    <a:lnTo>
                      <a:pt x="993" y="810"/>
                    </a:lnTo>
                    <a:lnTo>
                      <a:pt x="966" y="814"/>
                    </a:lnTo>
                    <a:lnTo>
                      <a:pt x="937" y="820"/>
                    </a:lnTo>
                    <a:lnTo>
                      <a:pt x="908" y="828"/>
                    </a:lnTo>
                    <a:lnTo>
                      <a:pt x="881" y="839"/>
                    </a:lnTo>
                    <a:lnTo>
                      <a:pt x="850" y="852"/>
                    </a:lnTo>
                    <a:lnTo>
                      <a:pt x="825" y="867"/>
                    </a:lnTo>
                    <a:lnTo>
                      <a:pt x="801" y="884"/>
                    </a:lnTo>
                    <a:lnTo>
                      <a:pt x="781" y="900"/>
                    </a:lnTo>
                    <a:lnTo>
                      <a:pt x="757" y="924"/>
                    </a:lnTo>
                    <a:lnTo>
                      <a:pt x="738" y="941"/>
                    </a:lnTo>
                    <a:lnTo>
                      <a:pt x="723" y="958"/>
                    </a:lnTo>
                    <a:lnTo>
                      <a:pt x="707" y="978"/>
                    </a:lnTo>
                    <a:lnTo>
                      <a:pt x="691" y="1002"/>
                    </a:lnTo>
                    <a:lnTo>
                      <a:pt x="676" y="974"/>
                    </a:lnTo>
                    <a:lnTo>
                      <a:pt x="664" y="954"/>
                    </a:lnTo>
                    <a:lnTo>
                      <a:pt x="646" y="933"/>
                    </a:lnTo>
                    <a:lnTo>
                      <a:pt x="624" y="913"/>
                    </a:lnTo>
                    <a:lnTo>
                      <a:pt x="604" y="894"/>
                    </a:lnTo>
                    <a:lnTo>
                      <a:pt x="583" y="878"/>
                    </a:lnTo>
                    <a:lnTo>
                      <a:pt x="561" y="862"/>
                    </a:lnTo>
                    <a:lnTo>
                      <a:pt x="531" y="847"/>
                    </a:lnTo>
                    <a:lnTo>
                      <a:pt x="503" y="835"/>
                    </a:lnTo>
                    <a:lnTo>
                      <a:pt x="464" y="820"/>
                    </a:lnTo>
                    <a:lnTo>
                      <a:pt x="433" y="814"/>
                    </a:lnTo>
                    <a:lnTo>
                      <a:pt x="396" y="809"/>
                    </a:lnTo>
                    <a:lnTo>
                      <a:pt x="372" y="810"/>
                    </a:lnTo>
                    <a:lnTo>
                      <a:pt x="345" y="812"/>
                    </a:lnTo>
                    <a:lnTo>
                      <a:pt x="314" y="817"/>
                    </a:lnTo>
                    <a:lnTo>
                      <a:pt x="287" y="823"/>
                    </a:lnTo>
                    <a:lnTo>
                      <a:pt x="256" y="834"/>
                    </a:lnTo>
                    <a:lnTo>
                      <a:pt x="224" y="849"/>
                    </a:lnTo>
                    <a:lnTo>
                      <a:pt x="197" y="861"/>
                    </a:lnTo>
                    <a:lnTo>
                      <a:pt x="174" y="876"/>
                    </a:lnTo>
                    <a:lnTo>
                      <a:pt x="149" y="894"/>
                    </a:lnTo>
                    <a:lnTo>
                      <a:pt x="118" y="924"/>
                    </a:lnTo>
                    <a:lnTo>
                      <a:pt x="96" y="947"/>
                    </a:lnTo>
                    <a:lnTo>
                      <a:pt x="74" y="972"/>
                    </a:lnTo>
                    <a:lnTo>
                      <a:pt x="48" y="1012"/>
                    </a:lnTo>
                    <a:lnTo>
                      <a:pt x="0" y="1080"/>
                    </a:lnTo>
                    <a:lnTo>
                      <a:pt x="22" y="1018"/>
                    </a:lnTo>
                    <a:close/>
                  </a:path>
                </a:pathLst>
              </a:custGeom>
              <a:solidFill>
                <a:srgbClr val="0000FF"/>
              </a:solidFill>
              <a:ln w="6350">
                <a:solidFill>
                  <a:srgbClr val="00007F"/>
                </a:solidFill>
                <a:prstDash val="solid"/>
                <a:round/>
                <a:headEnd/>
                <a:tailEnd/>
              </a:ln>
            </p:spPr>
            <p:txBody>
              <a:bodyPr/>
              <a:lstStyle/>
              <a:p>
                <a:endParaRPr lang="en-US"/>
              </a:p>
            </p:txBody>
          </p:sp>
          <p:grpSp>
            <p:nvGrpSpPr>
              <p:cNvPr id="68" name="Group 1083">
                <a:extLst>
                  <a:ext uri="{FF2B5EF4-FFF2-40B4-BE49-F238E27FC236}">
                    <a16:creationId xmlns:a16="http://schemas.microsoft.com/office/drawing/2014/main" id="{CEF44816-DEE1-2747-F831-AB914B754B1F}"/>
                  </a:ext>
                </a:extLst>
              </p:cNvPr>
              <p:cNvGrpSpPr>
                <a:grpSpLocks/>
              </p:cNvGrpSpPr>
              <p:nvPr/>
            </p:nvGrpSpPr>
            <p:grpSpPr bwMode="auto">
              <a:xfrm>
                <a:off x="4047" y="1378"/>
                <a:ext cx="647" cy="496"/>
                <a:chOff x="4047" y="1378"/>
                <a:chExt cx="647" cy="496"/>
              </a:xfrm>
            </p:grpSpPr>
            <p:sp>
              <p:nvSpPr>
                <p:cNvPr id="69" name="Arc 1084">
                  <a:extLst>
                    <a:ext uri="{FF2B5EF4-FFF2-40B4-BE49-F238E27FC236}">
                      <a16:creationId xmlns:a16="http://schemas.microsoft.com/office/drawing/2014/main" id="{32D2C7CD-3346-43EC-FB67-D9613354D261}"/>
                    </a:ext>
                  </a:extLst>
                </p:cNvPr>
                <p:cNvSpPr>
                  <a:spLocks/>
                </p:cNvSpPr>
                <p:nvPr/>
              </p:nvSpPr>
              <p:spPr bwMode="auto">
                <a:xfrm>
                  <a:off x="4047" y="1378"/>
                  <a:ext cx="313" cy="496"/>
                </a:xfrm>
                <a:custGeom>
                  <a:avLst/>
                  <a:gdLst>
                    <a:gd name="G0" fmla="+- 21600 0 0"/>
                    <a:gd name="G1" fmla="+- 21600 0 0"/>
                    <a:gd name="G2" fmla="+- 21600 0 0"/>
                    <a:gd name="T0" fmla="*/ 0 w 21600"/>
                    <a:gd name="T1" fmla="*/ 21556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6"/>
                      </a:moveTo>
                      <a:cubicBezTo>
                        <a:pt x="24" y="9643"/>
                        <a:pt x="9687" y="0"/>
                        <a:pt x="21600" y="0"/>
                      </a:cubicBezTo>
                    </a:path>
                    <a:path w="21600" h="21600" stroke="0" extrusionOk="0">
                      <a:moveTo>
                        <a:pt x="0" y="21556"/>
                      </a:moveTo>
                      <a:cubicBezTo>
                        <a:pt x="24" y="9643"/>
                        <a:pt x="9687" y="0"/>
                        <a:pt x="21600" y="0"/>
                      </a:cubicBezTo>
                      <a:lnTo>
                        <a:pt x="21600" y="21600"/>
                      </a:lnTo>
                      <a:close/>
                    </a:path>
                  </a:pathLst>
                </a:custGeom>
                <a:noFill/>
                <a:ln w="6350">
                  <a:solidFill>
                    <a:srgbClr val="0000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Arc 1085">
                  <a:extLst>
                    <a:ext uri="{FF2B5EF4-FFF2-40B4-BE49-F238E27FC236}">
                      <a16:creationId xmlns:a16="http://schemas.microsoft.com/office/drawing/2014/main" id="{4706EB44-F90C-A1B0-ED9C-92A725DEEA2D}"/>
                    </a:ext>
                  </a:extLst>
                </p:cNvPr>
                <p:cNvSpPr>
                  <a:spLocks/>
                </p:cNvSpPr>
                <p:nvPr/>
              </p:nvSpPr>
              <p:spPr bwMode="auto">
                <a:xfrm>
                  <a:off x="4360" y="1378"/>
                  <a:ext cx="334" cy="496"/>
                </a:xfrm>
                <a:custGeom>
                  <a:avLst/>
                  <a:gdLst>
                    <a:gd name="G0" fmla="+- 0 0 0"/>
                    <a:gd name="G1" fmla="+- 21600 0 0"/>
                    <a:gd name="G2" fmla="+- 21600 0 0"/>
                    <a:gd name="T0" fmla="*/ 65 w 21600"/>
                    <a:gd name="T1" fmla="*/ 0 h 21600"/>
                    <a:gd name="T2" fmla="*/ 21600 w 21600"/>
                    <a:gd name="T3" fmla="*/ 21556 h 21600"/>
                    <a:gd name="T4" fmla="*/ 0 w 21600"/>
                    <a:gd name="T5" fmla="*/ 21600 h 21600"/>
                  </a:gdLst>
                  <a:ahLst/>
                  <a:cxnLst>
                    <a:cxn ang="0">
                      <a:pos x="T0" y="T1"/>
                    </a:cxn>
                    <a:cxn ang="0">
                      <a:pos x="T2" y="T3"/>
                    </a:cxn>
                    <a:cxn ang="0">
                      <a:pos x="T4" y="T5"/>
                    </a:cxn>
                  </a:cxnLst>
                  <a:rect l="0" t="0" r="r" b="b"/>
                  <a:pathLst>
                    <a:path w="21600" h="21600" fill="none" extrusionOk="0">
                      <a:moveTo>
                        <a:pt x="64" y="0"/>
                      </a:moveTo>
                      <a:cubicBezTo>
                        <a:pt x="11951" y="35"/>
                        <a:pt x="21575" y="9669"/>
                        <a:pt x="21599" y="21556"/>
                      </a:cubicBezTo>
                    </a:path>
                    <a:path w="21600" h="21600" stroke="0" extrusionOk="0">
                      <a:moveTo>
                        <a:pt x="64" y="0"/>
                      </a:moveTo>
                      <a:cubicBezTo>
                        <a:pt x="11951" y="35"/>
                        <a:pt x="21575" y="9669"/>
                        <a:pt x="21599" y="21556"/>
                      </a:cubicBezTo>
                      <a:lnTo>
                        <a:pt x="0" y="21600"/>
                      </a:lnTo>
                      <a:close/>
                    </a:path>
                  </a:pathLst>
                </a:custGeom>
                <a:noFill/>
                <a:ln w="6350">
                  <a:solidFill>
                    <a:srgbClr val="0000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Line 1086">
                  <a:extLst>
                    <a:ext uri="{FF2B5EF4-FFF2-40B4-BE49-F238E27FC236}">
                      <a16:creationId xmlns:a16="http://schemas.microsoft.com/office/drawing/2014/main" id="{75B4EB6B-C03C-BD83-7BC6-9D76894F5961}"/>
                    </a:ext>
                  </a:extLst>
                </p:cNvPr>
                <p:cNvSpPr>
                  <a:spLocks noChangeShapeType="1"/>
                </p:cNvSpPr>
                <p:nvPr/>
              </p:nvSpPr>
              <p:spPr bwMode="auto">
                <a:xfrm>
                  <a:off x="4361" y="1382"/>
                  <a:ext cx="6" cy="488"/>
                </a:xfrm>
                <a:prstGeom prst="line">
                  <a:avLst/>
                </a:prstGeom>
                <a:noFill/>
                <a:ln w="6350">
                  <a:solidFill>
                    <a:srgbClr val="00007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85" name="Group 1156">
            <a:extLst>
              <a:ext uri="{FF2B5EF4-FFF2-40B4-BE49-F238E27FC236}">
                <a16:creationId xmlns:a16="http://schemas.microsoft.com/office/drawing/2014/main" id="{01C95B81-96C7-2667-9B28-FF3CD1B8FAFF}"/>
              </a:ext>
            </a:extLst>
          </p:cNvPr>
          <p:cNvGrpSpPr>
            <a:grpSpLocks/>
          </p:cNvGrpSpPr>
          <p:nvPr/>
        </p:nvGrpSpPr>
        <p:grpSpPr bwMode="auto">
          <a:xfrm>
            <a:off x="5791200" y="747713"/>
            <a:ext cx="4572000" cy="5262562"/>
            <a:chOff x="2688" y="471"/>
            <a:chExt cx="2880" cy="3315"/>
          </a:xfrm>
        </p:grpSpPr>
        <p:grpSp>
          <p:nvGrpSpPr>
            <p:cNvPr id="86" name="Group 1028">
              <a:extLst>
                <a:ext uri="{FF2B5EF4-FFF2-40B4-BE49-F238E27FC236}">
                  <a16:creationId xmlns:a16="http://schemas.microsoft.com/office/drawing/2014/main" id="{1EB485C9-2E6D-D997-2416-0636B11F5299}"/>
                </a:ext>
              </a:extLst>
            </p:cNvPr>
            <p:cNvGrpSpPr>
              <a:grpSpLocks/>
            </p:cNvGrpSpPr>
            <p:nvPr/>
          </p:nvGrpSpPr>
          <p:grpSpPr bwMode="auto">
            <a:xfrm>
              <a:off x="3360" y="1384"/>
              <a:ext cx="96" cy="720"/>
              <a:chOff x="576" y="1104"/>
              <a:chExt cx="144" cy="720"/>
            </a:xfrm>
          </p:grpSpPr>
          <p:sp>
            <p:nvSpPr>
              <p:cNvPr id="117" name="Line 1029">
                <a:extLst>
                  <a:ext uri="{FF2B5EF4-FFF2-40B4-BE49-F238E27FC236}">
                    <a16:creationId xmlns:a16="http://schemas.microsoft.com/office/drawing/2014/main" id="{23B1D66E-C465-10DA-1E79-F4BFAAE1B746}"/>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Freeform 1030">
                <a:extLst>
                  <a:ext uri="{FF2B5EF4-FFF2-40B4-BE49-F238E27FC236}">
                    <a16:creationId xmlns:a16="http://schemas.microsoft.com/office/drawing/2014/main" id="{5A2E0F39-B804-12AD-CF80-4F7C6698ABAA}"/>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 name="Group 1032">
              <a:extLst>
                <a:ext uri="{FF2B5EF4-FFF2-40B4-BE49-F238E27FC236}">
                  <a16:creationId xmlns:a16="http://schemas.microsoft.com/office/drawing/2014/main" id="{47D2D883-BA19-554B-C6DA-F4E49C2155F3}"/>
                </a:ext>
              </a:extLst>
            </p:cNvPr>
            <p:cNvGrpSpPr>
              <a:grpSpLocks/>
            </p:cNvGrpSpPr>
            <p:nvPr/>
          </p:nvGrpSpPr>
          <p:grpSpPr bwMode="auto">
            <a:xfrm>
              <a:off x="4752" y="471"/>
              <a:ext cx="96" cy="720"/>
              <a:chOff x="576" y="1104"/>
              <a:chExt cx="144" cy="720"/>
            </a:xfrm>
          </p:grpSpPr>
          <p:sp>
            <p:nvSpPr>
              <p:cNvPr id="115" name="Line 1033">
                <a:extLst>
                  <a:ext uri="{FF2B5EF4-FFF2-40B4-BE49-F238E27FC236}">
                    <a16:creationId xmlns:a16="http://schemas.microsoft.com/office/drawing/2014/main" id="{D6DA2407-E178-32FE-9C1B-21B6906C6528}"/>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Freeform 1034">
                <a:extLst>
                  <a:ext uri="{FF2B5EF4-FFF2-40B4-BE49-F238E27FC236}">
                    <a16:creationId xmlns:a16="http://schemas.microsoft.com/office/drawing/2014/main" id="{24533610-29B7-6E86-295D-5C36858E741C}"/>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 name="Group 1039">
              <a:extLst>
                <a:ext uri="{FF2B5EF4-FFF2-40B4-BE49-F238E27FC236}">
                  <a16:creationId xmlns:a16="http://schemas.microsoft.com/office/drawing/2014/main" id="{227DCD9C-B0DB-B1DF-C64E-2A44F75F6E89}"/>
                </a:ext>
              </a:extLst>
            </p:cNvPr>
            <p:cNvGrpSpPr>
              <a:grpSpLocks/>
            </p:cNvGrpSpPr>
            <p:nvPr/>
          </p:nvGrpSpPr>
          <p:grpSpPr bwMode="auto">
            <a:xfrm>
              <a:off x="2832" y="1923"/>
              <a:ext cx="96" cy="720"/>
              <a:chOff x="576" y="1104"/>
              <a:chExt cx="144" cy="720"/>
            </a:xfrm>
          </p:grpSpPr>
          <p:sp>
            <p:nvSpPr>
              <p:cNvPr id="113" name="Line 1040">
                <a:extLst>
                  <a:ext uri="{FF2B5EF4-FFF2-40B4-BE49-F238E27FC236}">
                    <a16:creationId xmlns:a16="http://schemas.microsoft.com/office/drawing/2014/main" id="{EF2245C0-8A2A-255C-C2A7-41213F5A1B37}"/>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Freeform 1041">
                <a:extLst>
                  <a:ext uri="{FF2B5EF4-FFF2-40B4-BE49-F238E27FC236}">
                    <a16:creationId xmlns:a16="http://schemas.microsoft.com/office/drawing/2014/main" id="{7E6331F2-75BB-F674-6A0C-039084A5D1FF}"/>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 name="Group 1044">
              <a:extLst>
                <a:ext uri="{FF2B5EF4-FFF2-40B4-BE49-F238E27FC236}">
                  <a16:creationId xmlns:a16="http://schemas.microsoft.com/office/drawing/2014/main" id="{EA54DB41-FE19-11C4-DC1E-9F44CBFFD325}"/>
                </a:ext>
              </a:extLst>
            </p:cNvPr>
            <p:cNvGrpSpPr>
              <a:grpSpLocks/>
            </p:cNvGrpSpPr>
            <p:nvPr/>
          </p:nvGrpSpPr>
          <p:grpSpPr bwMode="auto">
            <a:xfrm>
              <a:off x="5184" y="1874"/>
              <a:ext cx="96" cy="720"/>
              <a:chOff x="576" y="1104"/>
              <a:chExt cx="144" cy="720"/>
            </a:xfrm>
          </p:grpSpPr>
          <p:sp>
            <p:nvSpPr>
              <p:cNvPr id="111" name="Line 1045">
                <a:extLst>
                  <a:ext uri="{FF2B5EF4-FFF2-40B4-BE49-F238E27FC236}">
                    <a16:creationId xmlns:a16="http://schemas.microsoft.com/office/drawing/2014/main" id="{B1A2EBBF-A2A9-B267-38C5-60C553370C77}"/>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Freeform 1046">
                <a:extLst>
                  <a:ext uri="{FF2B5EF4-FFF2-40B4-BE49-F238E27FC236}">
                    <a16:creationId xmlns:a16="http://schemas.microsoft.com/office/drawing/2014/main" id="{64BA9E3D-E732-3AFB-DF09-E9121F212D01}"/>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 name="Group 1047">
              <a:extLst>
                <a:ext uri="{FF2B5EF4-FFF2-40B4-BE49-F238E27FC236}">
                  <a16:creationId xmlns:a16="http://schemas.microsoft.com/office/drawing/2014/main" id="{A43CCD01-04BB-4ED8-5A26-315A030E5A26}"/>
                </a:ext>
              </a:extLst>
            </p:cNvPr>
            <p:cNvGrpSpPr>
              <a:grpSpLocks/>
            </p:cNvGrpSpPr>
            <p:nvPr/>
          </p:nvGrpSpPr>
          <p:grpSpPr bwMode="auto">
            <a:xfrm>
              <a:off x="3600" y="762"/>
              <a:ext cx="96" cy="720"/>
              <a:chOff x="576" y="1104"/>
              <a:chExt cx="144" cy="720"/>
            </a:xfrm>
          </p:grpSpPr>
          <p:sp>
            <p:nvSpPr>
              <p:cNvPr id="109" name="Line 1048">
                <a:extLst>
                  <a:ext uri="{FF2B5EF4-FFF2-40B4-BE49-F238E27FC236}">
                    <a16:creationId xmlns:a16="http://schemas.microsoft.com/office/drawing/2014/main" id="{01AC6E14-55EB-696F-16C1-0C2E49207159}"/>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Freeform 1049">
                <a:extLst>
                  <a:ext uri="{FF2B5EF4-FFF2-40B4-BE49-F238E27FC236}">
                    <a16:creationId xmlns:a16="http://schemas.microsoft.com/office/drawing/2014/main" id="{989C8473-7D33-3FBC-2A61-C434AB90A097}"/>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 name="Group 1050">
              <a:extLst>
                <a:ext uri="{FF2B5EF4-FFF2-40B4-BE49-F238E27FC236}">
                  <a16:creationId xmlns:a16="http://schemas.microsoft.com/office/drawing/2014/main" id="{6BE2DFB1-CC80-55B3-9D2A-0B0BB9CDCA26}"/>
                </a:ext>
              </a:extLst>
            </p:cNvPr>
            <p:cNvGrpSpPr>
              <a:grpSpLocks/>
            </p:cNvGrpSpPr>
            <p:nvPr/>
          </p:nvGrpSpPr>
          <p:grpSpPr bwMode="auto">
            <a:xfrm>
              <a:off x="5040" y="1050"/>
              <a:ext cx="96" cy="720"/>
              <a:chOff x="576" y="1104"/>
              <a:chExt cx="144" cy="720"/>
            </a:xfrm>
          </p:grpSpPr>
          <p:sp>
            <p:nvSpPr>
              <p:cNvPr id="107" name="Line 1051">
                <a:extLst>
                  <a:ext uri="{FF2B5EF4-FFF2-40B4-BE49-F238E27FC236}">
                    <a16:creationId xmlns:a16="http://schemas.microsoft.com/office/drawing/2014/main" id="{5472A1D8-FA6A-EDA8-4ED1-F339F479C6E2}"/>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Freeform 1052">
                <a:extLst>
                  <a:ext uri="{FF2B5EF4-FFF2-40B4-BE49-F238E27FC236}">
                    <a16:creationId xmlns:a16="http://schemas.microsoft.com/office/drawing/2014/main" id="{B3828947-81DD-6888-CB82-B2B9B5D5D343}"/>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 name="Group 1053">
              <a:extLst>
                <a:ext uri="{FF2B5EF4-FFF2-40B4-BE49-F238E27FC236}">
                  <a16:creationId xmlns:a16="http://schemas.microsoft.com/office/drawing/2014/main" id="{7FE2EF97-3EBA-9B30-B9C8-5B8F145A7AE6}"/>
                </a:ext>
              </a:extLst>
            </p:cNvPr>
            <p:cNvGrpSpPr>
              <a:grpSpLocks/>
            </p:cNvGrpSpPr>
            <p:nvPr/>
          </p:nvGrpSpPr>
          <p:grpSpPr bwMode="auto">
            <a:xfrm>
              <a:off x="5472" y="1434"/>
              <a:ext cx="96" cy="720"/>
              <a:chOff x="576" y="1104"/>
              <a:chExt cx="144" cy="720"/>
            </a:xfrm>
          </p:grpSpPr>
          <p:sp>
            <p:nvSpPr>
              <p:cNvPr id="105" name="Line 1054">
                <a:extLst>
                  <a:ext uri="{FF2B5EF4-FFF2-40B4-BE49-F238E27FC236}">
                    <a16:creationId xmlns:a16="http://schemas.microsoft.com/office/drawing/2014/main" id="{E36FD027-2D98-CD27-C8EC-0C386FAFD6B3}"/>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Freeform 1055">
                <a:extLst>
                  <a:ext uri="{FF2B5EF4-FFF2-40B4-BE49-F238E27FC236}">
                    <a16:creationId xmlns:a16="http://schemas.microsoft.com/office/drawing/2014/main" id="{AE990AB2-62FD-3B79-DD57-B143F22978D4}"/>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 name="Group 1056">
              <a:extLst>
                <a:ext uri="{FF2B5EF4-FFF2-40B4-BE49-F238E27FC236}">
                  <a16:creationId xmlns:a16="http://schemas.microsoft.com/office/drawing/2014/main" id="{4295F690-9D3E-40B9-2BF7-4A1E7D2B7405}"/>
                </a:ext>
              </a:extLst>
            </p:cNvPr>
            <p:cNvGrpSpPr>
              <a:grpSpLocks/>
            </p:cNvGrpSpPr>
            <p:nvPr/>
          </p:nvGrpSpPr>
          <p:grpSpPr bwMode="auto">
            <a:xfrm>
              <a:off x="4128" y="906"/>
              <a:ext cx="96" cy="720"/>
              <a:chOff x="576" y="1104"/>
              <a:chExt cx="144" cy="720"/>
            </a:xfrm>
          </p:grpSpPr>
          <p:sp>
            <p:nvSpPr>
              <p:cNvPr id="103" name="Line 1057">
                <a:extLst>
                  <a:ext uri="{FF2B5EF4-FFF2-40B4-BE49-F238E27FC236}">
                    <a16:creationId xmlns:a16="http://schemas.microsoft.com/office/drawing/2014/main" id="{E2812BD7-D1CF-648D-1655-462D9AD6490A}"/>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Freeform 1058">
                <a:extLst>
                  <a:ext uri="{FF2B5EF4-FFF2-40B4-BE49-F238E27FC236}">
                    <a16:creationId xmlns:a16="http://schemas.microsoft.com/office/drawing/2014/main" id="{34EAA01A-96AE-AD3C-EC6E-191A31B78F86}"/>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 name="Group 1060">
              <a:extLst>
                <a:ext uri="{FF2B5EF4-FFF2-40B4-BE49-F238E27FC236}">
                  <a16:creationId xmlns:a16="http://schemas.microsoft.com/office/drawing/2014/main" id="{F4E3F727-37B6-47C0-F8DA-98B863722347}"/>
                </a:ext>
              </a:extLst>
            </p:cNvPr>
            <p:cNvGrpSpPr>
              <a:grpSpLocks/>
            </p:cNvGrpSpPr>
            <p:nvPr/>
          </p:nvGrpSpPr>
          <p:grpSpPr bwMode="auto">
            <a:xfrm flipH="1">
              <a:off x="5424" y="2874"/>
              <a:ext cx="48" cy="720"/>
              <a:chOff x="576" y="1104"/>
              <a:chExt cx="144" cy="720"/>
            </a:xfrm>
          </p:grpSpPr>
          <p:sp>
            <p:nvSpPr>
              <p:cNvPr id="101" name="Line 1061">
                <a:extLst>
                  <a:ext uri="{FF2B5EF4-FFF2-40B4-BE49-F238E27FC236}">
                    <a16:creationId xmlns:a16="http://schemas.microsoft.com/office/drawing/2014/main" id="{297B07AD-9F6C-0F01-6A4C-CDEB7E337462}"/>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Freeform 1062">
                <a:extLst>
                  <a:ext uri="{FF2B5EF4-FFF2-40B4-BE49-F238E27FC236}">
                    <a16:creationId xmlns:a16="http://schemas.microsoft.com/office/drawing/2014/main" id="{60AEE411-CEC6-6564-1CC8-48B0EA2387E5}"/>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 name="Group 1063">
              <a:extLst>
                <a:ext uri="{FF2B5EF4-FFF2-40B4-BE49-F238E27FC236}">
                  <a16:creationId xmlns:a16="http://schemas.microsoft.com/office/drawing/2014/main" id="{5F4B31AA-2A8A-89EB-F6D6-23136BDB2311}"/>
                </a:ext>
              </a:extLst>
            </p:cNvPr>
            <p:cNvGrpSpPr>
              <a:grpSpLocks/>
            </p:cNvGrpSpPr>
            <p:nvPr/>
          </p:nvGrpSpPr>
          <p:grpSpPr bwMode="auto">
            <a:xfrm>
              <a:off x="2688" y="3066"/>
              <a:ext cx="96" cy="720"/>
              <a:chOff x="576" y="1104"/>
              <a:chExt cx="144" cy="720"/>
            </a:xfrm>
          </p:grpSpPr>
          <p:sp>
            <p:nvSpPr>
              <p:cNvPr id="99" name="Line 1064">
                <a:extLst>
                  <a:ext uri="{FF2B5EF4-FFF2-40B4-BE49-F238E27FC236}">
                    <a16:creationId xmlns:a16="http://schemas.microsoft.com/office/drawing/2014/main" id="{755EE6F7-1630-6521-A682-1BDFBDE9976B}"/>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Freeform 1065">
                <a:extLst>
                  <a:ext uri="{FF2B5EF4-FFF2-40B4-BE49-F238E27FC236}">
                    <a16:creationId xmlns:a16="http://schemas.microsoft.com/office/drawing/2014/main" id="{3A73E3FB-C03D-9A49-14EA-EB4400AA1B73}"/>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 name="Group 1149">
              <a:extLst>
                <a:ext uri="{FF2B5EF4-FFF2-40B4-BE49-F238E27FC236}">
                  <a16:creationId xmlns:a16="http://schemas.microsoft.com/office/drawing/2014/main" id="{8A03D984-B275-1810-2280-7DA15B71E974}"/>
                </a:ext>
              </a:extLst>
            </p:cNvPr>
            <p:cNvGrpSpPr>
              <a:grpSpLocks/>
            </p:cNvGrpSpPr>
            <p:nvPr/>
          </p:nvGrpSpPr>
          <p:grpSpPr bwMode="auto">
            <a:xfrm>
              <a:off x="4409" y="664"/>
              <a:ext cx="96" cy="720"/>
              <a:chOff x="576" y="1104"/>
              <a:chExt cx="144" cy="720"/>
            </a:xfrm>
          </p:grpSpPr>
          <p:sp>
            <p:nvSpPr>
              <p:cNvPr id="97" name="Line 1150">
                <a:extLst>
                  <a:ext uri="{FF2B5EF4-FFF2-40B4-BE49-F238E27FC236}">
                    <a16:creationId xmlns:a16="http://schemas.microsoft.com/office/drawing/2014/main" id="{12C45A5E-BBB4-5EF4-ACE1-391F8AFB9B4B}"/>
                  </a:ext>
                </a:extLst>
              </p:cNvPr>
              <p:cNvSpPr>
                <a:spLocks noChangeShapeType="1"/>
              </p:cNvSpPr>
              <p:nvPr/>
            </p:nvSpPr>
            <p:spPr bwMode="auto">
              <a:xfrm>
                <a:off x="672" y="1104"/>
                <a:ext cx="0" cy="528"/>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Freeform 1151">
                <a:extLst>
                  <a:ext uri="{FF2B5EF4-FFF2-40B4-BE49-F238E27FC236}">
                    <a16:creationId xmlns:a16="http://schemas.microsoft.com/office/drawing/2014/main" id="{C5AC5D22-3AF3-FB35-B7A8-C33005A96150}"/>
                  </a:ext>
                </a:extLst>
              </p:cNvPr>
              <p:cNvSpPr>
                <a:spLocks/>
              </p:cNvSpPr>
              <p:nvPr/>
            </p:nvSpPr>
            <p:spPr bwMode="auto">
              <a:xfrm>
                <a:off x="576" y="1632"/>
                <a:ext cx="144" cy="192"/>
              </a:xfrm>
              <a:custGeom>
                <a:avLst/>
                <a:gdLst>
                  <a:gd name="T0" fmla="*/ 117 w 180"/>
                  <a:gd name="T1" fmla="*/ 33 h 285"/>
                  <a:gd name="T2" fmla="*/ 57 w 180"/>
                  <a:gd name="T3" fmla="*/ 261 h 285"/>
                  <a:gd name="T4" fmla="*/ 129 w 180"/>
                  <a:gd name="T5" fmla="*/ 285 h 285"/>
                  <a:gd name="T6" fmla="*/ 141 w 180"/>
                  <a:gd name="T7" fmla="*/ 69 h 285"/>
                  <a:gd name="T8" fmla="*/ 117 w 180"/>
                  <a:gd name="T9" fmla="*/ 33 h 285"/>
                </a:gdLst>
                <a:ahLst/>
                <a:cxnLst>
                  <a:cxn ang="0">
                    <a:pos x="T0" y="T1"/>
                  </a:cxn>
                  <a:cxn ang="0">
                    <a:pos x="T2" y="T3"/>
                  </a:cxn>
                  <a:cxn ang="0">
                    <a:pos x="T4" y="T5"/>
                  </a:cxn>
                  <a:cxn ang="0">
                    <a:pos x="T6" y="T7"/>
                  </a:cxn>
                  <a:cxn ang="0">
                    <a:pos x="T8" y="T9"/>
                  </a:cxn>
                </a:cxnLst>
                <a:rect l="0" t="0" r="r" b="b"/>
                <a:pathLst>
                  <a:path w="180" h="285">
                    <a:moveTo>
                      <a:pt x="117" y="33"/>
                    </a:moveTo>
                    <a:cubicBezTo>
                      <a:pt x="90" y="77"/>
                      <a:pt x="0" y="196"/>
                      <a:pt x="57" y="261"/>
                    </a:cubicBezTo>
                    <a:cubicBezTo>
                      <a:pt x="74" y="280"/>
                      <a:pt x="129" y="285"/>
                      <a:pt x="129" y="285"/>
                    </a:cubicBezTo>
                    <a:cubicBezTo>
                      <a:pt x="180" y="208"/>
                      <a:pt x="180" y="225"/>
                      <a:pt x="141" y="69"/>
                    </a:cubicBezTo>
                    <a:cubicBezTo>
                      <a:pt x="124" y="0"/>
                      <a:pt x="80" y="107"/>
                      <a:pt x="117" y="33"/>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0" name="TextBox 119">
            <a:extLst>
              <a:ext uri="{FF2B5EF4-FFF2-40B4-BE49-F238E27FC236}">
                <a16:creationId xmlns:a16="http://schemas.microsoft.com/office/drawing/2014/main" id="{014634CD-6A46-B191-4DFA-B20B4854AA5A}"/>
              </a:ext>
            </a:extLst>
          </p:cNvPr>
          <p:cNvSpPr txBox="1"/>
          <p:nvPr/>
        </p:nvSpPr>
        <p:spPr>
          <a:xfrm>
            <a:off x="5791200" y="192606"/>
            <a:ext cx="6097978" cy="923330"/>
          </a:xfrm>
          <a:prstGeom prst="rect">
            <a:avLst/>
          </a:prstGeom>
          <a:noFill/>
        </p:spPr>
        <p:txBody>
          <a:bodyPr wrap="square">
            <a:spAutoFit/>
          </a:bodyPr>
          <a:lstStyle/>
          <a:p>
            <a:pPr algn="l"/>
            <a:r>
              <a:rPr lang="zh-TW" altLang="en-US" b="0" i="0" dirty="0">
                <a:solidFill>
                  <a:srgbClr val="F9FAFB"/>
                </a:solidFill>
                <a:effectLst/>
                <a:latin typeface="quote-cjk-patch"/>
              </a:rPr>
              <a:t>类似于人在雨中奔跑时，雨滴看起来从前方倾斜落下。恒星光线速度与地球公转速度相互叠加，使得望远镜必须向前方运动方向略微倾斜才能接收到光线。</a:t>
            </a:r>
          </a:p>
        </p:txBody>
      </p:sp>
    </p:spTree>
    <p:extLst>
      <p:ext uri="{BB962C8B-B14F-4D97-AF65-F5344CB8AC3E}">
        <p14:creationId xmlns:p14="http://schemas.microsoft.com/office/powerpoint/2010/main" val="47696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0-#ppt_w/2"/>
                                          </p:val>
                                        </p:tav>
                                        <p:tav tm="100000">
                                          <p:val>
                                            <p:strVal val="#ppt_x"/>
                                          </p:val>
                                        </p:tav>
                                      </p:tavLst>
                                    </p:anim>
                                    <p:anim calcmode="lin" valueType="num">
                                      <p:cBhvr additive="base">
                                        <p:cTn id="1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500" fill="hold"/>
                                        <p:tgtEl>
                                          <p:spTgt spid="85"/>
                                        </p:tgtEl>
                                        <p:attrNameLst>
                                          <p:attrName>ppt_x</p:attrName>
                                        </p:attrNameLst>
                                      </p:cBhvr>
                                      <p:tavLst>
                                        <p:tav tm="0">
                                          <p:val>
                                            <p:strVal val="#ppt_x"/>
                                          </p:val>
                                        </p:tav>
                                        <p:tav tm="100000">
                                          <p:val>
                                            <p:strVal val="#ppt_x"/>
                                          </p:val>
                                        </p:tav>
                                      </p:tavLst>
                                    </p:anim>
                                    <p:anim calcmode="lin" valueType="num">
                                      <p:cBhvr additive="base">
                                        <p:cTn id="28"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2679-91A9-4D70-3E94-65F3970AB1CD}"/>
              </a:ext>
            </a:extLst>
          </p:cNvPr>
          <p:cNvSpPr>
            <a:spLocks noGrp="1"/>
          </p:cNvSpPr>
          <p:nvPr>
            <p:ph type="title"/>
          </p:nvPr>
        </p:nvSpPr>
        <p:spPr/>
        <p:txBody>
          <a:bodyPr/>
          <a:lstStyle/>
          <a:p>
            <a:r>
              <a:rPr lang="zh-TW" altLang="en-US" dirty="0"/>
              <a:t>本征方向</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35223F3-8B04-89DF-AA68-F49DD9EA4F14}"/>
                  </a:ext>
                </a:extLst>
              </p:cNvPr>
              <p:cNvSpPr>
                <a:spLocks noGrp="1"/>
              </p:cNvSpPr>
              <p:nvPr>
                <p:ph idx="1"/>
              </p:nvPr>
            </p:nvSpPr>
            <p:spPr>
              <a:xfrm>
                <a:off x="685801" y="2142067"/>
                <a:ext cx="10572007" cy="3649133"/>
              </a:xfrm>
            </p:spPr>
            <p:txBody>
              <a:bodyPr>
                <a:normAutofit fontScale="92500"/>
              </a:bodyPr>
              <a:lstStyle/>
              <a:p>
                <a:pPr>
                  <a:buFont typeface="Arial" panose="020B0604020202020204" pitchFamily="34" charset="0"/>
                  <a:buChar char="•"/>
                </a:pPr>
                <a:r>
                  <a:rPr lang="zh-TW" altLang="en-US" sz="2400" b="0" i="0" dirty="0">
                    <a:solidFill>
                      <a:srgbClr val="F9FAFB"/>
                    </a:solidFill>
                    <a:effectLst/>
                    <a:latin typeface="quote-cjk-patch"/>
                  </a:rPr>
                  <a:t>将观测得到的天体方向</a:t>
                </a:r>
                <a:r>
                  <a:rPr lang="zh-TW" altLang="en-US" sz="2400" dirty="0">
                    <a:solidFill>
                      <a:srgbClr val="F9FAFB"/>
                    </a:solidFill>
                    <a:latin typeface="quote-cjk-patch"/>
                  </a:rPr>
                  <a:t>（</a:t>
                </a:r>
                <a:r>
                  <a:rPr lang="zh-TW" altLang="en-US" sz="2400" dirty="0">
                    <a:solidFill>
                      <a:srgbClr val="00B050"/>
                    </a:solidFill>
                  </a:rPr>
                  <a:t>观测方向</a:t>
                </a:r>
                <a:r>
                  <a:rPr lang="zh-TW" altLang="en-US" sz="2400" dirty="0"/>
                  <a:t>）</a:t>
                </a:r>
                <a:r>
                  <a:rPr lang="zh-TW" altLang="en-US" sz="2400" b="0" i="0" dirty="0">
                    <a:solidFill>
                      <a:srgbClr val="F9FAFB"/>
                    </a:solidFill>
                    <a:effectLst/>
                    <a:latin typeface="quote-cjk-patch"/>
                  </a:rPr>
                  <a:t>，</a:t>
                </a:r>
                <a:r>
                  <a:rPr lang="zh-TW" altLang="en-US" sz="2400" b="1" i="0" dirty="0">
                    <a:solidFill>
                      <a:srgbClr val="F9FAFB"/>
                    </a:solidFill>
                    <a:effectLst/>
                    <a:latin typeface="quote-cjk-patch"/>
                  </a:rPr>
                  <a:t>去除介质折射效应和引力弯曲效应</a:t>
                </a:r>
                <a:r>
                  <a:rPr lang="zh-TW" altLang="en-US" sz="2400" b="0" i="0" dirty="0">
                    <a:solidFill>
                      <a:srgbClr val="F9FAFB"/>
                    </a:solidFill>
                    <a:effectLst/>
                    <a:latin typeface="quote-cjk-patch"/>
                  </a:rPr>
                  <a:t>后的结果，称为</a:t>
                </a:r>
                <a:r>
                  <a:rPr lang="zh-TW" altLang="en-US" sz="2400" b="1" i="0" dirty="0">
                    <a:solidFill>
                      <a:srgbClr val="F9FAFB"/>
                    </a:solidFill>
                    <a:effectLst/>
                    <a:latin typeface="quote-cjk-patch"/>
                  </a:rPr>
                  <a:t>本征</a:t>
                </a:r>
                <a:r>
                  <a:rPr lang="zh-TW" altLang="en-US" sz="2400" dirty="0"/>
                  <a:t>方向</a:t>
                </a:r>
                <a:r>
                  <a:rPr lang="en-US" altLang="zh-TW" sz="2400" dirty="0"/>
                  <a:t> </a:t>
                </a:r>
                <a14:m>
                  <m:oMath xmlns:m="http://schemas.openxmlformats.org/officeDocument/2006/math">
                    <m:acc>
                      <m:accPr>
                        <m:chr m:val="⃗"/>
                        <m:ctrlPr>
                          <a:rPr lang="en-HK" sz="2400" i="1" smtClean="0">
                            <a:effectLst/>
                            <a:latin typeface="Cambria Math" panose="02040503050406030204" pitchFamily="18" charset="0"/>
                            <a:ea typeface="PMingLiU" panose="02020500000000000000" pitchFamily="18" charset="-120"/>
                            <a:cs typeface="Times New Roman" panose="02020603050405020304" pitchFamily="18" charset="0"/>
                          </a:rPr>
                        </m:ctrlPr>
                      </m:accPr>
                      <m:e>
                        <m:sSub>
                          <m:sSubPr>
                            <m:ctrlPr>
                              <a:rPr lang="en-HK" sz="24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𝑟</m:t>
                            </m:r>
                          </m:e>
                          <m:sub>
                            <m:r>
                              <a:rPr lang="en-HK" sz="2400" i="1">
                                <a:effectLst/>
                                <a:latin typeface="Cambria Math" panose="02040503050406030204" pitchFamily="18" charset="0"/>
                                <a:ea typeface="PMingLiU" panose="02020500000000000000" pitchFamily="18" charset="-120"/>
                                <a:cs typeface="Times New Roman" panose="02020603050405020304" pitchFamily="18" charset="0"/>
                              </a:rPr>
                              <m:t>𝑝</m:t>
                            </m:r>
                          </m:sub>
                        </m:sSub>
                      </m:e>
                    </m:acc>
                  </m:oMath>
                </a14:m>
                <a:endParaRPr lang="zh-TW" altLang="en-US" sz="2400" b="0" i="0" dirty="0">
                  <a:solidFill>
                    <a:srgbClr val="F9FAFB"/>
                  </a:solidFill>
                  <a:effectLst/>
                  <a:latin typeface="quote-cjk-patch"/>
                </a:endParaRPr>
              </a:p>
              <a:p>
                <a:pPr algn="l">
                  <a:buFont typeface="Arial" panose="020B0604020202020204" pitchFamily="34" charset="0"/>
                  <a:buChar char="•"/>
                </a:pPr>
                <a:r>
                  <a:rPr lang="zh-TW" altLang="en-US" sz="2400" b="0" i="0" dirty="0">
                    <a:solidFill>
                      <a:srgbClr val="F9FAFB"/>
                    </a:solidFill>
                    <a:effectLst/>
                    <a:latin typeface="quote-cjk-patch"/>
                  </a:rPr>
                  <a:t>本征方向的观测是在</a:t>
                </a:r>
                <a:r>
                  <a:rPr lang="zh-TW" altLang="en-US" sz="2400" b="1" i="0" dirty="0">
                    <a:solidFill>
                      <a:srgbClr val="F9FAFB"/>
                    </a:solidFill>
                    <a:effectLst/>
                    <a:latin typeface="quote-cjk-patch"/>
                  </a:rPr>
                  <a:t>观测者随动的坐标系</a:t>
                </a:r>
                <a:r>
                  <a:rPr lang="zh-TW" altLang="en-US" sz="2400" b="0" i="0" dirty="0">
                    <a:solidFill>
                      <a:srgbClr val="F9FAFB"/>
                    </a:solidFill>
                    <a:effectLst/>
                    <a:latin typeface="quote-cjk-patch"/>
                  </a:rPr>
                  <a:t>中进行的</a:t>
                </a:r>
              </a:p>
              <a:p>
                <a:pPr algn="l">
                  <a:buFont typeface="Arial" panose="020B0604020202020204" pitchFamily="34" charset="0"/>
                  <a:buChar char="•"/>
                </a:pPr>
                <a:r>
                  <a:rPr lang="zh-TW" altLang="en-US" sz="2400" b="0" i="0" dirty="0">
                    <a:solidFill>
                      <a:srgbClr val="F9FAFB"/>
                    </a:solidFill>
                    <a:effectLst/>
                    <a:latin typeface="quote-cjk-patch"/>
                  </a:rPr>
                  <a:t>不同观测者（尤其是存在相对运动）观测同一目标所得到的本征方向之间存在差异，</a:t>
                </a:r>
                <a:endParaRPr lang="en-HK" altLang="zh-TW" sz="2400" b="0" i="0" dirty="0">
                  <a:solidFill>
                    <a:srgbClr val="F9FAFB"/>
                  </a:solidFill>
                  <a:effectLst/>
                  <a:latin typeface="quote-cjk-patch"/>
                </a:endParaRPr>
              </a:p>
              <a:p>
                <a:pPr algn="l">
                  <a:buFont typeface="Arial" panose="020B0604020202020204" pitchFamily="34" charset="0"/>
                  <a:buChar char="•"/>
                </a:pPr>
                <a:r>
                  <a:rPr lang="zh-TW" altLang="en-US" sz="2400" b="0" i="0" dirty="0">
                    <a:solidFill>
                      <a:srgbClr val="F9FAFB"/>
                    </a:solidFill>
                    <a:effectLst/>
                    <a:latin typeface="quote-cjk-patch"/>
                  </a:rPr>
                  <a:t>和于同一坐标系中静止的观测者观测同一目标所得的</a:t>
                </a:r>
                <a:r>
                  <a:rPr lang="en-US" altLang="zh-TW" sz="2400" b="0" i="0" dirty="0">
                    <a:solidFill>
                      <a:srgbClr val="F9FAFB"/>
                    </a:solidFill>
                    <a:effectLst/>
                    <a:latin typeface="quote-cjk-patch"/>
                  </a:rPr>
                  <a:t>“</a:t>
                </a:r>
                <a:r>
                  <a:rPr lang="zh-TW" altLang="en-US" sz="2400" b="0" i="0" dirty="0">
                    <a:solidFill>
                      <a:srgbClr val="F9FAFB"/>
                    </a:solidFill>
                    <a:effectLst/>
                    <a:latin typeface="quote-cjk-patch"/>
                  </a:rPr>
                  <a:t>坐标方向</a:t>
                </a:r>
                <a:r>
                  <a:rPr lang="en-US" altLang="zh-TW" sz="2400" b="0" i="0" dirty="0">
                    <a:solidFill>
                      <a:srgbClr val="F9FAFB"/>
                    </a:solidFill>
                    <a:effectLst/>
                    <a:latin typeface="quote-cjk-patch"/>
                  </a:rPr>
                  <a:t> (</a:t>
                </a:r>
                <a:r>
                  <a:rPr lang="en-US" altLang="zh-TW" sz="3200" b="0" i="0" dirty="0">
                    <a:solidFill>
                      <a:srgbClr val="F9FAFB"/>
                    </a:solidFill>
                    <a:effectLst/>
                    <a:latin typeface="quote-cjk-patch"/>
                  </a:rPr>
                  <a:t> </a:t>
                </a:r>
                <a14:m>
                  <m:oMath xmlns:m="http://schemas.openxmlformats.org/officeDocument/2006/math">
                    <m:acc>
                      <m:accPr>
                        <m:chr m:val="⃗"/>
                        <m:ctrlPr>
                          <a:rPr lang="en-HK" sz="3200" i="1" smtClean="0">
                            <a:effectLst/>
                            <a:latin typeface="Cambria Math" panose="02040503050406030204" pitchFamily="18" charset="0"/>
                          </a:rPr>
                        </m:ctrlPr>
                      </m:accPr>
                      <m:e>
                        <m:sSub>
                          <m:sSubPr>
                            <m:ctrlPr>
                              <a:rPr lang="en-HK" sz="3200" i="1">
                                <a:effectLst/>
                                <a:latin typeface="Cambria Math" panose="02040503050406030204" pitchFamily="18" charset="0"/>
                              </a:rPr>
                            </m:ctrlPr>
                          </m:sSub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𝑟</m:t>
                            </m:r>
                          </m:e>
                          <m:sub>
                            <m:r>
                              <a:rPr lang="x-none" sz="2400" i="1">
                                <a:effectLst/>
                                <a:latin typeface="Cambria Math" panose="02040503050406030204" pitchFamily="18" charset="0"/>
                                <a:ea typeface="PMingLiU" panose="02020500000000000000" pitchFamily="18" charset="-120"/>
                                <a:cs typeface="Times New Roman" panose="02020603050405020304" pitchFamily="18" charset="0"/>
                              </a:rPr>
                              <m:t>𝑐</m:t>
                            </m:r>
                          </m:sub>
                        </m:sSub>
                      </m:e>
                    </m:acc>
                  </m:oMath>
                </a14:m>
                <a:r>
                  <a:rPr lang="en-HK" sz="2400" dirty="0">
                    <a:effectLst/>
                    <a:latin typeface="Calibri" panose="020F0502020204030204" pitchFamily="34" charset="0"/>
                    <a:ea typeface="PMingLiU" panose="02020500000000000000" pitchFamily="18" charset="-120"/>
                    <a:cs typeface="Times New Roman" panose="02020603050405020304" pitchFamily="18" charset="0"/>
                  </a:rPr>
                  <a:t> ) </a:t>
                </a:r>
                <a:r>
                  <a:rPr lang="en-US" altLang="zh-TW" sz="2400" b="0" i="0" dirty="0">
                    <a:solidFill>
                      <a:srgbClr val="F9FAFB"/>
                    </a:solidFill>
                    <a:effectLst/>
                    <a:latin typeface="quote-cjk-patch"/>
                  </a:rPr>
                  <a:t>”</a:t>
                </a:r>
                <a:r>
                  <a:rPr lang="zh-TW" altLang="en-US" sz="2400" b="0" i="0" dirty="0">
                    <a:solidFill>
                      <a:srgbClr val="F9FAFB"/>
                    </a:solidFill>
                    <a:effectLst/>
                    <a:latin typeface="quote-cjk-patch"/>
                  </a:rPr>
                  <a:t>相比，存在一个隨其运动速度变化而变化的差异，此即為</a:t>
                </a:r>
                <a:r>
                  <a:rPr lang="zh-TW" altLang="en-US" sz="2400" b="1" i="0" dirty="0">
                    <a:solidFill>
                      <a:srgbClr val="F9FAFB"/>
                    </a:solidFill>
                    <a:effectLst/>
                    <a:latin typeface="quote-cjk-patch"/>
                  </a:rPr>
                  <a:t>光行差效应</a:t>
                </a:r>
                <a:r>
                  <a:rPr lang="zh-TW" altLang="en-US" sz="2400" b="0" i="0" dirty="0">
                    <a:solidFill>
                      <a:srgbClr val="F9FAFB"/>
                    </a:solidFill>
                    <a:effectLst/>
                    <a:latin typeface="quote-cjk-patch"/>
                  </a:rPr>
                  <a:t>。</a:t>
                </a:r>
              </a:p>
              <a:p>
                <a:pPr algn="l">
                  <a:buFont typeface="Arial" panose="020B0604020202020204" pitchFamily="34" charset="0"/>
                  <a:buChar char="•"/>
                </a:pPr>
                <a:r>
                  <a:rPr lang="zh-TW" altLang="en-US" sz="2400" b="0" i="0" dirty="0">
                    <a:solidFill>
                      <a:srgbClr val="F9FAFB"/>
                    </a:solidFill>
                    <a:effectLst/>
                    <a:latin typeface="quote-cjk-patch"/>
                  </a:rPr>
                  <a:t>光行差不是由目标天体自身的运动引起的，而是一种</a:t>
                </a:r>
                <a:r>
                  <a:rPr lang="zh-TW" altLang="en-US" sz="2400" b="1" i="0" dirty="0">
                    <a:solidFill>
                      <a:srgbClr val="F9FAFB"/>
                    </a:solidFill>
                    <a:effectLst/>
                    <a:latin typeface="quote-cjk-patch"/>
                  </a:rPr>
                  <a:t>视变化</a:t>
                </a:r>
                <a:r>
                  <a:rPr lang="zh-TW" altLang="en-US" sz="2400" b="0" i="0" dirty="0">
                    <a:solidFill>
                      <a:srgbClr val="F9FAFB"/>
                    </a:solidFill>
                    <a:effectLst/>
                    <a:latin typeface="quote-cjk-patch"/>
                  </a:rPr>
                  <a:t>。因此，在观测数据分析中需要将其分离，使不同观测条件下的结果统一到</a:t>
                </a:r>
                <a:r>
                  <a:rPr lang="zh-TW" altLang="en-US" sz="2400" b="1" i="0" dirty="0">
                    <a:solidFill>
                      <a:srgbClr val="F9FAFB"/>
                    </a:solidFill>
                    <a:effectLst/>
                    <a:latin typeface="quote-cjk-patch"/>
                  </a:rPr>
                  <a:t>坐标</a:t>
                </a:r>
                <a:r>
                  <a:rPr lang="zh-TW" altLang="en-US" sz="2400" b="0" i="0" dirty="0">
                    <a:solidFill>
                      <a:srgbClr val="F9FAFB"/>
                    </a:solidFill>
                    <a:effectLst/>
                    <a:latin typeface="quote-cjk-patch"/>
                  </a:rPr>
                  <a:t>方向</a:t>
                </a:r>
                <a:r>
                  <a:rPr lang="en-US" altLang="zh-TW" sz="2400" b="0" i="0" dirty="0">
                    <a:solidFill>
                      <a:srgbClr val="F9FAFB"/>
                    </a:solidFill>
                    <a:effectLst/>
                    <a:latin typeface="quote-cjk-patch"/>
                  </a:rPr>
                  <a:t>  </a:t>
                </a:r>
                <a14:m>
                  <m:oMath xmlns:m="http://schemas.openxmlformats.org/officeDocument/2006/math">
                    <m:acc>
                      <m:accPr>
                        <m:chr m:val="⃗"/>
                        <m:ctrlPr>
                          <a:rPr lang="en-HK" sz="2400" i="1" smtClean="0">
                            <a:effectLst/>
                            <a:latin typeface="Cambria Math" panose="02040503050406030204" pitchFamily="18" charset="0"/>
                          </a:rPr>
                        </m:ctrlPr>
                      </m:accPr>
                      <m:e>
                        <m:sSub>
                          <m:sSubPr>
                            <m:ctrlPr>
                              <a:rPr lang="en-HK" sz="2400" i="1">
                                <a:effectLst/>
                                <a:latin typeface="Cambria Math" panose="02040503050406030204" pitchFamily="18" charset="0"/>
                              </a:rPr>
                            </m:ctrlPr>
                          </m:sSubPr>
                          <m:e>
                            <m:r>
                              <a:rPr lang="en-HK" sz="1800" i="1">
                                <a:effectLst/>
                                <a:latin typeface="Cambria Math" panose="02040503050406030204" pitchFamily="18" charset="0"/>
                                <a:ea typeface="PMingLiU" panose="02020500000000000000" pitchFamily="18" charset="-120"/>
                                <a:cs typeface="Times New Roman" panose="02020603050405020304" pitchFamily="18" charset="0"/>
                              </a:rPr>
                              <m:t>𝑟</m:t>
                            </m:r>
                          </m:e>
                          <m:sub>
                            <m:r>
                              <a:rPr lang="x-none" sz="1800" i="1">
                                <a:effectLst/>
                                <a:latin typeface="Cambria Math" panose="02040503050406030204" pitchFamily="18" charset="0"/>
                                <a:ea typeface="PMingLiU" panose="02020500000000000000" pitchFamily="18" charset="-120"/>
                                <a:cs typeface="Times New Roman" panose="02020603050405020304" pitchFamily="18" charset="0"/>
                              </a:rPr>
                              <m:t>𝑐</m:t>
                            </m:r>
                          </m:sub>
                        </m:sSub>
                      </m:e>
                    </m:acc>
                  </m:oMath>
                </a14:m>
                <a:r>
                  <a:rPr lang="en-HK" sz="1800" dirty="0">
                    <a:effectLst/>
                    <a:latin typeface="Calibri" panose="020F0502020204030204" pitchFamily="34" charset="0"/>
                    <a:ea typeface="PMingLiU" panose="02020500000000000000" pitchFamily="18" charset="-120"/>
                    <a:cs typeface="Times New Roman" panose="02020603050405020304" pitchFamily="18" charset="0"/>
                  </a:rPr>
                  <a:t> </a:t>
                </a:r>
                <a:r>
                  <a:rPr lang="zh-TW" altLang="en-US" sz="2400" b="0" i="0" dirty="0">
                    <a:solidFill>
                      <a:srgbClr val="F9FAFB"/>
                    </a:solidFill>
                    <a:effectLst/>
                    <a:latin typeface="quote-cjk-patch"/>
                  </a:rPr>
                  <a:t>。</a:t>
                </a:r>
              </a:p>
            </p:txBody>
          </p:sp>
        </mc:Choice>
        <mc:Fallback>
          <p:sp>
            <p:nvSpPr>
              <p:cNvPr id="3" name="Content Placeholder 2">
                <a:extLst>
                  <a:ext uri="{FF2B5EF4-FFF2-40B4-BE49-F238E27FC236}">
                    <a16:creationId xmlns:a16="http://schemas.microsoft.com/office/drawing/2014/main" id="{035223F3-8B04-89DF-AA68-F49DD9EA4F14}"/>
                  </a:ext>
                </a:extLst>
              </p:cNvPr>
              <p:cNvSpPr>
                <a:spLocks noGrp="1" noRot="1" noChangeAspect="1" noMove="1" noResize="1" noEditPoints="1" noAdjustHandles="1" noChangeArrowheads="1" noChangeShapeType="1" noTextEdit="1"/>
              </p:cNvSpPr>
              <p:nvPr>
                <p:ph idx="1"/>
              </p:nvPr>
            </p:nvSpPr>
            <p:spPr>
              <a:xfrm>
                <a:off x="685801" y="2142067"/>
                <a:ext cx="10572007" cy="3649133"/>
              </a:xfrm>
              <a:blipFill>
                <a:blip r:embed="rId2"/>
                <a:stretch>
                  <a:fillRect l="-720" r="-3001"/>
                </a:stretch>
              </a:blipFill>
            </p:spPr>
            <p:txBody>
              <a:bodyPr/>
              <a:lstStyle/>
              <a:p>
                <a:r>
                  <a:rPr lang="en-US">
                    <a:noFill/>
                  </a:rPr>
                  <a:t> </a:t>
                </a:r>
              </a:p>
            </p:txBody>
          </p:sp>
        </mc:Fallback>
      </mc:AlternateContent>
    </p:spTree>
    <p:extLst>
      <p:ext uri="{BB962C8B-B14F-4D97-AF65-F5344CB8AC3E}">
        <p14:creationId xmlns:p14="http://schemas.microsoft.com/office/powerpoint/2010/main" val="247742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232AA-7821-54A8-5EA6-5080203D6F05}"/>
              </a:ext>
            </a:extLst>
          </p:cNvPr>
          <p:cNvPicPr>
            <a:picLocks noChangeAspect="1"/>
          </p:cNvPicPr>
          <p:nvPr/>
        </p:nvPicPr>
        <p:blipFill>
          <a:blip r:embed="rId2"/>
          <a:stretch>
            <a:fillRect/>
          </a:stretch>
        </p:blipFill>
        <p:spPr>
          <a:xfrm>
            <a:off x="8008257" y="574457"/>
            <a:ext cx="3938319" cy="5495329"/>
          </a:xfrm>
          <a:prstGeom prst="rect">
            <a:avLst/>
          </a:prstGeom>
        </p:spPr>
      </p:pic>
      <p:pic>
        <p:nvPicPr>
          <p:cNvPr id="7" name="Picture 6">
            <a:extLst>
              <a:ext uri="{FF2B5EF4-FFF2-40B4-BE49-F238E27FC236}">
                <a16:creationId xmlns:a16="http://schemas.microsoft.com/office/drawing/2014/main" id="{B4C101F0-E230-2BDC-9199-F18F6B793128}"/>
              </a:ext>
            </a:extLst>
          </p:cNvPr>
          <p:cNvPicPr>
            <a:picLocks noChangeAspect="1"/>
          </p:cNvPicPr>
          <p:nvPr/>
        </p:nvPicPr>
        <p:blipFill>
          <a:blip r:embed="rId3"/>
          <a:stretch>
            <a:fillRect/>
          </a:stretch>
        </p:blipFill>
        <p:spPr>
          <a:xfrm>
            <a:off x="297544" y="2106374"/>
            <a:ext cx="7772400" cy="3575980"/>
          </a:xfrm>
          <a:prstGeom prst="rect">
            <a:avLst/>
          </a:prstGeom>
        </p:spPr>
      </p:pic>
      <p:sp>
        <p:nvSpPr>
          <p:cNvPr id="10" name="Title 1">
            <a:extLst>
              <a:ext uri="{FF2B5EF4-FFF2-40B4-BE49-F238E27FC236}">
                <a16:creationId xmlns:a16="http://schemas.microsoft.com/office/drawing/2014/main" id="{06BA814D-5407-76FD-CD29-CC1C50EFEDF0}"/>
              </a:ext>
            </a:extLst>
          </p:cNvPr>
          <p:cNvSpPr txBox="1">
            <a:spLocks/>
          </p:cNvSpPr>
          <p:nvPr/>
        </p:nvSpPr>
        <p:spPr>
          <a:xfrm>
            <a:off x="685801" y="609601"/>
            <a:ext cx="10131425" cy="83919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t>光行差的经典解释</a:t>
            </a:r>
            <a:endParaRPr lang="en-US" dirty="0"/>
          </a:p>
        </p:txBody>
      </p:sp>
    </p:spTree>
    <p:extLst>
      <p:ext uri="{BB962C8B-B14F-4D97-AF65-F5344CB8AC3E}">
        <p14:creationId xmlns:p14="http://schemas.microsoft.com/office/powerpoint/2010/main" val="7582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232AA-7821-54A8-5EA6-5080203D6F05}"/>
              </a:ext>
            </a:extLst>
          </p:cNvPr>
          <p:cNvPicPr>
            <a:picLocks noChangeAspect="1"/>
          </p:cNvPicPr>
          <p:nvPr/>
        </p:nvPicPr>
        <p:blipFill>
          <a:blip r:embed="rId2"/>
          <a:stretch>
            <a:fillRect/>
          </a:stretch>
        </p:blipFill>
        <p:spPr>
          <a:xfrm>
            <a:off x="8008257" y="574457"/>
            <a:ext cx="3938319" cy="5495329"/>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80BB902-8394-A2A9-0778-58F9BDECAB88}"/>
                  </a:ext>
                </a:extLst>
              </p:cNvPr>
              <p:cNvSpPr txBox="1"/>
              <p:nvPr/>
            </p:nvSpPr>
            <p:spPr>
              <a:xfrm>
                <a:off x="1421082" y="1030899"/>
                <a:ext cx="6097978" cy="3536802"/>
              </a:xfrm>
              <a:prstGeom prst="rect">
                <a:avLst/>
              </a:prstGeom>
              <a:noFill/>
            </p:spPr>
            <p:txBody>
              <a:bodyPr wrap="square">
                <a:spAutoFit/>
              </a:bodyPr>
              <a:lstStyle/>
              <a:p>
                <a:pPr algn="l">
                  <a:buFont typeface="Arial" panose="020B0604020202020204" pitchFamily="34" charset="0"/>
                  <a:buChar char="•"/>
                </a:pPr>
                <a:r>
                  <a:rPr lang="zh-TW" altLang="en-US" sz="2400" b="1" i="0" dirty="0">
                    <a:effectLst/>
                    <a:latin typeface="quote-cjk-patch"/>
                  </a:rPr>
                  <a:t>天体的坐标方向</a:t>
                </a:r>
                <a:r>
                  <a:rPr lang="zh-TW" altLang="en-US" sz="2400" b="0" i="0" dirty="0">
                    <a:effectLst/>
                    <a:latin typeface="quote-cjk-patch"/>
                  </a:rPr>
                  <a:t>：</a:t>
                </a:r>
                <a14:m>
                  <m:oMath xmlns:m="http://schemas.openxmlformats.org/officeDocument/2006/math">
                    <m:acc>
                      <m:accPr>
                        <m:chr m:val="⃗"/>
                        <m:ctrlPr>
                          <a:rPr lang="en-HK" sz="2400" i="1" smtClean="0">
                            <a:effectLst/>
                            <a:latin typeface="Cambria Math" panose="02040503050406030204" pitchFamily="18" charset="0"/>
                          </a:rPr>
                        </m:ctrlPr>
                      </m:accPr>
                      <m:e>
                        <m:sSub>
                          <m:sSubPr>
                            <m:ctrlPr>
                              <a:rPr lang="en-HK" sz="2400" i="1">
                                <a:effectLst/>
                                <a:latin typeface="Cambria Math" panose="02040503050406030204" pitchFamily="18" charset="0"/>
                              </a:rPr>
                            </m:ctrlPr>
                          </m:sSub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𝑟</m:t>
                            </m:r>
                          </m:e>
                          <m:sub>
                            <m:r>
                              <a:rPr lang="x-none" sz="2400" i="1">
                                <a:effectLst/>
                                <a:latin typeface="Cambria Math" panose="02040503050406030204" pitchFamily="18" charset="0"/>
                                <a:ea typeface="PMingLiU" panose="02020500000000000000" pitchFamily="18" charset="-120"/>
                                <a:cs typeface="Times New Roman" panose="02020603050405020304" pitchFamily="18" charset="0"/>
                              </a:rPr>
                              <m:t>𝑐</m:t>
                            </m:r>
                          </m:sub>
                        </m:sSub>
                      </m:e>
                    </m:acc>
                    <m:r>
                      <a:rPr lang="en-HK" sz="2400" i="1">
                        <a:effectLst/>
                        <a:latin typeface="Cambria Math" panose="02040503050406030204" pitchFamily="18" charset="0"/>
                        <a:ea typeface="PMingLiU" panose="02020500000000000000" pitchFamily="18" charset="-120"/>
                        <a:cs typeface="Times New Roman" panose="02020603050405020304" pitchFamily="18" charset="0"/>
                      </a:rPr>
                      <m:t>=</m:t>
                    </m:r>
                    <m:acc>
                      <m:accPr>
                        <m:chr m:val="⃗"/>
                        <m:ctrlPr>
                          <a:rPr lang="en-HK" sz="2400" i="1">
                            <a:effectLst/>
                            <a:latin typeface="Cambria Math" panose="02040503050406030204" pitchFamily="18" charset="0"/>
                          </a:rPr>
                        </m:ctrlPr>
                      </m:acc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𝑘</m:t>
                        </m:r>
                      </m:e>
                    </m:acc>
                    <m:r>
                      <a:rPr lang="en-HK" sz="2400" i="1">
                        <a:effectLst/>
                        <a:latin typeface="Cambria Math" panose="02040503050406030204" pitchFamily="18" charset="0"/>
                        <a:ea typeface="PMingLiU" panose="02020500000000000000" pitchFamily="18" charset="-120"/>
                        <a:cs typeface="Times New Roman" panose="02020603050405020304" pitchFamily="18" charset="0"/>
                      </a:rPr>
                      <m:t>=&lt;</m:t>
                    </m:r>
                    <m:acc>
                      <m:accPr>
                        <m:chr m:val="̅"/>
                        <m:ctrlPr>
                          <a:rPr lang="en-HK" sz="2400" i="1">
                            <a:effectLst/>
                            <a:latin typeface="Cambria Math" panose="02040503050406030204" pitchFamily="18" charset="0"/>
                          </a:rPr>
                        </m:ctrlPr>
                      </m:acc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𝐺𝑆</m:t>
                        </m:r>
                      </m:e>
                    </m:acc>
                    <m:r>
                      <a:rPr lang="en-HK" sz="2400" i="1">
                        <a:effectLst/>
                        <a:latin typeface="Cambria Math" panose="02040503050406030204" pitchFamily="18" charset="0"/>
                        <a:ea typeface="PMingLiU" panose="02020500000000000000" pitchFamily="18" charset="-120"/>
                        <a:cs typeface="Times New Roman" panose="02020603050405020304" pitchFamily="18" charset="0"/>
                      </a:rPr>
                      <m:t>&gt;</m:t>
                    </m:r>
                  </m:oMath>
                </a14:m>
                <a:r>
                  <a:rPr lang="en-HK" sz="2400" dirty="0">
                    <a:effectLst/>
                    <a:latin typeface="Calibri" panose="020F0502020204030204" pitchFamily="34" charset="0"/>
                    <a:ea typeface="PMingLiU" panose="02020500000000000000" pitchFamily="18" charset="-120"/>
                    <a:cs typeface="Times New Roman" panose="02020603050405020304" pitchFamily="18" charset="0"/>
                  </a:rPr>
                  <a:t> </a:t>
                </a:r>
                <a:endParaRPr lang="en-HK" sz="2400" b="0" i="0" dirty="0">
                  <a:effectLst/>
                  <a:latin typeface="quote-cjk-patch"/>
                </a:endParaRPr>
              </a:p>
              <a:p>
                <a:pPr algn="l">
                  <a:buFont typeface="Arial" panose="020B0604020202020204" pitchFamily="34" charset="0"/>
                  <a:buChar char="•"/>
                </a:pPr>
                <a:r>
                  <a:rPr lang="zh-TW" altLang="en-US" sz="2400" b="1" i="0" dirty="0">
                    <a:effectLst/>
                    <a:latin typeface="quote-cjk-patch"/>
                  </a:rPr>
                  <a:t>本征方向</a:t>
                </a:r>
                <a:r>
                  <a:rPr lang="zh-TW" altLang="en-US" sz="2400" b="0" i="0" dirty="0">
                    <a:effectLst/>
                    <a:latin typeface="quote-cjk-patch"/>
                  </a:rPr>
                  <a:t>：</a:t>
                </a:r>
                <a14:m>
                  <m:oMath xmlns:m="http://schemas.openxmlformats.org/officeDocument/2006/math">
                    <m:acc>
                      <m:accPr>
                        <m:chr m:val="⃗"/>
                        <m:ctrlPr>
                          <a:rPr lang="en-HK" sz="2400" i="1" smtClean="0">
                            <a:effectLst/>
                            <a:latin typeface="Cambria Math" panose="02040503050406030204" pitchFamily="18" charset="0"/>
                          </a:rPr>
                        </m:ctrlPr>
                      </m:accPr>
                      <m:e>
                        <m:sSub>
                          <m:sSubPr>
                            <m:ctrlPr>
                              <a:rPr lang="en-HK" sz="2400" i="1">
                                <a:effectLst/>
                                <a:latin typeface="Cambria Math" panose="02040503050406030204" pitchFamily="18" charset="0"/>
                              </a:rPr>
                            </m:ctrlPr>
                          </m:sSub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𝑟</m:t>
                            </m:r>
                          </m:e>
                          <m:sub>
                            <m:r>
                              <a:rPr lang="en-HK" sz="2400" i="1">
                                <a:effectLst/>
                                <a:latin typeface="Cambria Math" panose="02040503050406030204" pitchFamily="18" charset="0"/>
                                <a:ea typeface="PMingLiU" panose="02020500000000000000" pitchFamily="18" charset="-120"/>
                                <a:cs typeface="Times New Roman" panose="02020603050405020304" pitchFamily="18" charset="0"/>
                              </a:rPr>
                              <m:t>𝑝</m:t>
                            </m:r>
                          </m:sub>
                        </m:sSub>
                      </m:e>
                    </m:acc>
                    <m:r>
                      <a:rPr lang="en-HK" sz="2400" i="1">
                        <a:effectLst/>
                        <a:latin typeface="Cambria Math" panose="02040503050406030204" pitchFamily="18" charset="0"/>
                        <a:ea typeface="PMingLiU" panose="02020500000000000000" pitchFamily="18" charset="-120"/>
                        <a:cs typeface="Times New Roman" panose="02020603050405020304" pitchFamily="18" charset="0"/>
                      </a:rPr>
                      <m:t>=&lt;</m:t>
                    </m:r>
                    <m:acc>
                      <m:accPr>
                        <m:chr m:val="̅"/>
                        <m:ctrlPr>
                          <a:rPr lang="en-HK" sz="2400" i="1">
                            <a:effectLst/>
                            <a:latin typeface="Cambria Math" panose="02040503050406030204" pitchFamily="18" charset="0"/>
                          </a:rPr>
                        </m:ctrlPr>
                      </m:acc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𝐸𝑆</m:t>
                        </m:r>
                        <m:r>
                          <a:rPr lang="en-HK" sz="2400" i="1">
                            <a:effectLst/>
                            <a:latin typeface="Cambria Math" panose="02040503050406030204" pitchFamily="18" charset="0"/>
                            <a:ea typeface="PMingLiU" panose="02020500000000000000" pitchFamily="18" charset="-120"/>
                            <a:cs typeface="Times New Roman" panose="02020603050405020304" pitchFamily="18" charset="0"/>
                          </a:rPr>
                          <m:t>′</m:t>
                        </m:r>
                      </m:e>
                    </m:acc>
                    <m:r>
                      <a:rPr lang="en-HK" sz="2400" i="1">
                        <a:effectLst/>
                        <a:latin typeface="Cambria Math" panose="02040503050406030204" pitchFamily="18" charset="0"/>
                        <a:ea typeface="PMingLiU" panose="02020500000000000000" pitchFamily="18" charset="-120"/>
                        <a:cs typeface="Times New Roman" panose="02020603050405020304" pitchFamily="18" charset="0"/>
                      </a:rPr>
                      <m:t>&gt;</m:t>
                    </m:r>
                  </m:oMath>
                </a14:m>
                <a:endParaRPr lang="en-US" altLang="zh-TW" sz="2400" b="1" i="0" dirty="0">
                  <a:effectLst/>
                  <a:latin typeface="quote-cjk-patch"/>
                </a:endParaRPr>
              </a:p>
              <a:p>
                <a:pPr algn="l">
                  <a:buFont typeface="Arial" panose="020B0604020202020204" pitchFamily="34" charset="0"/>
                  <a:buChar char="•"/>
                </a:pPr>
                <a:endParaRPr lang="en-US" altLang="zh-TW" sz="2400" b="1" dirty="0">
                  <a:latin typeface="quote-cjk-patch"/>
                </a:endParaRPr>
              </a:p>
              <a:p>
                <a:pPr algn="l">
                  <a:buFont typeface="Arial" panose="020B0604020202020204" pitchFamily="34" charset="0"/>
                  <a:buChar char="•"/>
                </a:pPr>
                <a:endParaRPr lang="en-US" altLang="zh-TW" sz="2400" b="1" i="0" dirty="0">
                  <a:effectLst/>
                  <a:latin typeface="quote-cjk-patch"/>
                </a:endParaRPr>
              </a:p>
              <a:p>
                <a:pPr algn="l">
                  <a:buFont typeface="Arial" panose="020B0604020202020204" pitchFamily="34" charset="0"/>
                  <a:buChar char="•"/>
                </a:pPr>
                <a:endParaRPr lang="en-US" altLang="zh-TW" sz="2400" b="1" i="0" dirty="0">
                  <a:effectLst/>
                  <a:latin typeface="quote-cjk-patch"/>
                </a:endParaRPr>
              </a:p>
              <a:p>
                <a:pPr algn="l">
                  <a:buFont typeface="Arial" panose="020B0604020202020204" pitchFamily="34" charset="0"/>
                  <a:buChar char="•"/>
                </a:pPr>
                <a:r>
                  <a:rPr lang="zh-TW" altLang="en-US" sz="2400" b="0" i="0" dirty="0">
                    <a:effectLst/>
                    <a:latin typeface="quote-cjk-patch"/>
                  </a:rPr>
                  <a:t>三矢量（坐标方向、本征方向、向点方向）</a:t>
                </a:r>
                <a:r>
                  <a:rPr lang="zh-TW" altLang="en-US" sz="2400" b="1" i="0" dirty="0">
                    <a:effectLst/>
                    <a:latin typeface="quote-cjk-patch"/>
                  </a:rPr>
                  <a:t>共面</a:t>
                </a:r>
                <a:r>
                  <a:rPr lang="zh-TW" altLang="en-US" sz="2400" b="0" i="0" dirty="0">
                    <a:effectLst/>
                    <a:latin typeface="quote-cjk-patch"/>
                  </a:rPr>
                  <a:t>，且通过观测者和目标天体。</a:t>
                </a:r>
              </a:p>
              <a:p>
                <a:br>
                  <a:rPr lang="zh-TW" altLang="en-US" sz="2400" dirty="0"/>
                </a:br>
                <a:endParaRPr lang="en-US" sz="2400" dirty="0"/>
              </a:p>
            </p:txBody>
          </p:sp>
        </mc:Choice>
        <mc:Fallback>
          <p:sp>
            <p:nvSpPr>
              <p:cNvPr id="4" name="TextBox 3">
                <a:extLst>
                  <a:ext uri="{FF2B5EF4-FFF2-40B4-BE49-F238E27FC236}">
                    <a16:creationId xmlns:a16="http://schemas.microsoft.com/office/drawing/2014/main" id="{080BB902-8394-A2A9-0778-58F9BDECAB88}"/>
                  </a:ext>
                </a:extLst>
              </p:cNvPr>
              <p:cNvSpPr txBox="1">
                <a:spLocks noRot="1" noChangeAspect="1" noMove="1" noResize="1" noEditPoints="1" noAdjustHandles="1" noChangeArrowheads="1" noChangeShapeType="1" noTextEdit="1"/>
              </p:cNvSpPr>
              <p:nvPr/>
            </p:nvSpPr>
            <p:spPr>
              <a:xfrm>
                <a:off x="1421082" y="1030899"/>
                <a:ext cx="6097978" cy="3536802"/>
              </a:xfrm>
              <a:prstGeom prst="rect">
                <a:avLst/>
              </a:prstGeom>
              <a:blipFill>
                <a:blip r:embed="rId3"/>
                <a:stretch>
                  <a:fillRect l="-1455" r="-14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46466EC-AD99-C191-5951-E2BD676BD1E6}"/>
                  </a:ext>
                </a:extLst>
              </p:cNvPr>
              <p:cNvSpPr txBox="1"/>
              <p:nvPr/>
            </p:nvSpPr>
            <p:spPr>
              <a:xfrm>
                <a:off x="5848598" y="6069786"/>
                <a:ext cx="6097978" cy="646331"/>
              </a:xfrm>
              <a:prstGeom prst="rect">
                <a:avLst/>
              </a:prstGeom>
              <a:noFill/>
            </p:spPr>
            <p:txBody>
              <a:bodyPr wrap="square">
                <a:spAutoFit/>
              </a:bodyPr>
              <a:lstStyle/>
              <a:p>
                <a:pPr>
                  <a:buFont typeface="Arial" panose="020B0604020202020204" pitchFamily="34" charset="0"/>
                  <a:buChar char="•"/>
                </a:pPr>
                <a:r>
                  <a:rPr lang="zh-TW" altLang="en-US" sz="1800" b="1" i="0" dirty="0">
                    <a:effectLst/>
                    <a:latin typeface="quote-cjk-patch"/>
                  </a:rPr>
                  <a:t>向点（奔赴点）</a:t>
                </a:r>
                <a:r>
                  <a:rPr lang="zh-TW" altLang="en-US" sz="1800" b="0" i="0" dirty="0">
                    <a:effectLst/>
                    <a:latin typeface="quote-cjk-patch"/>
                  </a:rPr>
                  <a:t>：</a:t>
                </a:r>
                <a14:m>
                  <m:oMath xmlns:m="http://schemas.openxmlformats.org/officeDocument/2006/math">
                    <m:acc>
                      <m:accPr>
                        <m:chr m:val="⃗"/>
                        <m:ctrlPr>
                          <a:rPr lang="en-HK" sz="1800" i="1" smtClean="0">
                            <a:effectLst/>
                            <a:latin typeface="Cambria Math" panose="02040503050406030204" pitchFamily="18" charset="0"/>
                            <a:ea typeface="PMingLiU" panose="02020500000000000000" pitchFamily="18" charset="-120"/>
                            <a:cs typeface="Times New Roman" panose="02020603050405020304" pitchFamily="18" charset="0"/>
                          </a:rPr>
                        </m:ctrlPr>
                      </m:accPr>
                      <m:e>
                        <m:sSub>
                          <m:sSubPr>
                            <m:ctrlPr>
                              <a:rPr lang="en-HK" sz="18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HK" sz="1800" i="1">
                                <a:effectLst/>
                                <a:latin typeface="Cambria Math" panose="02040503050406030204" pitchFamily="18" charset="0"/>
                                <a:ea typeface="PMingLiU" panose="02020500000000000000" pitchFamily="18" charset="-120"/>
                                <a:cs typeface="Times New Roman" panose="02020603050405020304" pitchFamily="18" charset="0"/>
                              </a:rPr>
                              <m:t>𝑣</m:t>
                            </m:r>
                          </m:e>
                          <m:sub>
                            <m:r>
                              <a:rPr lang="en-HK" sz="1800" i="1">
                                <a:effectLst/>
                                <a:latin typeface="Cambria Math" panose="02040503050406030204" pitchFamily="18" charset="0"/>
                                <a:ea typeface="PMingLiU" panose="02020500000000000000" pitchFamily="18" charset="-120"/>
                                <a:cs typeface="Times New Roman" panose="02020603050405020304" pitchFamily="18" charset="0"/>
                              </a:rPr>
                              <m:t>0</m:t>
                            </m:r>
                          </m:sub>
                        </m:sSub>
                      </m:e>
                    </m:acc>
                  </m:oMath>
                </a14:m>
                <a:r>
                  <a:rPr lang="en-HK" altLang="zh-TW" sz="1800" dirty="0">
                    <a:latin typeface="Calibri" panose="020F0502020204030204" pitchFamily="34" charset="0"/>
                    <a:ea typeface="PMingLiU" panose="02020500000000000000" pitchFamily="18" charset="-120"/>
                    <a:cs typeface="Times New Roman" panose="02020603050405020304" pitchFamily="18" charset="0"/>
                  </a:rPr>
                  <a:t> </a:t>
                </a:r>
                <a:r>
                  <a:rPr lang="zh-TW" altLang="en-US" sz="1800" b="0" i="0" dirty="0">
                    <a:effectLst/>
                    <a:latin typeface="quote-cjk-patch"/>
                  </a:rPr>
                  <a:t>方向与天球的交点，即观测者运动方向所指的点。</a:t>
                </a:r>
              </a:p>
            </p:txBody>
          </p:sp>
        </mc:Choice>
        <mc:Fallback>
          <p:sp>
            <p:nvSpPr>
              <p:cNvPr id="6" name="TextBox 5">
                <a:extLst>
                  <a:ext uri="{FF2B5EF4-FFF2-40B4-BE49-F238E27FC236}">
                    <a16:creationId xmlns:a16="http://schemas.microsoft.com/office/drawing/2014/main" id="{046466EC-AD99-C191-5951-E2BD676BD1E6}"/>
                  </a:ext>
                </a:extLst>
              </p:cNvPr>
              <p:cNvSpPr txBox="1">
                <a:spLocks noRot="1" noChangeAspect="1" noMove="1" noResize="1" noEditPoints="1" noAdjustHandles="1" noChangeArrowheads="1" noChangeShapeType="1" noTextEdit="1"/>
              </p:cNvSpPr>
              <p:nvPr/>
            </p:nvSpPr>
            <p:spPr>
              <a:xfrm>
                <a:off x="5848598" y="6069786"/>
                <a:ext cx="6097978" cy="646331"/>
              </a:xfrm>
              <a:prstGeom prst="rect">
                <a:avLst/>
              </a:prstGeom>
              <a:blipFill>
                <a:blip r:embed="rId4"/>
                <a:stretch>
                  <a:fillRect l="-832" t="-5882" b="-13725"/>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D04A15B9-5482-A785-022B-2A077644E578}"/>
              </a:ext>
            </a:extLst>
          </p:cNvPr>
          <p:cNvCxnSpPr/>
          <p:nvPr/>
        </p:nvCxnSpPr>
        <p:spPr>
          <a:xfrm flipH="1" flipV="1">
            <a:off x="11519065" y="5248894"/>
            <a:ext cx="427511" cy="10212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C350DF2-92E9-C127-79A1-CAD5122AD7D6}"/>
              </a:ext>
            </a:extLst>
          </p:cNvPr>
          <p:cNvSpPr/>
          <p:nvPr/>
        </p:nvSpPr>
        <p:spPr>
          <a:xfrm>
            <a:off x="11424062" y="5118265"/>
            <a:ext cx="95003"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8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25ED9-BFFC-A87E-DCBA-39173E198F47}"/>
              </a:ext>
            </a:extLst>
          </p:cNvPr>
          <p:cNvSpPr txBox="1"/>
          <p:nvPr/>
        </p:nvSpPr>
        <p:spPr>
          <a:xfrm>
            <a:off x="970807" y="880384"/>
            <a:ext cx="5940631" cy="3785652"/>
          </a:xfrm>
          <a:prstGeom prst="rect">
            <a:avLst/>
          </a:prstGeom>
          <a:noFill/>
        </p:spPr>
        <p:txBody>
          <a:bodyPr wrap="square">
            <a:spAutoFit/>
          </a:bodyPr>
          <a:lstStyle/>
          <a:p>
            <a:pPr algn="l"/>
            <a:r>
              <a:rPr lang="zh-TW" altLang="en-US" sz="2400" b="0" i="0" dirty="0">
                <a:effectLst/>
                <a:latin typeface="quote-cjk-patch"/>
              </a:rPr>
              <a:t>在三角形 </a:t>
            </a:r>
            <a:r>
              <a:rPr lang="el-GR" sz="2400" b="0" i="0" dirty="0">
                <a:effectLst/>
                <a:latin typeface="Times New Roman" panose="02020603050405020304" pitchFamily="18" charset="0"/>
              </a:rPr>
              <a:t>σ</a:t>
            </a:r>
            <a:r>
              <a:rPr lang="en-HK" sz="2400" b="0" i="1" dirty="0">
                <a:effectLst/>
                <a:latin typeface="KaTeX_Math"/>
              </a:rPr>
              <a:t>EG</a:t>
            </a:r>
            <a:r>
              <a:rPr lang="en-HK" sz="2400" b="0" i="0" dirty="0">
                <a:effectLst/>
                <a:latin typeface="quote-cjk-patch"/>
              </a:rPr>
              <a:t> </a:t>
            </a:r>
            <a:r>
              <a:rPr lang="zh-TW" altLang="en-US" sz="2400" b="0" i="0" dirty="0">
                <a:effectLst/>
                <a:latin typeface="quote-cjk-patch"/>
              </a:rPr>
              <a:t>中，有：</a:t>
            </a:r>
          </a:p>
          <a:p>
            <a:pPr algn="l"/>
            <a:br>
              <a:rPr lang="en-US" altLang="zh-TW" sz="2400" b="0" i="0" dirty="0">
                <a:effectLst/>
                <a:latin typeface="quote-cjk-patch"/>
              </a:rPr>
            </a:br>
            <a:br>
              <a:rPr lang="en-US" altLang="zh-TW" sz="2400" b="0" i="0" dirty="0">
                <a:effectLst/>
                <a:latin typeface="quote-cjk-patch"/>
              </a:rPr>
            </a:br>
            <a:br>
              <a:rPr lang="en-US" altLang="zh-TW" sz="2400" b="0" i="0" dirty="0">
                <a:effectLst/>
                <a:latin typeface="quote-cjk-patch"/>
              </a:rPr>
            </a:br>
            <a:br>
              <a:rPr lang="en-US" altLang="zh-TW" sz="2400" b="0" i="0" dirty="0">
                <a:effectLst/>
                <a:latin typeface="quote-cjk-patch"/>
              </a:rPr>
            </a:br>
            <a:r>
              <a:rPr lang="zh-TW" altLang="en-US" sz="2400" b="0" i="0" dirty="0">
                <a:effectLst/>
                <a:latin typeface="quote-cjk-patch"/>
              </a:rPr>
              <a:t>其中：</a:t>
            </a:r>
          </a:p>
          <a:p>
            <a:pPr algn="l">
              <a:buFont typeface="Arial" panose="020B0604020202020204" pitchFamily="34" charset="0"/>
              <a:buChar char="•"/>
            </a:pPr>
            <a:r>
              <a:rPr lang="en-HK" sz="2400" b="0" i="0" dirty="0">
                <a:effectLst/>
                <a:latin typeface="KaTeX_Main"/>
              </a:rPr>
              <a:t>D′</a:t>
            </a:r>
            <a:r>
              <a:rPr lang="en-HK" sz="2400" b="0" i="0" dirty="0">
                <a:effectLst/>
                <a:latin typeface="quote-cjk-patch"/>
              </a:rPr>
              <a:t>：</a:t>
            </a:r>
            <a:r>
              <a:rPr lang="zh-TW" altLang="en-US" sz="2400" b="0" i="0" dirty="0">
                <a:effectLst/>
                <a:latin typeface="quote-cjk-patch"/>
              </a:rPr>
              <a:t>运动观测者 </a:t>
            </a:r>
            <a:r>
              <a:rPr lang="en-HK" sz="2400" b="0" i="0" dirty="0">
                <a:effectLst/>
                <a:latin typeface="KaTeX_Main"/>
              </a:rPr>
              <a:t>E</a:t>
            </a:r>
            <a:r>
              <a:rPr lang="en-HK" sz="2400" b="0" i="0" dirty="0">
                <a:effectLst/>
                <a:latin typeface="quote-cjk-patch"/>
              </a:rPr>
              <a:t> </a:t>
            </a:r>
            <a:r>
              <a:rPr lang="zh-TW" altLang="en-US" sz="2400" b="0" i="0" dirty="0">
                <a:effectLst/>
                <a:latin typeface="quote-cjk-patch"/>
              </a:rPr>
              <a:t>看到的天体方向与运动方向（</a:t>
            </a:r>
            <a:r>
              <a:rPr lang="en-HK" sz="2400" b="0" i="0" dirty="0">
                <a:effectLst/>
                <a:latin typeface="KaTeX_Main"/>
              </a:rPr>
              <a:t>EG</a:t>
            </a:r>
            <a:r>
              <a:rPr lang="en-HK" sz="2400" b="0" i="0" dirty="0">
                <a:effectLst/>
                <a:latin typeface="quote-cjk-patch"/>
              </a:rPr>
              <a:t>）</a:t>
            </a:r>
            <a:r>
              <a:rPr lang="zh-TW" altLang="en-US" sz="2400" b="0" i="0" dirty="0">
                <a:effectLst/>
                <a:latin typeface="quote-cjk-patch"/>
              </a:rPr>
              <a:t>之间的夹角；</a:t>
            </a:r>
          </a:p>
          <a:p>
            <a:pPr algn="l">
              <a:buFont typeface="Arial" panose="020B0604020202020204" pitchFamily="34" charset="0"/>
              <a:buChar char="•"/>
            </a:pPr>
            <a:r>
              <a:rPr lang="en-HK" sz="2400" b="0" i="1" dirty="0">
                <a:effectLst/>
                <a:latin typeface="KaTeX_Math"/>
              </a:rPr>
              <a:t>v</a:t>
            </a:r>
            <a:r>
              <a:rPr lang="en-HK" sz="2400" b="0" i="0" baseline="-25000" dirty="0">
                <a:effectLst/>
                <a:latin typeface="KaTeX_Main"/>
              </a:rPr>
              <a:t>0</a:t>
            </a:r>
            <a:r>
              <a:rPr lang="en-HK" sz="2400" b="0" i="0" dirty="0">
                <a:effectLst/>
                <a:latin typeface="KaTeX_Main"/>
              </a:rPr>
              <a:t>​ </a:t>
            </a:r>
            <a:r>
              <a:rPr lang="en-HK" sz="2400" b="0" i="0" dirty="0" err="1">
                <a:effectLst/>
                <a:latin typeface="KaTeX_Main"/>
              </a:rPr>
              <a:t>sin</a:t>
            </a:r>
            <a:r>
              <a:rPr lang="en-HK" sz="2400" b="0" i="1" dirty="0" err="1">
                <a:effectLst/>
                <a:latin typeface="KaTeX_Math"/>
              </a:rPr>
              <a:t>D</a:t>
            </a:r>
            <a:r>
              <a:rPr lang="en-HK" sz="2400" b="0" i="0" dirty="0">
                <a:effectLst/>
                <a:latin typeface="KaTeX_Main"/>
              </a:rPr>
              <a:t>′</a:t>
            </a:r>
            <a:r>
              <a:rPr lang="en-HK" sz="2400" b="0" i="0" dirty="0">
                <a:effectLst/>
                <a:latin typeface="quote-cjk-patch"/>
              </a:rPr>
              <a:t>：</a:t>
            </a:r>
            <a:r>
              <a:rPr lang="zh-TW" altLang="en-US" sz="2400" b="0" i="0" dirty="0">
                <a:effectLst/>
                <a:latin typeface="quote-cjk-patch"/>
              </a:rPr>
              <a:t>观测者相对于天体方向的</a:t>
            </a:r>
            <a:r>
              <a:rPr lang="en-US" altLang="zh-TW" sz="2400" b="0" i="0" dirty="0">
                <a:effectLst/>
                <a:latin typeface="quote-cjk-patch"/>
              </a:rPr>
              <a:t> </a:t>
            </a:r>
            <a:r>
              <a:rPr lang="zh-TW" altLang="en-US" sz="2400" b="1" i="0" dirty="0">
                <a:effectLst/>
                <a:latin typeface="quote-cjk-patch"/>
              </a:rPr>
              <a:t>横向速度</a:t>
            </a:r>
            <a:endParaRPr lang="zh-TW" altLang="en-US" sz="2400" b="0" i="0" dirty="0">
              <a:effectLst/>
              <a:latin typeface="quote-cjk-patch"/>
            </a:endParaRPr>
          </a:p>
        </p:txBody>
      </p:sp>
      <p:pic>
        <p:nvPicPr>
          <p:cNvPr id="6" name="Picture 5">
            <a:extLst>
              <a:ext uri="{FF2B5EF4-FFF2-40B4-BE49-F238E27FC236}">
                <a16:creationId xmlns:a16="http://schemas.microsoft.com/office/drawing/2014/main" id="{989C2388-BF8F-6C7F-C6F1-DD7BE2D68A3B}"/>
              </a:ext>
            </a:extLst>
          </p:cNvPr>
          <p:cNvPicPr>
            <a:picLocks noChangeAspect="1"/>
          </p:cNvPicPr>
          <p:nvPr/>
        </p:nvPicPr>
        <p:blipFill>
          <a:blip r:embed="rId2"/>
          <a:stretch>
            <a:fillRect/>
          </a:stretch>
        </p:blipFill>
        <p:spPr>
          <a:xfrm>
            <a:off x="8008257" y="574457"/>
            <a:ext cx="3938319" cy="5495329"/>
          </a:xfrm>
          <a:prstGeom prst="rect">
            <a:avLst/>
          </a:prstGeom>
        </p:spPr>
      </p:pic>
      <p:pic>
        <p:nvPicPr>
          <p:cNvPr id="3" name="Picture 2">
            <a:extLst>
              <a:ext uri="{FF2B5EF4-FFF2-40B4-BE49-F238E27FC236}">
                <a16:creationId xmlns:a16="http://schemas.microsoft.com/office/drawing/2014/main" id="{111BADE6-4165-6F17-52C5-EB4B1161D21E}"/>
              </a:ext>
            </a:extLst>
          </p:cNvPr>
          <p:cNvPicPr>
            <a:picLocks noChangeAspect="1"/>
          </p:cNvPicPr>
          <p:nvPr/>
        </p:nvPicPr>
        <p:blipFill>
          <a:blip r:embed="rId3"/>
          <a:stretch>
            <a:fillRect/>
          </a:stretch>
        </p:blipFill>
        <p:spPr>
          <a:xfrm>
            <a:off x="8184431" y="0"/>
            <a:ext cx="3447095" cy="6858000"/>
          </a:xfrm>
          <a:prstGeom prst="rect">
            <a:avLst/>
          </a:prstGeom>
        </p:spPr>
      </p:pic>
      <p:sp>
        <p:nvSpPr>
          <p:cNvPr id="8" name="TextBox 7">
            <a:extLst>
              <a:ext uri="{FF2B5EF4-FFF2-40B4-BE49-F238E27FC236}">
                <a16:creationId xmlns:a16="http://schemas.microsoft.com/office/drawing/2014/main" id="{E0F37F5D-515B-5370-CE11-D5EB8BD444B0}"/>
              </a:ext>
            </a:extLst>
          </p:cNvPr>
          <p:cNvSpPr txBox="1"/>
          <p:nvPr/>
        </p:nvSpPr>
        <p:spPr>
          <a:xfrm>
            <a:off x="1822192" y="5764272"/>
            <a:ext cx="6097978" cy="830997"/>
          </a:xfrm>
          <a:prstGeom prst="rect">
            <a:avLst/>
          </a:prstGeom>
          <a:noFill/>
        </p:spPr>
        <p:txBody>
          <a:bodyPr wrap="square">
            <a:spAutoFit/>
          </a:bodyPr>
          <a:lstStyle/>
          <a:p>
            <a:pPr algn="l">
              <a:buFont typeface="Arial" panose="020B0604020202020204" pitchFamily="34" charset="0"/>
              <a:buChar char="•"/>
            </a:pPr>
            <a:r>
              <a:rPr lang="zh-TW" altLang="en-US" sz="2400" b="0" i="0" dirty="0">
                <a:effectLst/>
                <a:latin typeface="quote-cjk-patch"/>
              </a:rPr>
              <a:t>光行差位移角 </a:t>
            </a:r>
            <a:r>
              <a:rPr lang="el-GR" sz="2400" b="0" i="1" dirty="0">
                <a:effectLst/>
                <a:latin typeface="KaTeX_Main"/>
              </a:rPr>
              <a:t>θ</a:t>
            </a:r>
            <a:r>
              <a:rPr lang="el-GR" sz="2400" b="0" i="0" dirty="0">
                <a:effectLst/>
                <a:latin typeface="quote-cjk-patch"/>
              </a:rPr>
              <a:t> </a:t>
            </a:r>
            <a:r>
              <a:rPr lang="zh-TW" altLang="en-US" sz="2400" b="0" i="0" dirty="0">
                <a:effectLst/>
                <a:latin typeface="quote-cjk-patch"/>
              </a:rPr>
              <a:t>与观测者坐标速度的</a:t>
            </a:r>
            <a:r>
              <a:rPr lang="zh-TW" altLang="en-US" sz="2400" b="1" i="0" dirty="0">
                <a:effectLst/>
                <a:latin typeface="quote-cjk-patch"/>
              </a:rPr>
              <a:t>横向分量成正比</a:t>
            </a:r>
            <a:r>
              <a:rPr lang="zh-TW" altLang="en-US" sz="2400" b="0" i="0" dirty="0">
                <a:effectLst/>
                <a:latin typeface="quote-cjk-patch"/>
              </a:rPr>
              <a:t>。</a:t>
            </a:r>
          </a:p>
        </p:txBody>
      </p:sp>
      <p:pic>
        <p:nvPicPr>
          <p:cNvPr id="10" name="Picture 9">
            <a:extLst>
              <a:ext uri="{FF2B5EF4-FFF2-40B4-BE49-F238E27FC236}">
                <a16:creationId xmlns:a16="http://schemas.microsoft.com/office/drawing/2014/main" id="{394D6200-0C71-3DFA-EEE3-9183F2782CA3}"/>
              </a:ext>
            </a:extLst>
          </p:cNvPr>
          <p:cNvPicPr>
            <a:picLocks noChangeAspect="1"/>
          </p:cNvPicPr>
          <p:nvPr/>
        </p:nvPicPr>
        <p:blipFill rotWithShape="1">
          <a:blip r:embed="rId4"/>
          <a:srcRect l="15420" t="24416" r="28861" b="70909"/>
          <a:stretch/>
        </p:blipFill>
        <p:spPr>
          <a:xfrm>
            <a:off x="1816495" y="1543793"/>
            <a:ext cx="5094943" cy="760020"/>
          </a:xfrm>
          <a:prstGeom prst="rect">
            <a:avLst/>
          </a:prstGeom>
        </p:spPr>
      </p:pic>
    </p:spTree>
    <p:extLst>
      <p:ext uri="{BB962C8B-B14F-4D97-AF65-F5344CB8AC3E}">
        <p14:creationId xmlns:p14="http://schemas.microsoft.com/office/powerpoint/2010/main" val="42203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25ED9-BFFC-A87E-DCBA-39173E198F47}"/>
              </a:ext>
            </a:extLst>
          </p:cNvPr>
          <p:cNvSpPr txBox="1"/>
          <p:nvPr/>
        </p:nvSpPr>
        <p:spPr>
          <a:xfrm>
            <a:off x="970807" y="880384"/>
            <a:ext cx="5940631" cy="4154984"/>
          </a:xfrm>
          <a:prstGeom prst="rect">
            <a:avLst/>
          </a:prstGeom>
          <a:noFill/>
        </p:spPr>
        <p:txBody>
          <a:bodyPr wrap="square">
            <a:spAutoFit/>
          </a:bodyPr>
          <a:lstStyle/>
          <a:p>
            <a:pPr algn="l"/>
            <a:r>
              <a:rPr lang="zh-TW" altLang="en-US" sz="2400" b="0" i="0" dirty="0">
                <a:effectLst/>
                <a:latin typeface="quote-cjk-patch"/>
              </a:rPr>
              <a:t>在三角形 </a:t>
            </a:r>
            <a:r>
              <a:rPr lang="el-GR" sz="2400" b="0" i="0" dirty="0">
                <a:effectLst/>
                <a:latin typeface="Times New Roman" panose="02020603050405020304" pitchFamily="18" charset="0"/>
              </a:rPr>
              <a:t>σ</a:t>
            </a:r>
            <a:r>
              <a:rPr lang="en-HK" sz="2400" b="0" i="1" dirty="0">
                <a:effectLst/>
                <a:latin typeface="KaTeX_Math"/>
              </a:rPr>
              <a:t>EG</a:t>
            </a:r>
            <a:r>
              <a:rPr lang="en-HK" sz="2400" b="0" i="0" dirty="0">
                <a:effectLst/>
                <a:latin typeface="quote-cjk-patch"/>
              </a:rPr>
              <a:t> </a:t>
            </a:r>
            <a:r>
              <a:rPr lang="zh-TW" altLang="en-US" sz="2400" b="0" i="0" dirty="0">
                <a:effectLst/>
                <a:latin typeface="quote-cjk-patch"/>
              </a:rPr>
              <a:t>中，有：</a:t>
            </a:r>
          </a:p>
          <a:p>
            <a:pPr algn="l"/>
            <a:br>
              <a:rPr lang="en-US" altLang="zh-TW" sz="2400" b="0" i="0" dirty="0">
                <a:effectLst/>
                <a:latin typeface="quote-cjk-patch"/>
              </a:rPr>
            </a:br>
            <a:br>
              <a:rPr lang="en-US" altLang="zh-TW" sz="2400" b="0" i="0" dirty="0">
                <a:effectLst/>
                <a:latin typeface="quote-cjk-patch"/>
              </a:rPr>
            </a:br>
            <a:br>
              <a:rPr lang="en-US" altLang="zh-TW" sz="2400" b="0" i="0" dirty="0">
                <a:effectLst/>
                <a:latin typeface="quote-cjk-patch"/>
              </a:rPr>
            </a:br>
            <a:br>
              <a:rPr lang="en-US" altLang="zh-TW" sz="2400" b="0" i="0" dirty="0">
                <a:effectLst/>
                <a:latin typeface="quote-cjk-patch"/>
              </a:rPr>
            </a:br>
            <a:r>
              <a:rPr lang="zh-TW" altLang="en-US" sz="2400" b="0" i="0" dirty="0">
                <a:effectLst/>
                <a:latin typeface="quote-cjk-patch"/>
              </a:rPr>
              <a:t>将 上式展开取到 </a:t>
            </a:r>
            <a:r>
              <a:rPr lang="en-US" altLang="zh-TW" sz="2400" b="0" i="0" dirty="0">
                <a:effectLst/>
                <a:latin typeface="quote-cjk-patch"/>
              </a:rPr>
              <a:t>(</a:t>
            </a:r>
            <a:r>
              <a:rPr lang="en-HK" sz="2400" b="0" dirty="0">
                <a:effectLst/>
                <a:latin typeface="KaTeX_Main"/>
              </a:rPr>
              <a:t>v</a:t>
            </a:r>
            <a:r>
              <a:rPr lang="en-HK" sz="2400" b="0" baseline="-25000" dirty="0">
                <a:effectLst/>
                <a:latin typeface="KaTeX_Main"/>
              </a:rPr>
              <a:t>0</a:t>
            </a:r>
            <a:r>
              <a:rPr lang="en-HK" sz="2400" b="0" dirty="0">
                <a:effectLst/>
                <a:latin typeface="KaTeX_Main"/>
              </a:rPr>
              <a:t>/</a:t>
            </a:r>
            <a:r>
              <a:rPr lang="en-HK" sz="2400" b="0" i="1" dirty="0">
                <a:effectLst/>
                <a:latin typeface="KaTeX_Math"/>
              </a:rPr>
              <a:t>c)</a:t>
            </a:r>
            <a:r>
              <a:rPr lang="en-HK" sz="2400" b="0" i="1" baseline="30000" dirty="0">
                <a:effectLst/>
                <a:latin typeface="KaTeX_Math"/>
              </a:rPr>
              <a:t>2</a:t>
            </a:r>
            <a:r>
              <a:rPr lang="en-HK" sz="2400" b="0" i="0" dirty="0">
                <a:effectLst/>
                <a:latin typeface="quote-cjk-patch"/>
              </a:rPr>
              <a:t> </a:t>
            </a:r>
            <a:r>
              <a:rPr lang="zh-TW" altLang="en-US" sz="2400" b="0" i="0" dirty="0">
                <a:effectLst/>
                <a:latin typeface="quote-cjk-patch"/>
              </a:rPr>
              <a:t>项，有</a:t>
            </a:r>
            <a:br>
              <a:rPr lang="en-HK" altLang="zh-TW" sz="2400" b="0" i="0" dirty="0">
                <a:effectLst/>
                <a:latin typeface="quote-cjk-patch"/>
              </a:rPr>
            </a:br>
            <a:br>
              <a:rPr lang="en-HK" altLang="zh-TW" sz="2400" b="0" i="0" dirty="0">
                <a:effectLst/>
                <a:latin typeface="quote-cjk-patch"/>
              </a:rPr>
            </a:br>
            <a:br>
              <a:rPr lang="en-HK" altLang="zh-TW" sz="2400" b="0" i="0" dirty="0">
                <a:effectLst/>
                <a:latin typeface="quote-cjk-patch"/>
              </a:rPr>
            </a:br>
            <a:br>
              <a:rPr lang="en-HK" altLang="zh-TW" sz="2400" b="0" i="0" dirty="0">
                <a:effectLst/>
                <a:latin typeface="quote-cjk-patch"/>
              </a:rPr>
            </a:br>
            <a:r>
              <a:rPr lang="zh-TW" altLang="en-US" sz="2400" b="0" i="0" dirty="0">
                <a:effectLst/>
                <a:latin typeface="quote-cjk-patch"/>
              </a:rPr>
              <a:t>对于周年光行差，以上</a:t>
            </a:r>
            <a:r>
              <a:rPr lang="en-HK" sz="2400" b="0" dirty="0">
                <a:effectLst/>
                <a:latin typeface="KaTeX_Main"/>
              </a:rPr>
              <a:t>tan</a:t>
            </a:r>
            <a:r>
              <a:rPr lang="el-GR" sz="2400" b="0" dirty="0">
                <a:effectLst/>
                <a:latin typeface="KaTeX_Main"/>
              </a:rPr>
              <a:t>θ</a:t>
            </a:r>
            <a:r>
              <a:rPr lang="el-GR" sz="2400" b="0" i="0" dirty="0">
                <a:effectLst/>
                <a:latin typeface="quote-cjk-patch"/>
              </a:rPr>
              <a:t> </a:t>
            </a:r>
            <a:r>
              <a:rPr lang="zh-TW" altLang="en-US" sz="2400" b="0" i="0" dirty="0">
                <a:effectLst/>
                <a:latin typeface="quote-cjk-patch"/>
              </a:rPr>
              <a:t>展开式中的三阶项约为 </a:t>
            </a:r>
            <a:r>
              <a:rPr lang="en-US" altLang="zh-TW" sz="2400" b="0" dirty="0">
                <a:effectLst/>
                <a:latin typeface="KaTeX_Main"/>
              </a:rPr>
              <a:t>10</a:t>
            </a:r>
            <a:r>
              <a:rPr lang="en-US" altLang="zh-TW" sz="2400" b="0" baseline="30000" dirty="0">
                <a:effectLst/>
                <a:latin typeface="KaTeX_Main"/>
              </a:rPr>
              <a:t>−12</a:t>
            </a:r>
            <a:r>
              <a:rPr lang="zh-TW" altLang="en-US" sz="2400" b="0" i="0" dirty="0">
                <a:effectLst/>
                <a:latin typeface="quote-cjk-patch"/>
              </a:rPr>
              <a:t> 弧度，可以忽略。</a:t>
            </a:r>
          </a:p>
        </p:txBody>
      </p:sp>
      <p:pic>
        <p:nvPicPr>
          <p:cNvPr id="10" name="Picture 9">
            <a:extLst>
              <a:ext uri="{FF2B5EF4-FFF2-40B4-BE49-F238E27FC236}">
                <a16:creationId xmlns:a16="http://schemas.microsoft.com/office/drawing/2014/main" id="{394D6200-0C71-3DFA-EEE3-9183F2782CA3}"/>
              </a:ext>
            </a:extLst>
          </p:cNvPr>
          <p:cNvPicPr>
            <a:picLocks noChangeAspect="1"/>
          </p:cNvPicPr>
          <p:nvPr/>
        </p:nvPicPr>
        <p:blipFill rotWithShape="1">
          <a:blip r:embed="rId2"/>
          <a:srcRect l="15420" t="24416" r="28861" b="70909"/>
          <a:stretch/>
        </p:blipFill>
        <p:spPr>
          <a:xfrm>
            <a:off x="1816495" y="1543793"/>
            <a:ext cx="5094943" cy="760020"/>
          </a:xfrm>
          <a:prstGeom prst="rect">
            <a:avLst/>
          </a:prstGeom>
        </p:spPr>
      </p:pic>
      <p:pic>
        <p:nvPicPr>
          <p:cNvPr id="4" name="Picture 3">
            <a:extLst>
              <a:ext uri="{FF2B5EF4-FFF2-40B4-BE49-F238E27FC236}">
                <a16:creationId xmlns:a16="http://schemas.microsoft.com/office/drawing/2014/main" id="{5E5A02A4-9F2A-599F-FB2E-AC2233312564}"/>
              </a:ext>
            </a:extLst>
          </p:cNvPr>
          <p:cNvPicPr>
            <a:picLocks noChangeAspect="1"/>
          </p:cNvPicPr>
          <p:nvPr/>
        </p:nvPicPr>
        <p:blipFill rotWithShape="1">
          <a:blip r:embed="rId3"/>
          <a:srcRect l="46230" t="29856" r="38028" b="23737"/>
          <a:stretch/>
        </p:blipFill>
        <p:spPr>
          <a:xfrm rot="16200000">
            <a:off x="4234081" y="1421229"/>
            <a:ext cx="857992" cy="4496723"/>
          </a:xfrm>
          <a:prstGeom prst="rect">
            <a:avLst/>
          </a:prstGeom>
        </p:spPr>
      </p:pic>
      <p:pic>
        <p:nvPicPr>
          <p:cNvPr id="7" name="Picture 6">
            <a:extLst>
              <a:ext uri="{FF2B5EF4-FFF2-40B4-BE49-F238E27FC236}">
                <a16:creationId xmlns:a16="http://schemas.microsoft.com/office/drawing/2014/main" id="{304E784F-B68C-60C4-9E1F-574BADB158AD}"/>
              </a:ext>
            </a:extLst>
          </p:cNvPr>
          <p:cNvPicPr>
            <a:picLocks noChangeAspect="1"/>
          </p:cNvPicPr>
          <p:nvPr/>
        </p:nvPicPr>
        <p:blipFill>
          <a:blip r:embed="rId4"/>
          <a:stretch>
            <a:fillRect/>
          </a:stretch>
        </p:blipFill>
        <p:spPr>
          <a:xfrm>
            <a:off x="8008257" y="574457"/>
            <a:ext cx="3938319" cy="5495329"/>
          </a:xfrm>
          <a:prstGeom prst="rect">
            <a:avLst/>
          </a:prstGeom>
        </p:spPr>
      </p:pic>
    </p:spTree>
    <p:extLst>
      <p:ext uri="{BB962C8B-B14F-4D97-AF65-F5344CB8AC3E}">
        <p14:creationId xmlns:p14="http://schemas.microsoft.com/office/powerpoint/2010/main" val="233842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1378-DAA8-24F6-8A56-9E5921BC3571}"/>
              </a:ext>
            </a:extLst>
          </p:cNvPr>
          <p:cNvSpPr>
            <a:spLocks noGrp="1"/>
          </p:cNvSpPr>
          <p:nvPr>
            <p:ph type="title"/>
          </p:nvPr>
        </p:nvSpPr>
        <p:spPr/>
        <p:txBody>
          <a:bodyPr/>
          <a:lstStyle/>
          <a:p>
            <a:r>
              <a:rPr lang="zh-TW" altLang="en-US" dirty="0"/>
              <a:t>狭义相对论中处理光行差</a:t>
            </a:r>
            <a:endParaRPr lang="en-US" dirty="0"/>
          </a:p>
        </p:txBody>
      </p:sp>
      <p:sp>
        <p:nvSpPr>
          <p:cNvPr id="3" name="Content Placeholder 2">
            <a:extLst>
              <a:ext uri="{FF2B5EF4-FFF2-40B4-BE49-F238E27FC236}">
                <a16:creationId xmlns:a16="http://schemas.microsoft.com/office/drawing/2014/main" id="{B96AF7DB-FF38-863C-C02B-CA4881C5864B}"/>
              </a:ext>
            </a:extLst>
          </p:cNvPr>
          <p:cNvSpPr>
            <a:spLocks noGrp="1"/>
          </p:cNvSpPr>
          <p:nvPr>
            <p:ph idx="1"/>
          </p:nvPr>
        </p:nvSpPr>
        <p:spPr>
          <a:xfrm>
            <a:off x="685801" y="2142067"/>
            <a:ext cx="10131425" cy="993019"/>
          </a:xfrm>
        </p:spPr>
        <p:txBody>
          <a:bodyPr>
            <a:normAutofit/>
          </a:bodyPr>
          <a:lstStyle/>
          <a:p>
            <a:r>
              <a:rPr lang="zh-TW" altLang="en-US" sz="2400" dirty="0"/>
              <a:t>洛伦兹变换，得到</a:t>
            </a:r>
            <a:endParaRPr lang="en-US" sz="2400" dirty="0"/>
          </a:p>
        </p:txBody>
      </p:sp>
      <p:pic>
        <p:nvPicPr>
          <p:cNvPr id="5" name="Picture 4">
            <a:extLst>
              <a:ext uri="{FF2B5EF4-FFF2-40B4-BE49-F238E27FC236}">
                <a16:creationId xmlns:a16="http://schemas.microsoft.com/office/drawing/2014/main" id="{F0E049AA-80DB-AFE8-EA05-B0C9B87B4D1D}"/>
              </a:ext>
            </a:extLst>
          </p:cNvPr>
          <p:cNvPicPr>
            <a:picLocks noChangeAspect="1"/>
          </p:cNvPicPr>
          <p:nvPr/>
        </p:nvPicPr>
        <p:blipFill rotWithShape="1">
          <a:blip r:embed="rId2"/>
          <a:srcRect l="32086" t="35311" r="26508" b="33724"/>
          <a:stretch/>
        </p:blipFill>
        <p:spPr>
          <a:xfrm>
            <a:off x="3408218" y="3046021"/>
            <a:ext cx="3218213" cy="1353787"/>
          </a:xfrm>
          <a:prstGeom prst="rect">
            <a:avLst/>
          </a:prstGeom>
        </p:spPr>
      </p:pic>
    </p:spTree>
    <p:extLst>
      <p:ext uri="{BB962C8B-B14F-4D97-AF65-F5344CB8AC3E}">
        <p14:creationId xmlns:p14="http://schemas.microsoft.com/office/powerpoint/2010/main" val="218367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7D69-C61D-5856-C996-2F3D5581D2B6}"/>
              </a:ext>
            </a:extLst>
          </p:cNvPr>
          <p:cNvSpPr>
            <a:spLocks noGrp="1"/>
          </p:cNvSpPr>
          <p:nvPr>
            <p:ph type="title"/>
          </p:nvPr>
        </p:nvSpPr>
        <p:spPr/>
        <p:txBody>
          <a:bodyPr/>
          <a:lstStyle/>
          <a:p>
            <a:r>
              <a:rPr lang="zh-TW" altLang="en-US" dirty="0"/>
              <a:t>视差</a:t>
            </a:r>
            <a:r>
              <a:rPr lang="en-US" altLang="zh-TW" dirty="0"/>
              <a:t>(parallax)</a:t>
            </a:r>
            <a:endParaRPr lang="en-US" dirty="0"/>
          </a:p>
        </p:txBody>
      </p:sp>
      <p:sp>
        <p:nvSpPr>
          <p:cNvPr id="3" name="Content Placeholder 2">
            <a:extLst>
              <a:ext uri="{FF2B5EF4-FFF2-40B4-BE49-F238E27FC236}">
                <a16:creationId xmlns:a16="http://schemas.microsoft.com/office/drawing/2014/main" id="{4C7D0C8E-81FF-7A14-4AB1-E28FA699295E}"/>
              </a:ext>
            </a:extLst>
          </p:cNvPr>
          <p:cNvSpPr>
            <a:spLocks noGrp="1"/>
          </p:cNvSpPr>
          <p:nvPr>
            <p:ph idx="1"/>
          </p:nvPr>
        </p:nvSpPr>
        <p:spPr/>
        <p:txBody>
          <a:bodyPr>
            <a:normAutofit/>
          </a:bodyPr>
          <a:lstStyle/>
          <a:p>
            <a:r>
              <a:rPr lang="zh-TW" altLang="en-US" sz="2400" dirty="0"/>
              <a:t>由于参考系原点不同而引起的天体方向的变化称为视差</a:t>
            </a:r>
            <a:r>
              <a:rPr lang="en-US" altLang="zh-TW" sz="2400" dirty="0"/>
              <a:t>.</a:t>
            </a:r>
          </a:p>
          <a:p>
            <a:r>
              <a:rPr lang="zh-TW" altLang="en-US" sz="2400" dirty="0"/>
              <a:t>例如，由质心参考系 </a:t>
            </a:r>
            <a:r>
              <a:rPr lang="en-US" sz="2400" dirty="0"/>
              <a:t>BCRS ，</a:t>
            </a:r>
            <a:r>
              <a:rPr lang="zh-TW" altLang="en-US" sz="2400" dirty="0"/>
              <a:t>再换到地心参考系 </a:t>
            </a:r>
            <a:r>
              <a:rPr lang="en-US" sz="2400" dirty="0"/>
              <a:t>GCRS </a:t>
            </a:r>
            <a:r>
              <a:rPr lang="zh-TW" altLang="en-US" sz="2400" dirty="0"/>
              <a:t>和站心参考系时，都需要做视差修正</a:t>
            </a:r>
            <a:r>
              <a:rPr lang="en-US" altLang="zh-TW" sz="2400" dirty="0"/>
              <a:t>.</a:t>
            </a:r>
          </a:p>
          <a:p>
            <a:r>
              <a:rPr lang="zh-TW" altLang="en-US" sz="2400" dirty="0"/>
              <a:t>视差修正是参考系平移，在 </a:t>
            </a:r>
            <a:r>
              <a:rPr lang="en-US" sz="2400" dirty="0"/>
              <a:t>Newton </a:t>
            </a:r>
            <a:r>
              <a:rPr lang="zh-TW" altLang="en-US" sz="2400" dirty="0"/>
              <a:t>力学的框架内只要从天体的矢量减去原点矢量</a:t>
            </a:r>
            <a:endParaRPr lang="en-US" sz="2400" dirty="0"/>
          </a:p>
        </p:txBody>
      </p:sp>
    </p:spTree>
    <p:extLst>
      <p:ext uri="{BB962C8B-B14F-4D97-AF65-F5344CB8AC3E}">
        <p14:creationId xmlns:p14="http://schemas.microsoft.com/office/powerpoint/2010/main" val="350021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4067-3A5F-8934-5EF1-70B15D721886}"/>
              </a:ext>
            </a:extLst>
          </p:cNvPr>
          <p:cNvSpPr>
            <a:spLocks noGrp="1"/>
          </p:cNvSpPr>
          <p:nvPr>
            <p:ph type="title"/>
          </p:nvPr>
        </p:nvSpPr>
        <p:spPr/>
        <p:txBody>
          <a:bodyPr/>
          <a:lstStyle/>
          <a:p>
            <a:r>
              <a:rPr lang="zh-TW" altLang="en-US" dirty="0"/>
              <a:t>地心视差</a:t>
            </a:r>
            <a:endParaRPr lang="en-US" dirty="0"/>
          </a:p>
        </p:txBody>
      </p:sp>
      <p:sp>
        <p:nvSpPr>
          <p:cNvPr id="3" name="Content Placeholder 2">
            <a:extLst>
              <a:ext uri="{FF2B5EF4-FFF2-40B4-BE49-F238E27FC236}">
                <a16:creationId xmlns:a16="http://schemas.microsoft.com/office/drawing/2014/main" id="{BC524D5E-54A3-E6A0-ED50-DC0D90335A13}"/>
              </a:ext>
            </a:extLst>
          </p:cNvPr>
          <p:cNvSpPr>
            <a:spLocks noGrp="1"/>
          </p:cNvSpPr>
          <p:nvPr>
            <p:ph idx="1"/>
          </p:nvPr>
        </p:nvSpPr>
        <p:spPr>
          <a:xfrm>
            <a:off x="685801" y="2142067"/>
            <a:ext cx="7686303" cy="3649133"/>
          </a:xfrm>
        </p:spPr>
        <p:txBody>
          <a:bodyPr>
            <a:normAutofit/>
          </a:bodyPr>
          <a:lstStyle/>
          <a:p>
            <a:r>
              <a:rPr lang="zh-TW" altLang="en-US" dirty="0"/>
              <a:t>讨论在地平坐标系中进行</a:t>
            </a:r>
            <a:r>
              <a:rPr lang="en-US" altLang="zh-TW" dirty="0"/>
              <a:t>.</a:t>
            </a:r>
            <a:r>
              <a:rPr lang="zh-TW" altLang="en-US" dirty="0"/>
              <a:t>设 </a:t>
            </a:r>
            <a:r>
              <a:rPr lang="en-US" dirty="0"/>
              <a:t>E </a:t>
            </a:r>
            <a:r>
              <a:rPr lang="zh-TW" altLang="en-US" dirty="0"/>
              <a:t>为地心， </a:t>
            </a:r>
            <a:r>
              <a:rPr lang="en-US" altLang="zh-TW" dirty="0"/>
              <a:t>S</a:t>
            </a:r>
            <a:r>
              <a:rPr lang="zh-TW" altLang="en-US" dirty="0"/>
              <a:t>为测站 ， </a:t>
            </a:r>
            <a:r>
              <a:rPr lang="en-US" dirty="0"/>
              <a:t>Z </a:t>
            </a:r>
            <a:r>
              <a:rPr lang="zh-TW" altLang="en-US" dirty="0"/>
              <a:t>为天顶 ， </a:t>
            </a:r>
            <a:endParaRPr lang="en-US" altLang="zh-TW" dirty="0"/>
          </a:p>
          <a:p>
            <a:r>
              <a:rPr lang="en-US" dirty="0"/>
              <a:t>r ， z </a:t>
            </a:r>
            <a:r>
              <a:rPr lang="zh-TW" altLang="en-US" dirty="0"/>
              <a:t>分别为天体 </a:t>
            </a:r>
            <a:r>
              <a:rPr lang="en-US" dirty="0"/>
              <a:t>P </a:t>
            </a:r>
            <a:r>
              <a:rPr lang="zh-TW" altLang="en-US" dirty="0"/>
              <a:t>的站心距和天顶角</a:t>
            </a:r>
            <a:endParaRPr lang="en-HK" altLang="zh-TW" dirty="0"/>
          </a:p>
          <a:p>
            <a:r>
              <a:rPr lang="zh-TW" altLang="en-US" dirty="0"/>
              <a:t>天体测站矢量 </a:t>
            </a:r>
            <a:r>
              <a:rPr lang="en-US" dirty="0"/>
              <a:t>r </a:t>
            </a:r>
            <a:r>
              <a:rPr lang="zh-TW" altLang="en-US" dirty="0"/>
              <a:t>和地心矢量 </a:t>
            </a:r>
            <a:r>
              <a:rPr lang="en-US" dirty="0" err="1"/>
              <a:t>r</a:t>
            </a:r>
            <a:r>
              <a:rPr lang="en-US" baseline="-25000" dirty="0" err="1"/>
              <a:t>E</a:t>
            </a:r>
            <a:r>
              <a:rPr lang="en-US" dirty="0"/>
              <a:t> </a:t>
            </a:r>
            <a:r>
              <a:rPr lang="zh-TW" altLang="en-US" dirty="0"/>
              <a:t>的方向差 </a:t>
            </a:r>
            <a:r>
              <a:rPr lang="en-US" dirty="0"/>
              <a:t>p =  ∠SPE </a:t>
            </a:r>
            <a:r>
              <a:rPr lang="zh-TW" altLang="en-US" dirty="0"/>
              <a:t>就是原点从地心平移到测站时天体方向的变化</a:t>
            </a:r>
            <a:endParaRPr lang="en-US" altLang="zh-TW" dirty="0"/>
          </a:p>
          <a:p>
            <a:endParaRPr lang="en-US" altLang="zh-TW" dirty="0"/>
          </a:p>
          <a:p>
            <a:r>
              <a:rPr lang="zh-TW" altLang="en-US" dirty="0"/>
              <a:t>地心视差有以下性质</a:t>
            </a:r>
            <a:r>
              <a:rPr lang="en-US" altLang="zh-TW" dirty="0"/>
              <a:t>:</a:t>
            </a:r>
          </a:p>
          <a:p>
            <a:pPr marL="0" indent="0">
              <a:buNone/>
            </a:pPr>
            <a:r>
              <a:rPr lang="en-US" altLang="zh-TW" dirty="0"/>
              <a:t>(1) </a:t>
            </a:r>
            <a:r>
              <a:rPr lang="zh-TW" altLang="en-US" dirty="0"/>
              <a:t>地心视差等于测站天顶距与地心天顶距之差， </a:t>
            </a:r>
            <a:r>
              <a:rPr lang="en-US" dirty="0"/>
              <a:t>p</a:t>
            </a:r>
            <a:r>
              <a:rPr lang="el-GR" dirty="0"/>
              <a:t> =</a:t>
            </a:r>
            <a:r>
              <a:rPr lang="en-US" dirty="0"/>
              <a:t> z - </a:t>
            </a:r>
            <a:r>
              <a:rPr lang="en-US" dirty="0" err="1"/>
              <a:t>z</a:t>
            </a:r>
            <a:r>
              <a:rPr lang="en-US" baseline="-25000" dirty="0" err="1"/>
              <a:t>E</a:t>
            </a:r>
            <a:endParaRPr lang="en-US" baseline="-25000" dirty="0"/>
          </a:p>
          <a:p>
            <a:pPr marL="0" indent="0">
              <a:buNone/>
            </a:pPr>
            <a:r>
              <a:rPr lang="en-US" dirty="0"/>
              <a:t>(2) </a:t>
            </a:r>
            <a:r>
              <a:rPr lang="zh-TW" altLang="en-US" dirty="0"/>
              <a:t>由于天体的天顶距</a:t>
            </a:r>
            <a:r>
              <a:rPr lang="en-US" altLang="zh-TW" dirty="0"/>
              <a:t>(</a:t>
            </a:r>
            <a:r>
              <a:rPr lang="zh-TW" altLang="en-US" dirty="0"/>
              <a:t>以及时角</a:t>
            </a:r>
            <a:r>
              <a:rPr lang="en-US" altLang="zh-TW" dirty="0"/>
              <a:t>)</a:t>
            </a:r>
            <a:r>
              <a:rPr lang="zh-TW" altLang="en-US" dirty="0"/>
              <a:t>是以一日为周期的变量，地心视差也以一日为周期而变化，因而又称为周日视差</a:t>
            </a:r>
            <a:r>
              <a:rPr lang="en-US" altLang="zh-TW" dirty="0"/>
              <a:t>.</a:t>
            </a:r>
            <a:endParaRPr lang="en-US" dirty="0"/>
          </a:p>
        </p:txBody>
      </p:sp>
      <p:pic>
        <p:nvPicPr>
          <p:cNvPr id="5" name="Picture 4">
            <a:extLst>
              <a:ext uri="{FF2B5EF4-FFF2-40B4-BE49-F238E27FC236}">
                <a16:creationId xmlns:a16="http://schemas.microsoft.com/office/drawing/2014/main" id="{610D5C34-BA22-76FC-5A90-8A792851F203}"/>
              </a:ext>
            </a:extLst>
          </p:cNvPr>
          <p:cNvPicPr>
            <a:picLocks noChangeAspect="1"/>
          </p:cNvPicPr>
          <p:nvPr/>
        </p:nvPicPr>
        <p:blipFill>
          <a:blip r:embed="rId2"/>
          <a:stretch>
            <a:fillRect/>
          </a:stretch>
        </p:blipFill>
        <p:spPr>
          <a:xfrm>
            <a:off x="8372104" y="1066800"/>
            <a:ext cx="3200400" cy="5041900"/>
          </a:xfrm>
          <a:prstGeom prst="rect">
            <a:avLst/>
          </a:prstGeom>
        </p:spPr>
      </p:pic>
    </p:spTree>
    <p:extLst>
      <p:ext uri="{BB962C8B-B14F-4D97-AF65-F5344CB8AC3E}">
        <p14:creationId xmlns:p14="http://schemas.microsoft.com/office/powerpoint/2010/main" val="242804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sz="3600" dirty="0"/>
              <a:t>天体方向相关</a:t>
            </a:r>
            <a:r>
              <a:rPr lang="zh-TW" altLang="en-US" dirty="0"/>
              <a:t>术语</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p:txBody>
          <a:bodyPr>
            <a:normAutofit/>
          </a:bodyPr>
          <a:lstStyle/>
          <a:p>
            <a:pPr algn="l"/>
            <a:r>
              <a:rPr lang="zh-TW" altLang="en-US" sz="2400" dirty="0"/>
              <a:t>本章所采用的术语，按赵书中第二章</a:t>
            </a:r>
          </a:p>
          <a:p>
            <a:pPr algn="l"/>
            <a:r>
              <a:rPr lang="en-HK" altLang="zh-TW" sz="2400" dirty="0"/>
              <a:t>Euclid</a:t>
            </a:r>
            <a:r>
              <a:rPr lang="zh-TW" altLang="en-US" sz="2400" dirty="0"/>
              <a:t>空间中</a:t>
            </a:r>
            <a:br>
              <a:rPr lang="zh-TW" altLang="en-US" sz="2400" dirty="0"/>
            </a:br>
            <a:endParaRPr lang="zh-TW" altLang="en-US" sz="2400" dirty="0"/>
          </a:p>
          <a:p>
            <a:pPr marL="0" indent="0" algn="l">
              <a:buNone/>
            </a:pPr>
            <a:r>
              <a:rPr lang="zh-TW" altLang="en-US" sz="2400" dirty="0"/>
              <a:t>天体位置：三维空间中的点，用矢量表示</a:t>
            </a:r>
          </a:p>
          <a:p>
            <a:pPr marL="0" indent="0" algn="l">
              <a:buNone/>
            </a:pPr>
            <a:r>
              <a:rPr lang="zh-TW" altLang="en-US" sz="2400" dirty="0"/>
              <a:t>天体方向：用单位矢量表示的一个空间指向，也可理解成球面上的二维坐标“位置”</a:t>
            </a:r>
            <a:br>
              <a:rPr lang="zh-TW" altLang="en-US" sz="2400" dirty="0"/>
            </a:br>
            <a:endParaRPr lang="en-US" sz="2400" dirty="0"/>
          </a:p>
        </p:txBody>
      </p:sp>
      <p:pic>
        <p:nvPicPr>
          <p:cNvPr id="4" name="radial_velocity2.jpeg" descr="radial_velocity2.jpeg">
            <a:extLst>
              <a:ext uri="{FF2B5EF4-FFF2-40B4-BE49-F238E27FC236}">
                <a16:creationId xmlns:a16="http://schemas.microsoft.com/office/drawing/2014/main" id="{DDC9E86A-D3CA-931E-B263-68B165A5EB35}"/>
              </a:ext>
            </a:extLst>
          </p:cNvPr>
          <p:cNvPicPr>
            <a:picLocks noChangeAspect="1"/>
          </p:cNvPicPr>
          <p:nvPr/>
        </p:nvPicPr>
        <p:blipFill>
          <a:blip r:embed="rId2"/>
          <a:stretch>
            <a:fillRect/>
          </a:stretch>
        </p:blipFill>
        <p:spPr>
          <a:xfrm>
            <a:off x="8416256" y="609600"/>
            <a:ext cx="3089943" cy="2822148"/>
          </a:xfrm>
          <a:prstGeom prst="rect">
            <a:avLst/>
          </a:prstGeom>
          <a:ln w="12700">
            <a:miter lim="400000"/>
          </a:ln>
        </p:spPr>
      </p:pic>
    </p:spTree>
    <p:extLst>
      <p:ext uri="{BB962C8B-B14F-4D97-AF65-F5344CB8AC3E}">
        <p14:creationId xmlns:p14="http://schemas.microsoft.com/office/powerpoint/2010/main" val="159958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5C93-EAB1-305A-1C1D-26503B8615BD}"/>
              </a:ext>
            </a:extLst>
          </p:cNvPr>
          <p:cNvSpPr>
            <a:spLocks noGrp="1"/>
          </p:cNvSpPr>
          <p:nvPr>
            <p:ph type="title"/>
          </p:nvPr>
        </p:nvSpPr>
        <p:spPr/>
        <p:txBody>
          <a:bodyPr/>
          <a:lstStyle/>
          <a:p>
            <a:r>
              <a:rPr lang="zh-TW" altLang="en-US" dirty="0"/>
              <a:t>地心视差</a:t>
            </a:r>
            <a:r>
              <a:rPr lang="zh-TW" altLang="en-US" dirty="0">
                <a:effectLst/>
                <a:latin typeface="Helvetica Neue" panose="02000503000000020004" pitchFamily="2" charset="0"/>
              </a:rPr>
              <a:t>极值</a:t>
            </a:r>
            <a:endParaRPr lang="en-US" dirty="0"/>
          </a:p>
        </p:txBody>
      </p:sp>
      <p:sp>
        <p:nvSpPr>
          <p:cNvPr id="3" name="Content Placeholder 2">
            <a:extLst>
              <a:ext uri="{FF2B5EF4-FFF2-40B4-BE49-F238E27FC236}">
                <a16:creationId xmlns:a16="http://schemas.microsoft.com/office/drawing/2014/main" id="{F2EF3826-EACD-770E-A8F7-30E962B4C8BF}"/>
              </a:ext>
            </a:extLst>
          </p:cNvPr>
          <p:cNvSpPr>
            <a:spLocks noGrp="1"/>
          </p:cNvSpPr>
          <p:nvPr>
            <p:ph idx="1"/>
          </p:nvPr>
        </p:nvSpPr>
        <p:spPr>
          <a:xfrm>
            <a:off x="685802" y="2142067"/>
            <a:ext cx="7353794" cy="3966633"/>
          </a:xfrm>
        </p:spPr>
        <p:txBody>
          <a:bodyPr>
            <a:normAutofit fontScale="92500" lnSpcReduction="10000"/>
          </a:bodyPr>
          <a:lstStyle/>
          <a:p>
            <a:r>
              <a:rPr lang="zh-TW" altLang="en-US" dirty="0">
                <a:effectLst/>
                <a:latin typeface="Helvetica Neue" panose="02000503000000020004" pitchFamily="2" charset="0"/>
              </a:rPr>
              <a:t>由正弦定律，天体的地心视差 </a:t>
            </a:r>
            <a:r>
              <a:rPr lang="en-US" altLang="zh-TW" dirty="0">
                <a:effectLst/>
                <a:latin typeface="Helvetica Neue" panose="02000503000000020004" pitchFamily="2" charset="0"/>
              </a:rPr>
              <a:t>p</a:t>
            </a:r>
            <a:r>
              <a:rPr lang="el-GR" dirty="0">
                <a:effectLst/>
                <a:latin typeface="Helvetica Neue" panose="02000503000000020004" pitchFamily="2" charset="0"/>
              </a:rPr>
              <a:t> 、</a:t>
            </a:r>
            <a:r>
              <a:rPr lang="zh-TW" altLang="en-US" dirty="0">
                <a:effectLst/>
                <a:latin typeface="Helvetica Neue" panose="02000503000000020004" pitchFamily="2" charset="0"/>
              </a:rPr>
              <a:t>站心距 </a:t>
            </a:r>
            <a:r>
              <a:rPr lang="en-HK" dirty="0">
                <a:effectLst/>
                <a:latin typeface="Helvetica Neue" panose="02000503000000020004" pitchFamily="2" charset="0"/>
              </a:rPr>
              <a:t>r ，</a:t>
            </a:r>
            <a:r>
              <a:rPr lang="zh-TW" altLang="en-US" dirty="0"/>
              <a:t>测</a:t>
            </a:r>
            <a:r>
              <a:rPr lang="zh-TW" altLang="en-US" dirty="0">
                <a:effectLst/>
                <a:latin typeface="Helvetica Neue" panose="02000503000000020004" pitchFamily="2" charset="0"/>
              </a:rPr>
              <a:t>站地心距</a:t>
            </a:r>
            <a:r>
              <a:rPr lang="en-HK" dirty="0">
                <a:effectLst/>
                <a:latin typeface="Helvetica Neue" panose="02000503000000020004" pitchFamily="2" charset="0"/>
              </a:rPr>
              <a:t>R </a:t>
            </a:r>
            <a:r>
              <a:rPr lang="zh-TW" altLang="en-US" dirty="0">
                <a:effectLst/>
                <a:latin typeface="Helvetica Neue" panose="02000503000000020004" pitchFamily="2" charset="0"/>
              </a:rPr>
              <a:t>和天顶距 </a:t>
            </a:r>
            <a:r>
              <a:rPr lang="en-HK" dirty="0">
                <a:effectLst/>
                <a:latin typeface="Helvetica Neue" panose="02000503000000020004" pitchFamily="2" charset="0"/>
              </a:rPr>
              <a:t>z </a:t>
            </a:r>
            <a:r>
              <a:rPr lang="zh-TW" altLang="en-US" dirty="0">
                <a:effectLst/>
                <a:latin typeface="Helvetica Neue" panose="02000503000000020004" pitchFamily="2" charset="0"/>
              </a:rPr>
              <a:t>间的关系</a:t>
            </a:r>
          </a:p>
          <a:p>
            <a:pPr marL="0" indent="0">
              <a:buNone/>
            </a:pPr>
            <a:br>
              <a:rPr lang="en-HK" altLang="zh-TW" dirty="0">
                <a:effectLst/>
                <a:latin typeface="Helvetica Neue" panose="02000503000000020004" pitchFamily="2" charset="0"/>
              </a:rPr>
            </a:br>
            <a:br>
              <a:rPr lang="en-HK" altLang="zh-TW" dirty="0">
                <a:effectLst/>
                <a:latin typeface="Helvetica Neue" panose="02000503000000020004" pitchFamily="2" charset="0"/>
              </a:rPr>
            </a:br>
            <a:br>
              <a:rPr lang="en-HK" altLang="zh-TW" dirty="0">
                <a:effectLst/>
                <a:latin typeface="Helvetica Neue" panose="02000503000000020004" pitchFamily="2" charset="0"/>
              </a:rPr>
            </a:br>
            <a:br>
              <a:rPr lang="en-HK" altLang="zh-TW" dirty="0">
                <a:effectLst/>
                <a:latin typeface="Helvetica Neue" panose="02000503000000020004" pitchFamily="2" charset="0"/>
              </a:rPr>
            </a:br>
            <a:r>
              <a:rPr lang="zh-TW" altLang="en-US" dirty="0">
                <a:effectLst/>
                <a:latin typeface="Helvetica Neue" panose="02000503000000020004" pitchFamily="2" charset="0"/>
              </a:rPr>
              <a:t>天顶距为 </a:t>
            </a:r>
            <a:r>
              <a:rPr lang="en-US" altLang="zh-TW" dirty="0">
                <a:effectLst/>
                <a:latin typeface="Helvetica Neue" panose="02000503000000020004" pitchFamily="2" charset="0"/>
              </a:rPr>
              <a:t>0 </a:t>
            </a:r>
            <a:r>
              <a:rPr lang="zh-TW" altLang="en-US" dirty="0">
                <a:effectLst/>
                <a:latin typeface="Helvetica Neue" panose="02000503000000020004" pitchFamily="2" charset="0"/>
              </a:rPr>
              <a:t>时，视差为 </a:t>
            </a:r>
            <a:r>
              <a:rPr lang="en-US" altLang="zh-TW" dirty="0">
                <a:effectLst/>
                <a:latin typeface="Helvetica Neue" panose="02000503000000020004" pitchFamily="2" charset="0"/>
              </a:rPr>
              <a:t>0; </a:t>
            </a:r>
            <a:r>
              <a:rPr lang="zh-TW" altLang="en-US" dirty="0">
                <a:effectLst/>
                <a:latin typeface="Helvetica Neue" panose="02000503000000020004" pitchFamily="2" charset="0"/>
              </a:rPr>
              <a:t>天顶距为 </a:t>
            </a:r>
            <a:r>
              <a:rPr lang="en-US" altLang="zh-TW" dirty="0">
                <a:effectLst/>
                <a:latin typeface="Helvetica Neue" panose="02000503000000020004" pitchFamily="2" charset="0"/>
              </a:rPr>
              <a:t>90</a:t>
            </a:r>
            <a:r>
              <a:rPr lang="en-US" altLang="zh-TW" baseline="30000" dirty="0">
                <a:effectLst/>
                <a:latin typeface="Helvetica Neue" panose="02000503000000020004" pitchFamily="2" charset="0"/>
              </a:rPr>
              <a:t>0</a:t>
            </a:r>
            <a:r>
              <a:rPr lang="en-US" altLang="zh-TW" dirty="0">
                <a:effectLst/>
                <a:latin typeface="Helvetica Neue" panose="02000503000000020004" pitchFamily="2" charset="0"/>
              </a:rPr>
              <a:t> </a:t>
            </a:r>
            <a:r>
              <a:rPr lang="zh-TW" altLang="en-US" dirty="0">
                <a:effectLst/>
                <a:latin typeface="Helvetica Neue" panose="02000503000000020004" pitchFamily="2" charset="0"/>
              </a:rPr>
              <a:t>，即天体在地平时，视差取极值 </a:t>
            </a:r>
            <a:r>
              <a:rPr lang="en-HK" dirty="0">
                <a:effectLst/>
                <a:latin typeface="Helvetica Neue" panose="02000503000000020004" pitchFamily="2" charset="0"/>
              </a:rPr>
              <a:t>R/</a:t>
            </a:r>
            <a:r>
              <a:rPr lang="en-HK" dirty="0" err="1">
                <a:effectLst/>
                <a:latin typeface="Helvetica Neue" panose="02000503000000020004" pitchFamily="2" charset="0"/>
              </a:rPr>
              <a:t>r</a:t>
            </a:r>
            <a:r>
              <a:rPr lang="en-HK" baseline="-25000" dirty="0" err="1">
                <a:effectLst/>
                <a:latin typeface="Helvetica Neue" panose="02000503000000020004" pitchFamily="2" charset="0"/>
              </a:rPr>
              <a:t>E</a:t>
            </a:r>
            <a:r>
              <a:rPr lang="en-HK" dirty="0" err="1">
                <a:effectLst/>
                <a:latin typeface="Helvetica Neue" panose="02000503000000020004" pitchFamily="2" charset="0"/>
              </a:rPr>
              <a:t>.</a:t>
            </a:r>
            <a:r>
              <a:rPr lang="en-HK" dirty="0">
                <a:effectLst/>
                <a:latin typeface="Helvetica Neue" panose="02000503000000020004" pitchFamily="2" charset="0"/>
              </a:rPr>
              <a:t> </a:t>
            </a:r>
            <a:r>
              <a:rPr lang="zh-TW" altLang="en-US" dirty="0">
                <a:effectLst/>
                <a:latin typeface="Helvetica Neue" panose="02000503000000020004" pitchFamily="2" charset="0"/>
              </a:rPr>
              <a:t>当 </a:t>
            </a:r>
            <a:r>
              <a:rPr lang="en-HK" dirty="0">
                <a:effectLst/>
                <a:latin typeface="Helvetica Neue" panose="02000503000000020004" pitchFamily="2" charset="0"/>
              </a:rPr>
              <a:t>R </a:t>
            </a:r>
            <a:r>
              <a:rPr lang="zh-TW" altLang="en-US" dirty="0">
                <a:effectLst/>
                <a:latin typeface="Helvetica Neue" panose="02000503000000020004" pitchFamily="2" charset="0"/>
              </a:rPr>
              <a:t>等于地球赤道半径 </a:t>
            </a:r>
            <a:r>
              <a:rPr lang="en-HK" dirty="0">
                <a:effectLst/>
                <a:latin typeface="Helvetica Neue" panose="02000503000000020004" pitchFamily="2" charset="0"/>
              </a:rPr>
              <a:t>R</a:t>
            </a:r>
            <a:r>
              <a:rPr lang="en-HK" baseline="-25000" dirty="0">
                <a:effectLst/>
                <a:latin typeface="Helvetica Neue" panose="02000503000000020004" pitchFamily="2" charset="0"/>
              </a:rPr>
              <a:t>E</a:t>
            </a:r>
            <a:r>
              <a:rPr lang="en-HK" dirty="0">
                <a:effectLst/>
                <a:latin typeface="Helvetica Neue" panose="02000503000000020004" pitchFamily="2" charset="0"/>
              </a:rPr>
              <a:t> </a:t>
            </a:r>
            <a:r>
              <a:rPr lang="zh-TW" altLang="en-US" dirty="0">
                <a:effectLst/>
                <a:latin typeface="Helvetica Neue" panose="02000503000000020004" pitchFamily="2" charset="0"/>
              </a:rPr>
              <a:t>即测站在赤道海平面上时，</a:t>
            </a:r>
            <a:br>
              <a:rPr lang="en-US" altLang="zh-TW" dirty="0">
                <a:effectLst/>
                <a:latin typeface="Helvetica Neue" panose="02000503000000020004" pitchFamily="2" charset="0"/>
              </a:rPr>
            </a:br>
            <a:r>
              <a:rPr lang="zh-TW" altLang="en-US" dirty="0">
                <a:effectLst/>
                <a:latin typeface="Helvetica Neue" panose="02000503000000020004" pitchFamily="2" charset="0"/>
              </a:rPr>
              <a:t>视差取最大值</a:t>
            </a:r>
            <a:r>
              <a:rPr lang="en-US" altLang="zh-TW" dirty="0">
                <a:effectLst/>
                <a:latin typeface="Helvetica Neue" panose="02000503000000020004" pitchFamily="2" charset="0"/>
              </a:rPr>
              <a:t>:</a:t>
            </a:r>
            <a:br>
              <a:rPr lang="en-US" altLang="zh-TW" dirty="0">
                <a:effectLst/>
                <a:latin typeface="Helvetica Neue" panose="02000503000000020004" pitchFamily="2" charset="0"/>
              </a:rPr>
            </a:br>
            <a:br>
              <a:rPr lang="en-US" altLang="zh-TW" dirty="0">
                <a:effectLst/>
                <a:latin typeface="Helvetica Neue" panose="02000503000000020004" pitchFamily="2" charset="0"/>
              </a:rPr>
            </a:br>
            <a:br>
              <a:rPr lang="en-US" altLang="zh-TW" dirty="0">
                <a:effectLst/>
                <a:latin typeface="Helvetica Neue" panose="02000503000000020004" pitchFamily="2" charset="0"/>
              </a:rPr>
            </a:br>
            <a:br>
              <a:rPr lang="en-US" altLang="zh-TW" dirty="0">
                <a:effectLst/>
                <a:latin typeface="Helvetica Neue" panose="02000503000000020004" pitchFamily="2" charset="0"/>
              </a:rPr>
            </a:br>
            <a:endParaRPr lang="zh-TW" altLang="en-US" dirty="0">
              <a:effectLst/>
              <a:latin typeface="Helvetica Neue" panose="02000503000000020004" pitchFamily="2" charset="0"/>
            </a:endParaRPr>
          </a:p>
          <a:p>
            <a:r>
              <a:rPr lang="zh-TW" altLang="en-US" dirty="0">
                <a:effectLst/>
                <a:latin typeface="PingFang HK" panose="020B0400000000000000" pitchFamily="34" charset="-120"/>
                <a:ea typeface="PingFang HK" panose="020B0400000000000000" pitchFamily="34" charset="-120"/>
              </a:rPr>
              <a:t>称为天体的赤道地平视差，简称地平视差</a:t>
            </a:r>
            <a:r>
              <a:rPr lang="en-US" altLang="zh-TW" dirty="0">
                <a:effectLst/>
                <a:latin typeface="Helvetica Neue" panose="02000503000000020004" pitchFamily="2" charset="0"/>
                <a:ea typeface="PingFang HK" panose="020B0400000000000000" pitchFamily="34" charset="-120"/>
              </a:rPr>
              <a:t>.</a:t>
            </a:r>
            <a:endParaRPr lang="zh-TW" altLang="en-US" dirty="0">
              <a:effectLst/>
              <a:latin typeface="PingFang HK" panose="020B0400000000000000" pitchFamily="34" charset="-120"/>
              <a:ea typeface="PingFang HK" panose="020B0400000000000000" pitchFamily="34" charset="-120"/>
            </a:endParaRPr>
          </a:p>
          <a:p>
            <a:endParaRPr lang="en-US" dirty="0"/>
          </a:p>
        </p:txBody>
      </p:sp>
      <p:pic>
        <p:nvPicPr>
          <p:cNvPr id="4" name="Picture 3">
            <a:extLst>
              <a:ext uri="{FF2B5EF4-FFF2-40B4-BE49-F238E27FC236}">
                <a16:creationId xmlns:a16="http://schemas.microsoft.com/office/drawing/2014/main" id="{85E5AA8F-8F99-9E7C-AA02-F0F36AD977C9}"/>
              </a:ext>
            </a:extLst>
          </p:cNvPr>
          <p:cNvPicPr>
            <a:picLocks noChangeAspect="1"/>
          </p:cNvPicPr>
          <p:nvPr/>
        </p:nvPicPr>
        <p:blipFill>
          <a:blip r:embed="rId2"/>
          <a:stretch>
            <a:fillRect/>
          </a:stretch>
        </p:blipFill>
        <p:spPr>
          <a:xfrm>
            <a:off x="8372104" y="1066800"/>
            <a:ext cx="3200400" cy="5041900"/>
          </a:xfrm>
          <a:prstGeom prst="rect">
            <a:avLst/>
          </a:prstGeom>
        </p:spPr>
      </p:pic>
      <p:pic>
        <p:nvPicPr>
          <p:cNvPr id="6" name="Picture 5">
            <a:extLst>
              <a:ext uri="{FF2B5EF4-FFF2-40B4-BE49-F238E27FC236}">
                <a16:creationId xmlns:a16="http://schemas.microsoft.com/office/drawing/2014/main" id="{B9CE3A21-8939-8637-CFC6-AEBE2DFBD920}"/>
              </a:ext>
            </a:extLst>
          </p:cNvPr>
          <p:cNvPicPr>
            <a:picLocks noChangeAspect="1"/>
          </p:cNvPicPr>
          <p:nvPr/>
        </p:nvPicPr>
        <p:blipFill>
          <a:blip r:embed="rId3"/>
          <a:stretch>
            <a:fillRect/>
          </a:stretch>
        </p:blipFill>
        <p:spPr>
          <a:xfrm>
            <a:off x="2318740" y="2578100"/>
            <a:ext cx="3136900" cy="850900"/>
          </a:xfrm>
          <a:prstGeom prst="rect">
            <a:avLst/>
          </a:prstGeom>
        </p:spPr>
      </p:pic>
      <p:pic>
        <p:nvPicPr>
          <p:cNvPr id="10" name="Picture 9">
            <a:extLst>
              <a:ext uri="{FF2B5EF4-FFF2-40B4-BE49-F238E27FC236}">
                <a16:creationId xmlns:a16="http://schemas.microsoft.com/office/drawing/2014/main" id="{C73AAB24-7BA6-9BEA-DF76-DED66A2B1CD6}"/>
              </a:ext>
            </a:extLst>
          </p:cNvPr>
          <p:cNvPicPr>
            <a:picLocks noChangeAspect="1"/>
          </p:cNvPicPr>
          <p:nvPr/>
        </p:nvPicPr>
        <p:blipFill>
          <a:blip r:embed="rId4"/>
          <a:stretch>
            <a:fillRect/>
          </a:stretch>
        </p:blipFill>
        <p:spPr>
          <a:xfrm>
            <a:off x="2235613" y="4362450"/>
            <a:ext cx="1016000" cy="812800"/>
          </a:xfrm>
          <a:prstGeom prst="rect">
            <a:avLst/>
          </a:prstGeom>
        </p:spPr>
      </p:pic>
    </p:spTree>
    <p:extLst>
      <p:ext uri="{BB962C8B-B14F-4D97-AF65-F5344CB8AC3E}">
        <p14:creationId xmlns:p14="http://schemas.microsoft.com/office/powerpoint/2010/main" val="392847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2583-4CC8-45FC-03BF-589FAA1E59B3}"/>
              </a:ext>
            </a:extLst>
          </p:cNvPr>
          <p:cNvSpPr>
            <a:spLocks noGrp="1"/>
          </p:cNvSpPr>
          <p:nvPr>
            <p:ph type="title"/>
          </p:nvPr>
        </p:nvSpPr>
        <p:spPr/>
        <p:txBody>
          <a:bodyPr/>
          <a:lstStyle/>
          <a:p>
            <a:r>
              <a:rPr lang="zh-TW" altLang="en-US" dirty="0"/>
              <a:t>太阳视差</a:t>
            </a:r>
            <a:endParaRPr lang="en-US" dirty="0"/>
          </a:p>
        </p:txBody>
      </p:sp>
      <p:sp>
        <p:nvSpPr>
          <p:cNvPr id="3" name="Content Placeholder 2">
            <a:extLst>
              <a:ext uri="{FF2B5EF4-FFF2-40B4-BE49-F238E27FC236}">
                <a16:creationId xmlns:a16="http://schemas.microsoft.com/office/drawing/2014/main" id="{F62B2363-B755-E11E-FC90-D198C20C667E}"/>
              </a:ext>
            </a:extLst>
          </p:cNvPr>
          <p:cNvSpPr>
            <a:spLocks noGrp="1"/>
          </p:cNvSpPr>
          <p:nvPr>
            <p:ph idx="1"/>
          </p:nvPr>
        </p:nvSpPr>
        <p:spPr>
          <a:xfrm>
            <a:off x="685801" y="1143001"/>
            <a:ext cx="10131425" cy="3649133"/>
          </a:xfrm>
        </p:spPr>
        <p:txBody>
          <a:bodyPr/>
          <a:lstStyle/>
          <a:p>
            <a:r>
              <a:rPr lang="zh-TW" altLang="en-US" dirty="0"/>
              <a:t>日地距离为 </a:t>
            </a:r>
            <a:r>
              <a:rPr lang="en-US" altLang="zh-TW" dirty="0"/>
              <a:t>1 au</a:t>
            </a:r>
            <a:r>
              <a:rPr lang="en-US" dirty="0"/>
              <a:t> </a:t>
            </a:r>
            <a:r>
              <a:rPr lang="zh-TW" altLang="en-US" dirty="0"/>
              <a:t>时，太阳的地平视差特称为</a:t>
            </a:r>
            <a:r>
              <a:rPr lang="en-US" altLang="zh-TW" dirty="0"/>
              <a:t> </a:t>
            </a:r>
            <a:r>
              <a:rPr lang="zh-TW" altLang="en-US" dirty="0"/>
              <a:t>太阳视差</a:t>
            </a:r>
            <a:r>
              <a:rPr lang="en-US" altLang="zh-TW" dirty="0"/>
              <a:t>:                                  </a:t>
            </a:r>
            <a:r>
              <a:rPr lang="zh-TW" altLang="en-US" dirty="0"/>
              <a:t>（约为</a:t>
            </a:r>
            <a:r>
              <a:rPr lang="en-US" altLang="zh-TW" dirty="0"/>
              <a:t> 8.794144”</a:t>
            </a:r>
            <a:r>
              <a:rPr lang="zh-TW" altLang="en-US" dirty="0"/>
              <a:t>）</a:t>
            </a:r>
            <a:endParaRPr lang="en-US" altLang="zh-TW" dirty="0"/>
          </a:p>
          <a:p>
            <a:r>
              <a:rPr lang="zh-TW" altLang="en-US" dirty="0"/>
              <a:t>视差对于赤道坐标的影响，通过坐标变换计算</a:t>
            </a:r>
            <a:r>
              <a:rPr lang="en-US" altLang="zh-TW" dirty="0"/>
              <a:t>.</a:t>
            </a:r>
            <a:endParaRPr lang="en-US" dirty="0"/>
          </a:p>
        </p:txBody>
      </p:sp>
      <p:pic>
        <p:nvPicPr>
          <p:cNvPr id="4" name="Picture 3">
            <a:extLst>
              <a:ext uri="{FF2B5EF4-FFF2-40B4-BE49-F238E27FC236}">
                <a16:creationId xmlns:a16="http://schemas.microsoft.com/office/drawing/2014/main" id="{5281EBED-E93B-1532-B4CD-08D95F120A69}"/>
              </a:ext>
            </a:extLst>
          </p:cNvPr>
          <p:cNvPicPr>
            <a:picLocks noChangeAspect="1"/>
          </p:cNvPicPr>
          <p:nvPr/>
        </p:nvPicPr>
        <p:blipFill>
          <a:blip r:embed="rId2"/>
          <a:stretch>
            <a:fillRect/>
          </a:stretch>
        </p:blipFill>
        <p:spPr>
          <a:xfrm>
            <a:off x="6733309" y="2112873"/>
            <a:ext cx="1219200" cy="863600"/>
          </a:xfrm>
          <a:prstGeom prst="rect">
            <a:avLst/>
          </a:prstGeom>
        </p:spPr>
      </p:pic>
      <p:pic>
        <p:nvPicPr>
          <p:cNvPr id="5" name="Picture 4">
            <a:extLst>
              <a:ext uri="{FF2B5EF4-FFF2-40B4-BE49-F238E27FC236}">
                <a16:creationId xmlns:a16="http://schemas.microsoft.com/office/drawing/2014/main" id="{E18C2BC5-923E-4DC7-5D3D-A5A378877575}"/>
              </a:ext>
            </a:extLst>
          </p:cNvPr>
          <p:cNvPicPr>
            <a:picLocks noChangeAspect="1"/>
          </p:cNvPicPr>
          <p:nvPr/>
        </p:nvPicPr>
        <p:blipFill>
          <a:blip r:embed="rId3"/>
          <a:stretch>
            <a:fillRect/>
          </a:stretch>
        </p:blipFill>
        <p:spPr>
          <a:xfrm>
            <a:off x="8553996" y="3293753"/>
            <a:ext cx="2148729" cy="3385101"/>
          </a:xfrm>
          <a:prstGeom prst="rect">
            <a:avLst/>
          </a:prstGeom>
        </p:spPr>
      </p:pic>
      <p:pic>
        <p:nvPicPr>
          <p:cNvPr id="6" name="Picture 5">
            <a:extLst>
              <a:ext uri="{FF2B5EF4-FFF2-40B4-BE49-F238E27FC236}">
                <a16:creationId xmlns:a16="http://schemas.microsoft.com/office/drawing/2014/main" id="{798028D0-2B12-251F-259F-9F74EE734887}"/>
              </a:ext>
            </a:extLst>
          </p:cNvPr>
          <p:cNvPicPr>
            <a:picLocks noChangeAspect="1"/>
          </p:cNvPicPr>
          <p:nvPr/>
        </p:nvPicPr>
        <p:blipFill rotWithShape="1">
          <a:blip r:embed="rId4"/>
          <a:srcRect l="34520" t="32769" r="54073" b="46797"/>
          <a:stretch/>
        </p:blipFill>
        <p:spPr>
          <a:xfrm>
            <a:off x="10112723" y="3293753"/>
            <a:ext cx="590003" cy="472043"/>
          </a:xfrm>
          <a:prstGeom prst="rect">
            <a:avLst/>
          </a:prstGeom>
        </p:spPr>
      </p:pic>
      <p:sp>
        <p:nvSpPr>
          <p:cNvPr id="7" name="Content Placeholder 2">
            <a:extLst>
              <a:ext uri="{FF2B5EF4-FFF2-40B4-BE49-F238E27FC236}">
                <a16:creationId xmlns:a16="http://schemas.microsoft.com/office/drawing/2014/main" id="{2ACABC92-98D1-1660-F916-4E8D57D9058A}"/>
              </a:ext>
            </a:extLst>
          </p:cNvPr>
          <p:cNvSpPr txBox="1">
            <a:spLocks/>
          </p:cNvSpPr>
          <p:nvPr/>
        </p:nvSpPr>
        <p:spPr>
          <a:xfrm>
            <a:off x="571300" y="3529774"/>
            <a:ext cx="7622674"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zh-TW" altLang="en-US" dirty="0"/>
              <a:t>周日视差主要影响太阳系天体的方向，对于遥远恒星，几乎没有影响</a:t>
            </a:r>
            <a:r>
              <a:rPr lang="en-US" altLang="zh-TW" dirty="0"/>
              <a:t>.</a:t>
            </a:r>
          </a:p>
          <a:p>
            <a:r>
              <a:rPr lang="zh-TW" altLang="en-US" dirty="0"/>
              <a:t>例如，离我们最近的南门二，距离为 </a:t>
            </a:r>
            <a:r>
              <a:rPr lang="en-US" altLang="zh-TW" dirty="0"/>
              <a:t>4. 3 </a:t>
            </a:r>
            <a:r>
              <a:rPr lang="zh-TW" altLang="en-US" dirty="0"/>
              <a:t>光年 </a:t>
            </a:r>
            <a:r>
              <a:rPr lang="en-US" altLang="zh-TW" dirty="0"/>
              <a:t>(=271 934 </a:t>
            </a:r>
            <a:r>
              <a:rPr lang="zh-TW" altLang="en-US" dirty="0"/>
              <a:t>天文单位</a:t>
            </a:r>
            <a:r>
              <a:rPr lang="en-US" altLang="zh-TW" dirty="0"/>
              <a:t>) .</a:t>
            </a:r>
            <a:r>
              <a:rPr lang="zh-TW" altLang="en-US" dirty="0"/>
              <a:t>地平视差只有 </a:t>
            </a:r>
            <a:r>
              <a:rPr lang="en-US" altLang="zh-TW" dirty="0"/>
              <a:t>3.2</a:t>
            </a:r>
            <a:r>
              <a:rPr lang="en-US" dirty="0"/>
              <a:t>X10</a:t>
            </a:r>
            <a:r>
              <a:rPr lang="en-US" baseline="30000" dirty="0"/>
              <a:t>-5</a:t>
            </a:r>
            <a:r>
              <a:rPr lang="en-US" dirty="0"/>
              <a:t> ”. </a:t>
            </a:r>
          </a:p>
          <a:p>
            <a:r>
              <a:rPr lang="zh-TW" altLang="en-US" dirty="0"/>
              <a:t>如果考虑地球的周年运动，南门二关于地球轨道半长径的张角为 </a:t>
            </a:r>
            <a:br>
              <a:rPr lang="en-HK" altLang="zh-TW" dirty="0"/>
            </a:br>
            <a:r>
              <a:rPr lang="en-US" altLang="zh-TW" dirty="0"/>
              <a:t>3.68 </a:t>
            </a:r>
            <a:r>
              <a:rPr lang="en-US" dirty="0"/>
              <a:t>X 10</a:t>
            </a:r>
            <a:r>
              <a:rPr lang="en-US" baseline="30000" dirty="0"/>
              <a:t>-6</a:t>
            </a:r>
            <a:r>
              <a:rPr lang="en-US" dirty="0"/>
              <a:t> rad</a:t>
            </a:r>
            <a:r>
              <a:rPr lang="zh-TW" altLang="en-US" dirty="0"/>
              <a:t>，即 </a:t>
            </a:r>
            <a:r>
              <a:rPr lang="en-US" altLang="zh-TW" dirty="0"/>
              <a:t>0</a:t>
            </a:r>
            <a:r>
              <a:rPr lang="en-US" dirty="0"/>
              <a:t>.76”</a:t>
            </a:r>
            <a:r>
              <a:rPr lang="zh-TW" altLang="en-US" dirty="0"/>
              <a:t>，就不能忽略不计了</a:t>
            </a:r>
            <a:r>
              <a:rPr lang="en-US" altLang="zh-TW" dirty="0"/>
              <a:t>.      </a:t>
            </a:r>
            <a:r>
              <a:rPr lang="zh-TW" altLang="en-US" dirty="0"/>
              <a:t>接下來咱们看周年视差</a:t>
            </a:r>
            <a:r>
              <a:rPr lang="en-US" altLang="zh-TW" dirty="0"/>
              <a:t>.</a:t>
            </a:r>
            <a:endParaRPr lang="en-US" dirty="0"/>
          </a:p>
        </p:txBody>
      </p:sp>
    </p:spTree>
    <p:extLst>
      <p:ext uri="{BB962C8B-B14F-4D97-AF65-F5344CB8AC3E}">
        <p14:creationId xmlns:p14="http://schemas.microsoft.com/office/powerpoint/2010/main" val="41547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0823-C77D-0AD9-6955-7C4F3A9A9EB0}"/>
              </a:ext>
            </a:extLst>
          </p:cNvPr>
          <p:cNvSpPr>
            <a:spLocks noGrp="1"/>
          </p:cNvSpPr>
          <p:nvPr>
            <p:ph type="title"/>
          </p:nvPr>
        </p:nvSpPr>
        <p:spPr/>
        <p:txBody>
          <a:bodyPr/>
          <a:lstStyle/>
          <a:p>
            <a:r>
              <a:rPr lang="zh-TW" altLang="en-US" dirty="0"/>
              <a:t>周年视差</a:t>
            </a:r>
            <a:endParaRPr lang="en-US" dirty="0"/>
          </a:p>
        </p:txBody>
      </p:sp>
      <p:sp>
        <p:nvSpPr>
          <p:cNvPr id="5" name="Content Placeholder 4">
            <a:extLst>
              <a:ext uri="{FF2B5EF4-FFF2-40B4-BE49-F238E27FC236}">
                <a16:creationId xmlns:a16="http://schemas.microsoft.com/office/drawing/2014/main" id="{BF4C9EB6-058D-64B2-0DEC-9BD43389CEF8}"/>
              </a:ext>
            </a:extLst>
          </p:cNvPr>
          <p:cNvSpPr>
            <a:spLocks noGrp="1"/>
          </p:cNvSpPr>
          <p:nvPr>
            <p:ph idx="1"/>
          </p:nvPr>
        </p:nvSpPr>
        <p:spPr>
          <a:xfrm>
            <a:off x="685801" y="2142067"/>
            <a:ext cx="7223165" cy="3649133"/>
          </a:xfrm>
        </p:spPr>
        <p:txBody>
          <a:bodyPr>
            <a:noAutofit/>
          </a:bodyPr>
          <a:lstStyle/>
          <a:p>
            <a:r>
              <a:rPr lang="zh-TW" altLang="en-US" sz="2200" dirty="0"/>
              <a:t>地球的公转运动引起恒星地心方向相对于日心方向以一年为周期的变化，称为</a:t>
            </a:r>
            <a:r>
              <a:rPr lang="en-US" altLang="zh-TW" sz="2200" dirty="0"/>
              <a:t> </a:t>
            </a:r>
            <a:r>
              <a:rPr lang="zh-TW" altLang="en-US" sz="2200" dirty="0"/>
              <a:t>周年视差</a:t>
            </a:r>
            <a:r>
              <a:rPr lang="en-US" altLang="zh-TW" sz="2200" dirty="0"/>
              <a:t>.</a:t>
            </a:r>
          </a:p>
          <a:p>
            <a:r>
              <a:rPr lang="zh-TW" altLang="en-US" sz="2200" dirty="0"/>
              <a:t>当地球围绕太阳做周年运动时，地心视向</a:t>
            </a:r>
            <a:r>
              <a:rPr lang="en-US" altLang="zh-TW" sz="2200" dirty="0"/>
              <a:t> </a:t>
            </a:r>
            <a:r>
              <a:rPr lang="en-US" sz="2200" dirty="0"/>
              <a:t>EP </a:t>
            </a:r>
            <a:r>
              <a:rPr lang="zh-TW" altLang="en-US" sz="2200" dirty="0"/>
              <a:t>的轨迹是一个以 </a:t>
            </a:r>
            <a:r>
              <a:rPr lang="en-US" sz="2200" dirty="0"/>
              <a:t>P </a:t>
            </a:r>
            <a:r>
              <a:rPr lang="zh-TW" altLang="en-US" sz="2200" dirty="0"/>
              <a:t>为顶点 ， </a:t>
            </a:r>
            <a:r>
              <a:rPr lang="en-US" altLang="zh-TW" sz="2200" dirty="0"/>
              <a:t>SP</a:t>
            </a:r>
            <a:r>
              <a:rPr lang="en-US" sz="2200" dirty="0"/>
              <a:t> </a:t>
            </a:r>
            <a:r>
              <a:rPr lang="zh-TW" altLang="en-US" sz="2200" dirty="0"/>
              <a:t>为轴 ， </a:t>
            </a:r>
            <a:r>
              <a:rPr lang="en-US" sz="2200" dirty="0"/>
              <a:t>EP </a:t>
            </a:r>
            <a:r>
              <a:rPr lang="zh-TW" altLang="en-US" sz="2200" dirty="0"/>
              <a:t>为母线的锥面</a:t>
            </a:r>
            <a:r>
              <a:rPr lang="en-US" altLang="zh-TW" sz="2200" dirty="0"/>
              <a:t>.</a:t>
            </a:r>
            <a:r>
              <a:rPr lang="zh-TW" altLang="en-US" sz="2200" dirty="0"/>
              <a:t>黄道面截锥面的截线就是地球轨道，近似取作半径为 </a:t>
            </a:r>
            <a:r>
              <a:rPr lang="el-GR" sz="2200" dirty="0"/>
              <a:t>α</a:t>
            </a:r>
            <a:r>
              <a:rPr lang="en-US" sz="2200" baseline="-25000" dirty="0"/>
              <a:t>E</a:t>
            </a:r>
            <a:r>
              <a:rPr lang="en-US" sz="2200" dirty="0"/>
              <a:t>= 1 au </a:t>
            </a:r>
            <a:r>
              <a:rPr lang="zh-TW" altLang="en-US" sz="2200" dirty="0"/>
              <a:t>的圆</a:t>
            </a:r>
            <a:r>
              <a:rPr lang="en-US" altLang="zh-TW" sz="2200" dirty="0"/>
              <a:t>.</a:t>
            </a:r>
          </a:p>
          <a:p>
            <a:r>
              <a:rPr lang="zh-TW" altLang="en-US" sz="2200" dirty="0"/>
              <a:t>锥体半顶角 </a:t>
            </a:r>
            <a:r>
              <a:rPr lang="el-GR" sz="2200" dirty="0"/>
              <a:t>π </a:t>
            </a:r>
            <a:r>
              <a:rPr lang="zh-TW" altLang="en-US" sz="2200" dirty="0"/>
              <a:t>为天体对地球轨道半径的张角，就是天体的周年视差</a:t>
            </a:r>
            <a:r>
              <a:rPr lang="en-US" altLang="zh-TW" sz="2200" dirty="0"/>
              <a:t>.</a:t>
            </a:r>
          </a:p>
          <a:p>
            <a:r>
              <a:rPr lang="zh-TW" altLang="en-US" sz="2200" dirty="0"/>
              <a:t>记天体日心距为</a:t>
            </a:r>
            <a:r>
              <a:rPr lang="en-US" sz="2200" dirty="0"/>
              <a:t>r. </a:t>
            </a:r>
            <a:r>
              <a:rPr lang="zh-TW" altLang="en-US" sz="2200" dirty="0"/>
              <a:t>天体向径与地球日心向径的夹角为 </a:t>
            </a:r>
            <a:r>
              <a:rPr lang="el-GR" sz="2200" dirty="0"/>
              <a:t>γ ，</a:t>
            </a:r>
            <a:r>
              <a:rPr lang="zh-TW" altLang="en-US" sz="2200" dirty="0"/>
              <a:t>则</a:t>
            </a:r>
            <a:endParaRPr lang="en-US" sz="2200" dirty="0"/>
          </a:p>
        </p:txBody>
      </p:sp>
      <p:pic>
        <p:nvPicPr>
          <p:cNvPr id="9" name="Picture 8">
            <a:extLst>
              <a:ext uri="{FF2B5EF4-FFF2-40B4-BE49-F238E27FC236}">
                <a16:creationId xmlns:a16="http://schemas.microsoft.com/office/drawing/2014/main" id="{4D996C2E-F5C1-5424-786C-F29B4C126A07}"/>
              </a:ext>
            </a:extLst>
          </p:cNvPr>
          <p:cNvPicPr>
            <a:picLocks noChangeAspect="1"/>
          </p:cNvPicPr>
          <p:nvPr/>
        </p:nvPicPr>
        <p:blipFill>
          <a:blip r:embed="rId2"/>
          <a:stretch>
            <a:fillRect/>
          </a:stretch>
        </p:blipFill>
        <p:spPr>
          <a:xfrm>
            <a:off x="2972377" y="5646882"/>
            <a:ext cx="1689100" cy="787400"/>
          </a:xfrm>
          <a:prstGeom prst="rect">
            <a:avLst/>
          </a:prstGeom>
        </p:spPr>
      </p:pic>
      <p:pic>
        <p:nvPicPr>
          <p:cNvPr id="11" name="Picture 10">
            <a:extLst>
              <a:ext uri="{FF2B5EF4-FFF2-40B4-BE49-F238E27FC236}">
                <a16:creationId xmlns:a16="http://schemas.microsoft.com/office/drawing/2014/main" id="{409EAF24-8A21-865D-ECFF-4E0E822384FC}"/>
              </a:ext>
            </a:extLst>
          </p:cNvPr>
          <p:cNvPicPr>
            <a:picLocks noChangeAspect="1"/>
          </p:cNvPicPr>
          <p:nvPr/>
        </p:nvPicPr>
        <p:blipFill>
          <a:blip r:embed="rId3"/>
          <a:stretch>
            <a:fillRect/>
          </a:stretch>
        </p:blipFill>
        <p:spPr>
          <a:xfrm>
            <a:off x="8064499" y="1257300"/>
            <a:ext cx="3441700" cy="4140200"/>
          </a:xfrm>
          <a:prstGeom prst="rect">
            <a:avLst/>
          </a:prstGeom>
        </p:spPr>
      </p:pic>
    </p:spTree>
    <p:extLst>
      <p:ext uri="{BB962C8B-B14F-4D97-AF65-F5344CB8AC3E}">
        <p14:creationId xmlns:p14="http://schemas.microsoft.com/office/powerpoint/2010/main" val="229145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EC3-E36C-C9FC-DA16-52F3C0A2AC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3247C5-D791-54F0-E895-EEDE5C3DF3DC}"/>
              </a:ext>
            </a:extLst>
          </p:cNvPr>
          <p:cNvSpPr>
            <a:spLocks noGrp="1"/>
          </p:cNvSpPr>
          <p:nvPr>
            <p:ph idx="1"/>
          </p:nvPr>
        </p:nvSpPr>
        <p:spPr/>
        <p:txBody>
          <a:bodyPr/>
          <a:lstStyle/>
          <a:p>
            <a:r>
              <a:rPr lang="en-US" dirty="0" err="1"/>
              <a:t>近似有</a:t>
            </a:r>
            <a:br>
              <a:rPr lang="en-US" dirty="0"/>
            </a:br>
            <a:endParaRPr lang="en-US" dirty="0"/>
          </a:p>
          <a:p>
            <a:r>
              <a:rPr lang="zh-TW" altLang="en-US" dirty="0"/>
              <a:t>这个最大值也叫做恒星的</a:t>
            </a:r>
            <a:r>
              <a:rPr lang="en-US" altLang="zh-TW" dirty="0"/>
              <a:t> “</a:t>
            </a:r>
            <a:r>
              <a:rPr lang="zh-TW" altLang="en-US" dirty="0"/>
              <a:t>周年视差</a:t>
            </a:r>
            <a:r>
              <a:rPr lang="en-US" altLang="zh-TW" dirty="0"/>
              <a:t>”</a:t>
            </a:r>
          </a:p>
          <a:p>
            <a:r>
              <a:rPr lang="el-GR" dirty="0"/>
              <a:t>π</a:t>
            </a:r>
            <a:r>
              <a:rPr lang="en-US" dirty="0"/>
              <a:t> </a:t>
            </a:r>
            <a:r>
              <a:rPr lang="zh-TW" altLang="en-US" dirty="0"/>
              <a:t>以角秒为单位时</a:t>
            </a:r>
            <a:r>
              <a:rPr lang="en-US" dirty="0"/>
              <a:t>：</a:t>
            </a:r>
            <a:br>
              <a:rPr lang="en-US" dirty="0"/>
            </a:br>
            <a:br>
              <a:rPr lang="en-US" dirty="0"/>
            </a:br>
            <a:r>
              <a:rPr lang="zh-TW" altLang="en-US" dirty="0"/>
              <a:t>周年视差 </a:t>
            </a:r>
            <a:r>
              <a:rPr lang="el-GR" dirty="0"/>
              <a:t>π</a:t>
            </a:r>
            <a:r>
              <a:rPr lang="en-US" dirty="0"/>
              <a:t>[”]</a:t>
            </a:r>
            <a:r>
              <a:rPr lang="el-GR" dirty="0"/>
              <a:t>，</a:t>
            </a:r>
            <a:r>
              <a:rPr lang="zh-TW" altLang="en-US" dirty="0"/>
              <a:t>恒星的日心距离</a:t>
            </a:r>
            <a:br>
              <a:rPr lang="en-US" altLang="zh-TW" dirty="0"/>
            </a:br>
            <a:br>
              <a:rPr lang="en-US" altLang="zh-TW" dirty="0"/>
            </a:br>
            <a:br>
              <a:rPr lang="en-US" altLang="zh-TW" dirty="0"/>
            </a:br>
            <a:endParaRPr lang="en-US" altLang="zh-TW" dirty="0"/>
          </a:p>
          <a:p>
            <a:r>
              <a:rPr lang="zh-TW" altLang="en-US" dirty="0"/>
              <a:t>当 </a:t>
            </a:r>
            <a:r>
              <a:rPr lang="el-GR" dirty="0"/>
              <a:t>π </a:t>
            </a:r>
            <a:r>
              <a:rPr lang="zh-TW" altLang="en-US" dirty="0"/>
              <a:t>＝ </a:t>
            </a:r>
            <a:r>
              <a:rPr lang="en-US" altLang="zh-TW" dirty="0"/>
              <a:t>1”</a:t>
            </a:r>
            <a:r>
              <a:rPr lang="zh-TW" altLang="en-US" dirty="0"/>
              <a:t>時 ， </a:t>
            </a:r>
            <a:r>
              <a:rPr lang="en-US" dirty="0"/>
              <a:t>r =</a:t>
            </a:r>
            <a:r>
              <a:rPr lang="zh-TW" altLang="en-US" dirty="0"/>
              <a:t> </a:t>
            </a:r>
            <a:r>
              <a:rPr lang="en-US" altLang="zh-TW" dirty="0"/>
              <a:t>206 264. 806 247 </a:t>
            </a:r>
            <a:r>
              <a:rPr lang="en-US" dirty="0"/>
              <a:t>au =</a:t>
            </a:r>
            <a:r>
              <a:rPr lang="zh-TW" altLang="en-US" dirty="0"/>
              <a:t> </a:t>
            </a:r>
            <a:r>
              <a:rPr lang="en-US" altLang="zh-TW" dirty="0"/>
              <a:t>3. 261 563 777 17 </a:t>
            </a:r>
            <a:r>
              <a:rPr lang="zh-TW" altLang="en-US" dirty="0"/>
              <a:t>光年，此值又称为 </a:t>
            </a:r>
            <a:r>
              <a:rPr lang="en-US" altLang="zh-TW" dirty="0"/>
              <a:t>1 </a:t>
            </a:r>
            <a:r>
              <a:rPr lang="zh-TW" altLang="en-US" dirty="0"/>
              <a:t>秒差距</a:t>
            </a:r>
            <a:r>
              <a:rPr lang="en-US" altLang="zh-TW" dirty="0"/>
              <a:t>(parsec).</a:t>
            </a:r>
            <a:endParaRPr lang="en-US" dirty="0"/>
          </a:p>
        </p:txBody>
      </p:sp>
      <p:pic>
        <p:nvPicPr>
          <p:cNvPr id="4" name="Picture 3">
            <a:extLst>
              <a:ext uri="{FF2B5EF4-FFF2-40B4-BE49-F238E27FC236}">
                <a16:creationId xmlns:a16="http://schemas.microsoft.com/office/drawing/2014/main" id="{7844792F-6208-20F3-6650-B4B8106FDB93}"/>
              </a:ext>
            </a:extLst>
          </p:cNvPr>
          <p:cNvPicPr>
            <a:picLocks noChangeAspect="1"/>
          </p:cNvPicPr>
          <p:nvPr/>
        </p:nvPicPr>
        <p:blipFill>
          <a:blip r:embed="rId2"/>
          <a:stretch>
            <a:fillRect/>
          </a:stretch>
        </p:blipFill>
        <p:spPr>
          <a:xfrm>
            <a:off x="6342475" y="884766"/>
            <a:ext cx="1206500" cy="787400"/>
          </a:xfrm>
          <a:prstGeom prst="rect">
            <a:avLst/>
          </a:prstGeom>
        </p:spPr>
      </p:pic>
      <p:pic>
        <p:nvPicPr>
          <p:cNvPr id="5" name="Picture 4">
            <a:extLst>
              <a:ext uri="{FF2B5EF4-FFF2-40B4-BE49-F238E27FC236}">
                <a16:creationId xmlns:a16="http://schemas.microsoft.com/office/drawing/2014/main" id="{E2DB86BC-20B3-C606-24A7-00B1EBD2CF05}"/>
              </a:ext>
            </a:extLst>
          </p:cNvPr>
          <p:cNvPicPr>
            <a:picLocks noChangeAspect="1"/>
          </p:cNvPicPr>
          <p:nvPr/>
        </p:nvPicPr>
        <p:blipFill>
          <a:blip r:embed="rId3"/>
          <a:stretch>
            <a:fillRect/>
          </a:stretch>
        </p:blipFill>
        <p:spPr>
          <a:xfrm>
            <a:off x="3217863" y="884766"/>
            <a:ext cx="1689100" cy="787400"/>
          </a:xfrm>
          <a:prstGeom prst="rect">
            <a:avLst/>
          </a:prstGeom>
        </p:spPr>
      </p:pic>
      <p:sp>
        <p:nvSpPr>
          <p:cNvPr id="6" name="Right Arrow 5">
            <a:extLst>
              <a:ext uri="{FF2B5EF4-FFF2-40B4-BE49-F238E27FC236}">
                <a16:creationId xmlns:a16="http://schemas.microsoft.com/office/drawing/2014/main" id="{2F596B7D-69FA-4CBB-55E4-39F58A625A2D}"/>
              </a:ext>
            </a:extLst>
          </p:cNvPr>
          <p:cNvSpPr/>
          <p:nvPr/>
        </p:nvSpPr>
        <p:spPr>
          <a:xfrm>
            <a:off x="5213268" y="1116281"/>
            <a:ext cx="538245" cy="40376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93CA8114-5114-7F09-8864-84FAE6FCDC1B}"/>
              </a:ext>
            </a:extLst>
          </p:cNvPr>
          <p:cNvPicPr>
            <a:picLocks noChangeAspect="1"/>
          </p:cNvPicPr>
          <p:nvPr/>
        </p:nvPicPr>
        <p:blipFill>
          <a:blip r:embed="rId4"/>
          <a:stretch>
            <a:fillRect/>
          </a:stretch>
        </p:blipFill>
        <p:spPr>
          <a:xfrm>
            <a:off x="2142290" y="2187562"/>
            <a:ext cx="3340100" cy="800100"/>
          </a:xfrm>
          <a:prstGeom prst="rect">
            <a:avLst/>
          </a:prstGeom>
        </p:spPr>
      </p:pic>
      <p:pic>
        <p:nvPicPr>
          <p:cNvPr id="10" name="Picture 9">
            <a:extLst>
              <a:ext uri="{FF2B5EF4-FFF2-40B4-BE49-F238E27FC236}">
                <a16:creationId xmlns:a16="http://schemas.microsoft.com/office/drawing/2014/main" id="{3B37D5EF-6502-C5CC-5A8C-CA7EDEC408FE}"/>
              </a:ext>
            </a:extLst>
          </p:cNvPr>
          <p:cNvPicPr>
            <a:picLocks noChangeAspect="1"/>
          </p:cNvPicPr>
          <p:nvPr/>
        </p:nvPicPr>
        <p:blipFill>
          <a:blip r:embed="rId5"/>
          <a:stretch>
            <a:fillRect/>
          </a:stretch>
        </p:blipFill>
        <p:spPr>
          <a:xfrm>
            <a:off x="4462463" y="4270388"/>
            <a:ext cx="2578100" cy="812800"/>
          </a:xfrm>
          <a:prstGeom prst="rect">
            <a:avLst/>
          </a:prstGeom>
        </p:spPr>
      </p:pic>
      <p:sp>
        <p:nvSpPr>
          <p:cNvPr id="11" name="TextBox 10">
            <a:extLst>
              <a:ext uri="{FF2B5EF4-FFF2-40B4-BE49-F238E27FC236}">
                <a16:creationId xmlns:a16="http://schemas.microsoft.com/office/drawing/2014/main" id="{EAE5C602-71E7-76FA-B366-1BDA08EE6A11}"/>
              </a:ext>
            </a:extLst>
          </p:cNvPr>
          <p:cNvSpPr txBox="1"/>
          <p:nvPr/>
        </p:nvSpPr>
        <p:spPr>
          <a:xfrm>
            <a:off x="7548975" y="4465122"/>
            <a:ext cx="558166" cy="369332"/>
          </a:xfrm>
          <a:prstGeom prst="rect">
            <a:avLst/>
          </a:prstGeom>
          <a:noFill/>
        </p:spPr>
        <p:txBody>
          <a:bodyPr wrap="none" rtlCol="0">
            <a:spAutoFit/>
          </a:bodyPr>
          <a:lstStyle/>
          <a:p>
            <a:r>
              <a:rPr lang="en-US" dirty="0"/>
              <a:t>[au]</a:t>
            </a:r>
          </a:p>
        </p:txBody>
      </p:sp>
      <p:pic>
        <p:nvPicPr>
          <p:cNvPr id="12" name="Picture 11">
            <a:extLst>
              <a:ext uri="{FF2B5EF4-FFF2-40B4-BE49-F238E27FC236}">
                <a16:creationId xmlns:a16="http://schemas.microsoft.com/office/drawing/2014/main" id="{544C71B7-9094-574B-A3AE-72EC299BE289}"/>
              </a:ext>
            </a:extLst>
          </p:cNvPr>
          <p:cNvPicPr>
            <a:picLocks noChangeAspect="1"/>
          </p:cNvPicPr>
          <p:nvPr/>
        </p:nvPicPr>
        <p:blipFill>
          <a:blip r:embed="rId6"/>
          <a:stretch>
            <a:fillRect/>
          </a:stretch>
        </p:blipFill>
        <p:spPr>
          <a:xfrm>
            <a:off x="8213945" y="609600"/>
            <a:ext cx="2603281" cy="3131622"/>
          </a:xfrm>
          <a:prstGeom prst="rect">
            <a:avLst/>
          </a:prstGeom>
        </p:spPr>
      </p:pic>
    </p:spTree>
    <p:extLst>
      <p:ext uri="{BB962C8B-B14F-4D97-AF65-F5344CB8AC3E}">
        <p14:creationId xmlns:p14="http://schemas.microsoft.com/office/powerpoint/2010/main" val="18994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FB5C-9E38-2478-F923-1A0234BAF91E}"/>
              </a:ext>
            </a:extLst>
          </p:cNvPr>
          <p:cNvSpPr>
            <a:spLocks noGrp="1"/>
          </p:cNvSpPr>
          <p:nvPr>
            <p:ph type="title"/>
          </p:nvPr>
        </p:nvSpPr>
        <p:spPr/>
        <p:txBody>
          <a:bodyPr/>
          <a:lstStyle/>
          <a:p>
            <a:r>
              <a:rPr lang="zh-TW" altLang="en-US" dirty="0"/>
              <a:t>天体测量变换链</a:t>
            </a:r>
            <a:endParaRPr lang="en-US" dirty="0"/>
          </a:p>
        </p:txBody>
      </p:sp>
      <p:pic>
        <p:nvPicPr>
          <p:cNvPr id="4" name="Picture 3">
            <a:extLst>
              <a:ext uri="{FF2B5EF4-FFF2-40B4-BE49-F238E27FC236}">
                <a16:creationId xmlns:a16="http://schemas.microsoft.com/office/drawing/2014/main" id="{2EC4235E-FAF1-A295-5D83-019C6D9B6FFB}"/>
              </a:ext>
            </a:extLst>
          </p:cNvPr>
          <p:cNvPicPr>
            <a:picLocks noChangeAspect="1"/>
          </p:cNvPicPr>
          <p:nvPr/>
        </p:nvPicPr>
        <p:blipFill>
          <a:blip r:embed="rId2"/>
          <a:stretch>
            <a:fillRect/>
          </a:stretch>
        </p:blipFill>
        <p:spPr>
          <a:xfrm>
            <a:off x="6096000" y="0"/>
            <a:ext cx="4605227" cy="6858000"/>
          </a:xfrm>
          <a:prstGeom prst="rect">
            <a:avLst/>
          </a:prstGeom>
        </p:spPr>
      </p:pic>
    </p:spTree>
    <p:extLst>
      <p:ext uri="{BB962C8B-B14F-4D97-AF65-F5344CB8AC3E}">
        <p14:creationId xmlns:p14="http://schemas.microsoft.com/office/powerpoint/2010/main" val="157393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3336-0004-7CC9-3215-C4848B66DA91}"/>
              </a:ext>
            </a:extLst>
          </p:cNvPr>
          <p:cNvSpPr>
            <a:spLocks noGrp="1"/>
          </p:cNvSpPr>
          <p:nvPr>
            <p:ph type="title"/>
          </p:nvPr>
        </p:nvSpPr>
        <p:spPr/>
        <p:txBody>
          <a:bodyPr>
            <a:normAutofit/>
          </a:bodyPr>
          <a:lstStyle/>
          <a:p>
            <a:r>
              <a:rPr lang="zh-TW" altLang="en-US" dirty="0"/>
              <a:t>历表位置与方向</a:t>
            </a:r>
            <a:endParaRPr lang="en-US" dirty="0"/>
          </a:p>
        </p:txBody>
      </p:sp>
      <p:sp>
        <p:nvSpPr>
          <p:cNvPr id="3" name="Content Placeholder 2">
            <a:extLst>
              <a:ext uri="{FF2B5EF4-FFF2-40B4-BE49-F238E27FC236}">
                <a16:creationId xmlns:a16="http://schemas.microsoft.com/office/drawing/2014/main" id="{A46DC9B2-5D5D-C310-2490-D19B12D22ED4}"/>
              </a:ext>
            </a:extLst>
          </p:cNvPr>
          <p:cNvSpPr>
            <a:spLocks noGrp="1"/>
          </p:cNvSpPr>
          <p:nvPr>
            <p:ph idx="1"/>
          </p:nvPr>
        </p:nvSpPr>
        <p:spPr/>
        <p:txBody>
          <a:bodyPr>
            <a:normAutofit/>
          </a:bodyPr>
          <a:lstStyle/>
          <a:p>
            <a:pPr algn="l">
              <a:buFont typeface="Arial" panose="020B0604020202020204" pitchFamily="34" charset="0"/>
              <a:buChar char="•"/>
            </a:pPr>
            <a:r>
              <a:rPr lang="zh-TW" altLang="en-US" sz="2400" b="1" i="0" dirty="0">
                <a:solidFill>
                  <a:srgbClr val="F9FAFB"/>
                </a:solidFill>
                <a:effectLst/>
                <a:latin typeface="quote-cjk-patch"/>
              </a:rPr>
              <a:t>历表位置</a:t>
            </a:r>
            <a:r>
              <a:rPr lang="zh-TW" altLang="en-US" sz="2400" b="0" i="0" dirty="0">
                <a:solidFill>
                  <a:srgbClr val="F9FAFB"/>
                </a:solidFill>
                <a:effectLst/>
                <a:latin typeface="quote-cjk-patch"/>
              </a:rPr>
              <a:t> </a:t>
            </a:r>
            <a:r>
              <a:rPr lang="en-US" altLang="zh-TW" sz="2400" b="0" i="0" dirty="0">
                <a:solidFill>
                  <a:srgbClr val="F9FAFB"/>
                </a:solidFill>
                <a:effectLst/>
                <a:latin typeface="quote-cjk-patch"/>
              </a:rPr>
              <a:t>           </a:t>
            </a:r>
            <a:r>
              <a:rPr lang="en-HK" sz="2400" b="0" i="0" dirty="0">
                <a:solidFill>
                  <a:srgbClr val="F9FAFB"/>
                </a:solidFill>
                <a:effectLst/>
                <a:latin typeface="quote-cjk-patch"/>
              </a:rPr>
              <a:t>：</a:t>
            </a:r>
            <a:r>
              <a:rPr lang="zh-TW" altLang="en-US" sz="2400" b="0" i="0" dirty="0">
                <a:solidFill>
                  <a:srgbClr val="F9FAFB"/>
                </a:solidFill>
                <a:effectLst/>
                <a:latin typeface="quote-cjk-patch"/>
              </a:rPr>
              <a:t>在三维空间某坐标系中，天体瞬时点位相对于坐标原点的矢量。</a:t>
            </a:r>
          </a:p>
          <a:p>
            <a:pPr algn="l">
              <a:buFont typeface="Arial" panose="020B0604020202020204" pitchFamily="34" charset="0"/>
              <a:buChar char="•"/>
            </a:pPr>
            <a:r>
              <a:rPr lang="zh-TW" altLang="en-US" sz="2400" b="1" i="0" dirty="0">
                <a:solidFill>
                  <a:srgbClr val="F9FAFB"/>
                </a:solidFill>
                <a:effectLst/>
                <a:latin typeface="quote-cjk-patch"/>
              </a:rPr>
              <a:t>历表方向</a:t>
            </a:r>
            <a:r>
              <a:rPr lang="en-US" altLang="zh-TW" sz="2400" b="1" i="0" dirty="0">
                <a:solidFill>
                  <a:srgbClr val="F9FAFB"/>
                </a:solidFill>
                <a:effectLst/>
                <a:latin typeface="quote-cjk-patch"/>
              </a:rPr>
              <a:t>                 </a:t>
            </a:r>
            <a:r>
              <a:rPr lang="en-HK" sz="2400" b="0" i="0" dirty="0">
                <a:solidFill>
                  <a:srgbClr val="F9FAFB"/>
                </a:solidFill>
                <a:effectLst/>
                <a:latin typeface="quote-cjk-patch"/>
              </a:rPr>
              <a:t>：</a:t>
            </a:r>
            <a:r>
              <a:rPr lang="zh-TW" altLang="en-US" sz="2400" b="0" i="0" dirty="0">
                <a:solidFill>
                  <a:srgbClr val="F9FAFB"/>
                </a:solidFill>
                <a:effectLst/>
                <a:latin typeface="quote-cjk-patch"/>
              </a:rPr>
              <a:t>历表位置矢量的单位矢量。</a:t>
            </a:r>
          </a:p>
          <a:p>
            <a:pPr algn="l">
              <a:buFont typeface="Arial" panose="020B0604020202020204" pitchFamily="34" charset="0"/>
              <a:buChar char="•"/>
            </a:pPr>
            <a:r>
              <a:rPr lang="zh-TW" altLang="en-US" sz="2400" b="0" i="0" dirty="0">
                <a:solidFill>
                  <a:srgbClr val="F9FAFB"/>
                </a:solidFill>
                <a:effectLst/>
                <a:latin typeface="quote-cjk-patch"/>
              </a:rPr>
              <a:t>常见坐标原点：</a:t>
            </a:r>
          </a:p>
          <a:p>
            <a:pPr marL="742950" lvl="1" indent="-285750" algn="l">
              <a:buFont typeface="Arial" panose="020B0604020202020204" pitchFamily="34" charset="0"/>
              <a:buChar char="•"/>
            </a:pPr>
            <a:r>
              <a:rPr lang="zh-TW" altLang="en-US" sz="2400" b="0" i="0" dirty="0">
                <a:solidFill>
                  <a:srgbClr val="F9FAFB"/>
                </a:solidFill>
                <a:effectLst/>
                <a:latin typeface="quote-cjk-patch"/>
              </a:rPr>
              <a:t>地球质心 → </a:t>
            </a:r>
            <a:r>
              <a:rPr lang="zh-TW" altLang="en-US" sz="2400" b="1" i="0" dirty="0">
                <a:solidFill>
                  <a:srgbClr val="F9FAFB"/>
                </a:solidFill>
                <a:effectLst/>
                <a:latin typeface="quote-cjk-patch"/>
              </a:rPr>
              <a:t>地心历表位置</a:t>
            </a:r>
            <a:r>
              <a:rPr lang="en-US" altLang="zh-TW" sz="2400" b="1" i="0" dirty="0">
                <a:solidFill>
                  <a:srgbClr val="F9FAFB"/>
                </a:solidFill>
                <a:effectLst/>
                <a:latin typeface="quote-cjk-patch"/>
              </a:rPr>
              <a:t>/</a:t>
            </a:r>
            <a:r>
              <a:rPr lang="zh-TW" altLang="en-US" sz="2400" b="1" i="0" dirty="0">
                <a:solidFill>
                  <a:srgbClr val="F9FAFB"/>
                </a:solidFill>
                <a:effectLst/>
                <a:latin typeface="quote-cjk-patch"/>
              </a:rPr>
              <a:t>方向</a:t>
            </a:r>
            <a:endParaRPr lang="zh-TW" altLang="en-US" sz="2400" b="0" i="0" dirty="0">
              <a:solidFill>
                <a:srgbClr val="F9FAFB"/>
              </a:solidFill>
              <a:effectLst/>
              <a:latin typeface="quote-cjk-patch"/>
            </a:endParaRPr>
          </a:p>
          <a:p>
            <a:pPr marL="742950" lvl="1" indent="-285750" algn="l">
              <a:buFont typeface="Arial" panose="020B0604020202020204" pitchFamily="34" charset="0"/>
              <a:buChar char="•"/>
            </a:pPr>
            <a:r>
              <a:rPr lang="zh-TW" altLang="en-US" sz="2400" b="0" i="0" dirty="0">
                <a:solidFill>
                  <a:srgbClr val="F9FAFB"/>
                </a:solidFill>
                <a:effectLst/>
                <a:latin typeface="quote-cjk-patch"/>
              </a:rPr>
              <a:t>太阳系质心 → </a:t>
            </a:r>
            <a:r>
              <a:rPr lang="zh-TW" altLang="en-US" sz="2400" b="1" i="0" dirty="0">
                <a:solidFill>
                  <a:srgbClr val="F9FAFB"/>
                </a:solidFill>
                <a:effectLst/>
                <a:latin typeface="quote-cjk-patch"/>
              </a:rPr>
              <a:t>质心历表位置</a:t>
            </a:r>
            <a:r>
              <a:rPr lang="en-US" altLang="zh-TW" sz="2400" b="1" i="0" dirty="0">
                <a:solidFill>
                  <a:srgbClr val="F9FAFB"/>
                </a:solidFill>
                <a:effectLst/>
                <a:latin typeface="quote-cjk-patch"/>
              </a:rPr>
              <a:t>/</a:t>
            </a:r>
            <a:r>
              <a:rPr lang="zh-TW" altLang="en-US" sz="2400" b="1" i="0" dirty="0">
                <a:solidFill>
                  <a:srgbClr val="F9FAFB"/>
                </a:solidFill>
                <a:effectLst/>
                <a:latin typeface="quote-cjk-patch"/>
              </a:rPr>
              <a:t>方向</a:t>
            </a:r>
            <a:endParaRPr lang="zh-TW" altLang="en-US" sz="2400" b="0" i="0" dirty="0">
              <a:solidFill>
                <a:srgbClr val="F9FAFB"/>
              </a:solidFill>
              <a:effectLst/>
              <a:latin typeface="quote-cjk-patch"/>
            </a:endParaRPr>
          </a:p>
          <a:p>
            <a:endParaRPr lang="en-US" sz="2400" dirty="0"/>
          </a:p>
        </p:txBody>
      </p:sp>
      <p:pic>
        <p:nvPicPr>
          <p:cNvPr id="7" name="Picture 6">
            <a:extLst>
              <a:ext uri="{FF2B5EF4-FFF2-40B4-BE49-F238E27FC236}">
                <a16:creationId xmlns:a16="http://schemas.microsoft.com/office/drawing/2014/main" id="{F2020D4E-918A-8717-E04A-871F0319D725}"/>
              </a:ext>
            </a:extLst>
          </p:cNvPr>
          <p:cNvPicPr>
            <a:picLocks noChangeAspect="1"/>
          </p:cNvPicPr>
          <p:nvPr/>
        </p:nvPicPr>
        <p:blipFill>
          <a:blip r:embed="rId2"/>
          <a:stretch>
            <a:fillRect/>
          </a:stretch>
        </p:blipFill>
        <p:spPr>
          <a:xfrm>
            <a:off x="2457763" y="3187700"/>
            <a:ext cx="927100" cy="482600"/>
          </a:xfrm>
          <a:prstGeom prst="rect">
            <a:avLst/>
          </a:prstGeom>
        </p:spPr>
      </p:pic>
      <p:pic>
        <p:nvPicPr>
          <p:cNvPr id="9" name="Picture 8">
            <a:extLst>
              <a:ext uri="{FF2B5EF4-FFF2-40B4-BE49-F238E27FC236}">
                <a16:creationId xmlns:a16="http://schemas.microsoft.com/office/drawing/2014/main" id="{DB0D6A1D-BCFE-8814-A78D-F18AD497FDEF}"/>
              </a:ext>
            </a:extLst>
          </p:cNvPr>
          <p:cNvPicPr>
            <a:picLocks noChangeAspect="1"/>
          </p:cNvPicPr>
          <p:nvPr/>
        </p:nvPicPr>
        <p:blipFill rotWithShape="1">
          <a:blip r:embed="rId3"/>
          <a:srcRect l="15175"/>
          <a:stretch/>
        </p:blipFill>
        <p:spPr>
          <a:xfrm>
            <a:off x="2457763" y="2267290"/>
            <a:ext cx="594592" cy="567448"/>
          </a:xfrm>
          <a:prstGeom prst="rect">
            <a:avLst/>
          </a:prstGeom>
        </p:spPr>
      </p:pic>
    </p:spTree>
    <p:extLst>
      <p:ext uri="{BB962C8B-B14F-4D97-AF65-F5344CB8AC3E}">
        <p14:creationId xmlns:p14="http://schemas.microsoft.com/office/powerpoint/2010/main" val="411232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D80-2F4F-34BC-B0E1-2127436C7F98}"/>
              </a:ext>
            </a:extLst>
          </p:cNvPr>
          <p:cNvSpPr>
            <a:spLocks noGrp="1"/>
          </p:cNvSpPr>
          <p:nvPr>
            <p:ph type="title"/>
          </p:nvPr>
        </p:nvSpPr>
        <p:spPr/>
        <p:txBody>
          <a:bodyPr/>
          <a:lstStyle/>
          <a:p>
            <a:r>
              <a:rPr lang="zh-TW" altLang="en-US" dirty="0"/>
              <a:t>坐标位置与方向</a:t>
            </a:r>
            <a:endParaRPr lang="en-US" dirty="0"/>
          </a:p>
        </p:txBody>
      </p:sp>
      <p:sp>
        <p:nvSpPr>
          <p:cNvPr id="3" name="Content Placeholder 2">
            <a:extLst>
              <a:ext uri="{FF2B5EF4-FFF2-40B4-BE49-F238E27FC236}">
                <a16:creationId xmlns:a16="http://schemas.microsoft.com/office/drawing/2014/main" id="{8C2D1D10-3053-0709-7B35-037F8C563147}"/>
              </a:ext>
            </a:extLst>
          </p:cNvPr>
          <p:cNvSpPr>
            <a:spLocks noGrp="1"/>
          </p:cNvSpPr>
          <p:nvPr>
            <p:ph idx="1"/>
          </p:nvPr>
        </p:nvSpPr>
        <p:spPr/>
        <p:txBody>
          <a:bodyPr>
            <a:normAutofit/>
          </a:bodyPr>
          <a:lstStyle/>
          <a:p>
            <a:pPr algn="l"/>
            <a:r>
              <a:rPr lang="zh-TW" altLang="en-US" sz="2400" b="0" i="0" dirty="0">
                <a:solidFill>
                  <a:srgbClr val="F9FAFB"/>
                </a:solidFill>
                <a:effectLst/>
                <a:latin typeface="quote-cjk-patch"/>
              </a:rPr>
              <a:t>设 </a:t>
            </a:r>
            <a:r>
              <a:rPr lang="en-HK" sz="2400" b="0" i="1" dirty="0" err="1">
                <a:solidFill>
                  <a:srgbClr val="F9FAFB"/>
                </a:solidFill>
                <a:effectLst/>
                <a:latin typeface="KaTeX_Math"/>
              </a:rPr>
              <a:t>t</a:t>
            </a:r>
            <a:r>
              <a:rPr lang="en-HK" sz="2400" b="0" i="1" baseline="-25000" dirty="0" err="1">
                <a:solidFill>
                  <a:srgbClr val="F9FAFB"/>
                </a:solidFill>
                <a:effectLst/>
                <a:latin typeface="KaTeX_Math"/>
              </a:rPr>
              <a:t>s</a:t>
            </a:r>
            <a:r>
              <a:rPr lang="en-HK" sz="2400" b="0" dirty="0">
                <a:solidFill>
                  <a:srgbClr val="F9FAFB"/>
                </a:solidFill>
                <a:effectLst/>
                <a:latin typeface="KaTeX_Main"/>
              </a:rPr>
              <a:t>​</a:t>
            </a:r>
            <a:r>
              <a:rPr lang="en-HK" sz="2400" b="0" i="0" dirty="0">
                <a:solidFill>
                  <a:srgbClr val="F9FAFB"/>
                </a:solidFill>
                <a:effectLst/>
                <a:latin typeface="quote-cjk-patch"/>
              </a:rPr>
              <a:t> </a:t>
            </a:r>
            <a:r>
              <a:rPr lang="zh-TW" altLang="en-US" sz="2400" b="0" i="0" dirty="0">
                <a:solidFill>
                  <a:srgbClr val="F9FAFB"/>
                </a:solidFill>
                <a:effectLst/>
                <a:latin typeface="quote-cjk-patch"/>
              </a:rPr>
              <a:t>是观测信号离开目标天体 </a:t>
            </a:r>
            <a:r>
              <a:rPr lang="en-HK" sz="2400" b="0" i="1" dirty="0">
                <a:solidFill>
                  <a:srgbClr val="F9FAFB"/>
                </a:solidFill>
                <a:effectLst/>
                <a:latin typeface="KaTeX_Math"/>
              </a:rPr>
              <a:t>S</a:t>
            </a:r>
            <a:r>
              <a:rPr lang="en-HK" sz="2400" b="0" i="0" dirty="0">
                <a:solidFill>
                  <a:srgbClr val="F9FAFB"/>
                </a:solidFill>
                <a:effectLst/>
                <a:latin typeface="quote-cjk-patch"/>
              </a:rPr>
              <a:t> </a:t>
            </a:r>
            <a:r>
              <a:rPr lang="zh-TW" altLang="en-US" sz="2400" b="0" i="0" dirty="0">
                <a:solidFill>
                  <a:srgbClr val="F9FAFB"/>
                </a:solidFill>
                <a:effectLst/>
                <a:latin typeface="quote-cjk-patch"/>
              </a:rPr>
              <a:t>的时刻，</a:t>
            </a:r>
            <a:r>
              <a:rPr lang="en-HK" sz="2400" b="0" i="1" dirty="0">
                <a:solidFill>
                  <a:srgbClr val="F9FAFB"/>
                </a:solidFill>
                <a:effectLst/>
                <a:latin typeface="KaTeX_Math"/>
              </a:rPr>
              <a:t>t</a:t>
            </a:r>
            <a:r>
              <a:rPr lang="en-HK" sz="2400" b="0" i="1" baseline="-25000" dirty="0">
                <a:solidFill>
                  <a:srgbClr val="F9FAFB"/>
                </a:solidFill>
                <a:effectLst/>
                <a:latin typeface="KaTeX_Math"/>
              </a:rPr>
              <a:t>o</a:t>
            </a:r>
            <a:r>
              <a:rPr lang="en-HK" sz="2400" b="0" i="0" dirty="0">
                <a:solidFill>
                  <a:srgbClr val="F9FAFB"/>
                </a:solidFill>
                <a:effectLst/>
                <a:latin typeface="KaTeX_Main"/>
              </a:rPr>
              <a:t>​</a:t>
            </a:r>
            <a:r>
              <a:rPr lang="en-HK" sz="2400" b="0" i="0" dirty="0">
                <a:solidFill>
                  <a:srgbClr val="F9FAFB"/>
                </a:solidFill>
                <a:effectLst/>
                <a:latin typeface="quote-cjk-patch"/>
              </a:rPr>
              <a:t> </a:t>
            </a:r>
            <a:r>
              <a:rPr lang="zh-TW" altLang="en-US" sz="2400" b="0" i="0" dirty="0">
                <a:solidFill>
                  <a:srgbClr val="F9FAFB"/>
                </a:solidFill>
                <a:effectLst/>
                <a:latin typeface="quote-cjk-patch"/>
              </a:rPr>
              <a:t>是该信号到达观测者 </a:t>
            </a:r>
            <a:r>
              <a:rPr lang="en-HK" sz="2400" b="0" dirty="0">
                <a:solidFill>
                  <a:srgbClr val="F9FAFB"/>
                </a:solidFill>
                <a:effectLst/>
                <a:latin typeface="KaTeX_Main"/>
              </a:rPr>
              <a:t>O</a:t>
            </a:r>
            <a:r>
              <a:rPr lang="en-HK" sz="2400" b="0" i="0" dirty="0">
                <a:solidFill>
                  <a:srgbClr val="F9FAFB"/>
                </a:solidFill>
                <a:effectLst/>
                <a:latin typeface="quote-cjk-patch"/>
              </a:rPr>
              <a:t> </a:t>
            </a:r>
            <a:r>
              <a:rPr lang="zh-TW" altLang="en-US" sz="2400" b="0" i="0" dirty="0">
                <a:solidFill>
                  <a:srgbClr val="F9FAFB"/>
                </a:solidFill>
                <a:effectLst/>
                <a:latin typeface="quote-cjk-patch"/>
              </a:rPr>
              <a:t>的时刻</a:t>
            </a:r>
            <a:endParaRPr lang="en-US" altLang="zh-TW" sz="2400" b="0" i="0" dirty="0">
              <a:solidFill>
                <a:srgbClr val="F9FAFB"/>
              </a:solidFill>
              <a:effectLst/>
              <a:latin typeface="quote-cjk-patch"/>
            </a:endParaRPr>
          </a:p>
          <a:p>
            <a:pPr algn="l"/>
            <a:r>
              <a:rPr lang="zh-TW" altLang="en-US" sz="2400" b="0" i="0" dirty="0">
                <a:solidFill>
                  <a:srgbClr val="F9FAFB"/>
                </a:solidFill>
                <a:effectLst/>
                <a:latin typeface="quote-cjk-patch"/>
              </a:rPr>
              <a:t>称 </a:t>
            </a:r>
            <a:r>
              <a:rPr lang="en-US" altLang="zh-TW" sz="2400" b="0" i="0" dirty="0">
                <a:solidFill>
                  <a:srgbClr val="F9FAFB"/>
                </a:solidFill>
                <a:effectLst/>
                <a:latin typeface="quote-cjk-patch"/>
              </a:rPr>
              <a:t>                                             </a:t>
            </a:r>
            <a:r>
              <a:rPr lang="zh-TW" altLang="en-US" sz="2400" b="0" i="0" dirty="0">
                <a:solidFill>
                  <a:srgbClr val="F9FAFB"/>
                </a:solidFill>
                <a:effectLst/>
                <a:latin typeface="quote-cjk-patch"/>
              </a:rPr>
              <a:t>为其瞬时坐标位置</a:t>
            </a:r>
          </a:p>
          <a:p>
            <a:pPr algn="l">
              <a:buFont typeface="Arial" panose="020B0604020202020204" pitchFamily="34" charset="0"/>
              <a:buChar char="•"/>
            </a:pPr>
            <a:r>
              <a:rPr lang="zh-TW" altLang="en-US" sz="2400" b="1" i="0" dirty="0">
                <a:solidFill>
                  <a:srgbClr val="F9FAFB"/>
                </a:solidFill>
                <a:effectLst/>
                <a:latin typeface="quote-cjk-patch"/>
              </a:rPr>
              <a:t>坐标方向</a:t>
            </a:r>
            <a:r>
              <a:rPr lang="en-US" altLang="zh-TW" sz="2400" b="0" i="0" dirty="0">
                <a:solidFill>
                  <a:srgbClr val="F9FAFB"/>
                </a:solidFill>
                <a:effectLst/>
                <a:latin typeface="quote-cjk-patch"/>
              </a:rPr>
              <a:t>                          </a:t>
            </a:r>
            <a:r>
              <a:rPr lang="en-HK" sz="2400" b="0" i="0" dirty="0">
                <a:solidFill>
                  <a:srgbClr val="F9FAFB"/>
                </a:solidFill>
                <a:effectLst/>
                <a:latin typeface="quote-cjk-patch"/>
              </a:rPr>
              <a:t>：</a:t>
            </a:r>
            <a:r>
              <a:rPr lang="zh-TW" altLang="en-US" sz="2400" b="0" i="0" dirty="0">
                <a:solidFill>
                  <a:srgbClr val="F9FAFB"/>
                </a:solidFill>
                <a:effectLst/>
                <a:latin typeface="quote-cjk-patch"/>
              </a:rPr>
              <a:t>坐标位置矢量的单位矢量。</a:t>
            </a:r>
          </a:p>
          <a:p>
            <a:pPr algn="l">
              <a:buFont typeface="Arial" panose="020B0604020202020204" pitchFamily="34" charset="0"/>
              <a:buChar char="•"/>
            </a:pPr>
            <a:r>
              <a:rPr lang="zh-TW" altLang="en-US" sz="2400" b="0" i="0" dirty="0">
                <a:solidFill>
                  <a:srgbClr val="F9FAFB"/>
                </a:solidFill>
                <a:effectLst/>
                <a:latin typeface="quote-cjk-patch"/>
              </a:rPr>
              <a:t>观测者可以是：</a:t>
            </a:r>
          </a:p>
          <a:p>
            <a:pPr marL="742950" lvl="1" indent="-285750" algn="l">
              <a:buFont typeface="Arial" panose="020B0604020202020204" pitchFamily="34" charset="0"/>
              <a:buChar char="•"/>
            </a:pPr>
            <a:r>
              <a:rPr lang="zh-TW" altLang="en-US" sz="2400" b="0" i="0" dirty="0">
                <a:solidFill>
                  <a:srgbClr val="F9FAFB"/>
                </a:solidFill>
                <a:effectLst/>
                <a:latin typeface="quote-cjk-patch"/>
              </a:rPr>
              <a:t>地面测站 → </a:t>
            </a:r>
            <a:r>
              <a:rPr lang="zh-TW" altLang="en-US" sz="2400" b="1" i="0" dirty="0">
                <a:solidFill>
                  <a:srgbClr val="F9FAFB"/>
                </a:solidFill>
                <a:effectLst/>
                <a:latin typeface="quote-cjk-patch"/>
              </a:rPr>
              <a:t>站心坐标位置</a:t>
            </a:r>
            <a:r>
              <a:rPr lang="en-US" altLang="zh-TW" sz="2400" b="1" i="0" dirty="0">
                <a:solidFill>
                  <a:srgbClr val="F9FAFB"/>
                </a:solidFill>
                <a:effectLst/>
                <a:latin typeface="quote-cjk-patch"/>
              </a:rPr>
              <a:t>/</a:t>
            </a:r>
            <a:r>
              <a:rPr lang="zh-TW" altLang="en-US" sz="2400" b="1" i="0" dirty="0">
                <a:solidFill>
                  <a:srgbClr val="F9FAFB"/>
                </a:solidFill>
                <a:effectLst/>
                <a:latin typeface="quote-cjk-patch"/>
              </a:rPr>
              <a:t>方向</a:t>
            </a:r>
            <a:endParaRPr lang="zh-TW" altLang="en-US" sz="2400" b="0" i="0" dirty="0">
              <a:solidFill>
                <a:srgbClr val="F9FAFB"/>
              </a:solidFill>
              <a:effectLst/>
              <a:latin typeface="quote-cjk-patch"/>
            </a:endParaRPr>
          </a:p>
          <a:p>
            <a:pPr marL="742950" lvl="1" indent="-285750" algn="l">
              <a:buFont typeface="Arial" panose="020B0604020202020204" pitchFamily="34" charset="0"/>
              <a:buChar char="•"/>
            </a:pPr>
            <a:r>
              <a:rPr lang="zh-TW" altLang="en-US" sz="2400" b="0" i="0" dirty="0">
                <a:solidFill>
                  <a:srgbClr val="F9FAFB"/>
                </a:solidFill>
                <a:effectLst/>
                <a:latin typeface="quote-cjk-patch"/>
              </a:rPr>
              <a:t>地心处的假想观测者 → </a:t>
            </a:r>
            <a:r>
              <a:rPr lang="zh-TW" altLang="en-US" sz="2400" b="1" i="0" dirty="0">
                <a:solidFill>
                  <a:srgbClr val="F9FAFB"/>
                </a:solidFill>
                <a:effectLst/>
                <a:latin typeface="quote-cjk-patch"/>
              </a:rPr>
              <a:t>地心坐标位置</a:t>
            </a:r>
            <a:r>
              <a:rPr lang="en-US" altLang="zh-TW" sz="2400" b="1" i="0" dirty="0">
                <a:solidFill>
                  <a:srgbClr val="F9FAFB"/>
                </a:solidFill>
                <a:effectLst/>
                <a:latin typeface="quote-cjk-patch"/>
              </a:rPr>
              <a:t>/</a:t>
            </a:r>
            <a:r>
              <a:rPr lang="zh-TW" altLang="en-US" sz="2400" b="1" i="0" dirty="0">
                <a:solidFill>
                  <a:srgbClr val="F9FAFB"/>
                </a:solidFill>
                <a:effectLst/>
                <a:latin typeface="quote-cjk-patch"/>
              </a:rPr>
              <a:t>方向</a:t>
            </a:r>
            <a:endParaRPr lang="zh-TW" altLang="en-US" sz="2400" b="0" i="0" dirty="0">
              <a:solidFill>
                <a:srgbClr val="F9FAFB"/>
              </a:solidFill>
              <a:effectLst/>
              <a:latin typeface="quote-cjk-patch"/>
            </a:endParaRPr>
          </a:p>
          <a:p>
            <a:endParaRPr lang="en-US" sz="2400" dirty="0"/>
          </a:p>
        </p:txBody>
      </p:sp>
      <p:pic>
        <p:nvPicPr>
          <p:cNvPr id="9" name="Picture 8">
            <a:extLst>
              <a:ext uri="{FF2B5EF4-FFF2-40B4-BE49-F238E27FC236}">
                <a16:creationId xmlns:a16="http://schemas.microsoft.com/office/drawing/2014/main" id="{346F74FD-403E-B41D-4AA6-8D134FF44187}"/>
              </a:ext>
            </a:extLst>
          </p:cNvPr>
          <p:cNvPicPr>
            <a:picLocks noChangeAspect="1"/>
          </p:cNvPicPr>
          <p:nvPr/>
        </p:nvPicPr>
        <p:blipFill>
          <a:blip r:embed="rId2"/>
          <a:stretch>
            <a:fillRect/>
          </a:stretch>
        </p:blipFill>
        <p:spPr>
          <a:xfrm>
            <a:off x="1618013" y="2873630"/>
            <a:ext cx="2590800" cy="571500"/>
          </a:xfrm>
          <a:prstGeom prst="rect">
            <a:avLst/>
          </a:prstGeom>
        </p:spPr>
      </p:pic>
      <p:pic>
        <p:nvPicPr>
          <p:cNvPr id="15" name="Picture 14">
            <a:extLst>
              <a:ext uri="{FF2B5EF4-FFF2-40B4-BE49-F238E27FC236}">
                <a16:creationId xmlns:a16="http://schemas.microsoft.com/office/drawing/2014/main" id="{CA4D6ACE-B853-0922-7715-43B3DA78C530}"/>
              </a:ext>
            </a:extLst>
          </p:cNvPr>
          <p:cNvPicPr>
            <a:picLocks noChangeAspect="1"/>
          </p:cNvPicPr>
          <p:nvPr/>
        </p:nvPicPr>
        <p:blipFill>
          <a:blip r:embed="rId3"/>
          <a:stretch>
            <a:fillRect/>
          </a:stretch>
        </p:blipFill>
        <p:spPr>
          <a:xfrm>
            <a:off x="2477135" y="3516035"/>
            <a:ext cx="1511300" cy="431800"/>
          </a:xfrm>
          <a:prstGeom prst="rect">
            <a:avLst/>
          </a:prstGeom>
        </p:spPr>
      </p:pic>
    </p:spTree>
    <p:extLst>
      <p:ext uri="{BB962C8B-B14F-4D97-AF65-F5344CB8AC3E}">
        <p14:creationId xmlns:p14="http://schemas.microsoft.com/office/powerpoint/2010/main" val="107041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E0A5D-9C7F-2ADD-E981-BC520AFEEE7C}"/>
              </a:ext>
            </a:extLst>
          </p:cNvPr>
          <p:cNvPicPr>
            <a:picLocks noChangeAspect="1"/>
          </p:cNvPicPr>
          <p:nvPr/>
        </p:nvPicPr>
        <p:blipFill>
          <a:blip r:embed="rId2"/>
          <a:stretch>
            <a:fillRect/>
          </a:stretch>
        </p:blipFill>
        <p:spPr>
          <a:xfrm>
            <a:off x="2953039" y="112173"/>
            <a:ext cx="6285922" cy="6633654"/>
          </a:xfrm>
          <a:prstGeom prst="rect">
            <a:avLst/>
          </a:prstGeom>
        </p:spPr>
      </p:pic>
    </p:spTree>
    <p:extLst>
      <p:ext uri="{BB962C8B-B14F-4D97-AF65-F5344CB8AC3E}">
        <p14:creationId xmlns:p14="http://schemas.microsoft.com/office/powerpoint/2010/main" val="373178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86B3E-E822-7F5A-B462-822453DD5FA2}"/>
              </a:ext>
            </a:extLst>
          </p:cNvPr>
          <p:cNvSpPr>
            <a:spLocks noGrp="1"/>
          </p:cNvSpPr>
          <p:nvPr>
            <p:ph type="title"/>
          </p:nvPr>
        </p:nvSpPr>
        <p:spPr/>
        <p:txBody>
          <a:bodyPr/>
          <a:lstStyle/>
          <a:p>
            <a:r>
              <a:rPr lang="zh-TW" altLang="en-US" dirty="0"/>
              <a:t>几何位置与方向（针对太阳系内天体）</a:t>
            </a:r>
            <a:endParaRPr lang="en-US" dirty="0"/>
          </a:p>
        </p:txBody>
      </p:sp>
      <p:sp>
        <p:nvSpPr>
          <p:cNvPr id="3" name="Content Placeholder 2">
            <a:extLst>
              <a:ext uri="{FF2B5EF4-FFF2-40B4-BE49-F238E27FC236}">
                <a16:creationId xmlns:a16="http://schemas.microsoft.com/office/drawing/2014/main" id="{135D6FDF-773B-AE95-16A1-B6A7249BB5AA}"/>
              </a:ext>
            </a:extLst>
          </p:cNvPr>
          <p:cNvSpPr>
            <a:spLocks noGrp="1"/>
          </p:cNvSpPr>
          <p:nvPr>
            <p:ph idx="1"/>
          </p:nvPr>
        </p:nvSpPr>
        <p:spPr/>
        <p:txBody>
          <a:bodyPr>
            <a:normAutofit/>
          </a:bodyPr>
          <a:lstStyle/>
          <a:p>
            <a:pPr algn="l">
              <a:buFont typeface="Arial" panose="020B0604020202020204" pitchFamily="34" charset="0"/>
              <a:buChar char="•"/>
            </a:pPr>
            <a:r>
              <a:rPr lang="zh-TW" altLang="en-US" sz="2400" b="1" i="0" dirty="0">
                <a:solidFill>
                  <a:srgbClr val="F9FAFB"/>
                </a:solidFill>
                <a:effectLst/>
                <a:latin typeface="quote-cjk-patch"/>
              </a:rPr>
              <a:t>几何位置</a:t>
            </a:r>
            <a:r>
              <a:rPr lang="zh-TW" altLang="en-US" sz="2400" b="0" i="0" dirty="0">
                <a:solidFill>
                  <a:srgbClr val="F9FAFB"/>
                </a:solidFill>
                <a:effectLst/>
                <a:latin typeface="quote-cjk-patch"/>
              </a:rPr>
              <a:t> </a:t>
            </a:r>
            <a:r>
              <a:rPr lang="en-HK" sz="2400" b="0" i="0" dirty="0">
                <a:solidFill>
                  <a:srgbClr val="F9FAFB"/>
                </a:solidFill>
                <a:effectLst/>
                <a:latin typeface="KaTeX_Main"/>
              </a:rPr>
              <a:t>                                  </a:t>
            </a:r>
            <a:r>
              <a:rPr lang="en-HK" sz="2400" b="0" i="0" dirty="0">
                <a:solidFill>
                  <a:srgbClr val="F9FAFB"/>
                </a:solidFill>
                <a:effectLst/>
                <a:latin typeface="quote-cjk-patch"/>
              </a:rPr>
              <a:t>：</a:t>
            </a:r>
            <a:r>
              <a:rPr lang="zh-TW" altLang="en-US" sz="2400" b="0" i="0" dirty="0">
                <a:solidFill>
                  <a:srgbClr val="F9FAFB"/>
                </a:solidFill>
                <a:effectLst/>
                <a:latin typeface="quote-cjk-patch"/>
              </a:rPr>
              <a:t>天体与观测者在</a:t>
            </a:r>
            <a:r>
              <a:rPr lang="zh-TW" altLang="en-US" sz="2400" b="1" i="0" dirty="0">
                <a:solidFill>
                  <a:srgbClr val="F9FAFB"/>
                </a:solidFill>
                <a:effectLst/>
                <a:latin typeface="quote-cjk-patch"/>
              </a:rPr>
              <a:t>同一时刻</a:t>
            </a:r>
            <a:r>
              <a:rPr lang="zh-TW" altLang="en-US" sz="2400" b="0" i="0" dirty="0">
                <a:solidFill>
                  <a:srgbClr val="F9FAFB"/>
                </a:solidFill>
                <a:effectLst/>
                <a:latin typeface="quote-cjk-patch"/>
              </a:rPr>
              <a:t> </a:t>
            </a:r>
            <a:r>
              <a:rPr lang="en-HK" sz="2400" b="0" i="1" dirty="0">
                <a:solidFill>
                  <a:srgbClr val="F9FAFB"/>
                </a:solidFill>
                <a:effectLst/>
                <a:latin typeface="KaTeX_Math"/>
              </a:rPr>
              <a:t>t</a:t>
            </a:r>
            <a:r>
              <a:rPr lang="en-HK" sz="2400" b="0" i="0" dirty="0">
                <a:solidFill>
                  <a:srgbClr val="F9FAFB"/>
                </a:solidFill>
                <a:effectLst/>
                <a:latin typeface="quote-cjk-patch"/>
              </a:rPr>
              <a:t> </a:t>
            </a:r>
            <a:r>
              <a:rPr lang="zh-TW" altLang="en-US" sz="2400" b="0" i="0" dirty="0">
                <a:solidFill>
                  <a:srgbClr val="F9FAFB"/>
                </a:solidFill>
                <a:effectLst/>
                <a:latin typeface="quote-cjk-patch"/>
              </a:rPr>
              <a:t>的位置矢量差。</a:t>
            </a:r>
          </a:p>
          <a:p>
            <a:pPr algn="l">
              <a:buFont typeface="Arial" panose="020B0604020202020204" pitchFamily="34" charset="0"/>
              <a:buChar char="•"/>
            </a:pPr>
            <a:r>
              <a:rPr lang="zh-TW" altLang="en-US" sz="2400" b="1" i="0" dirty="0">
                <a:solidFill>
                  <a:srgbClr val="F9FAFB"/>
                </a:solidFill>
                <a:effectLst/>
                <a:latin typeface="quote-cjk-patch"/>
              </a:rPr>
              <a:t>几何方向</a:t>
            </a:r>
            <a:r>
              <a:rPr lang="en-US" altLang="zh-TW" sz="2400" b="0" i="0" dirty="0">
                <a:solidFill>
                  <a:srgbClr val="F9FAFB"/>
                </a:solidFill>
                <a:effectLst/>
                <a:latin typeface="quote-cjk-patch"/>
              </a:rPr>
              <a:t>                            </a:t>
            </a:r>
            <a:r>
              <a:rPr lang="en-HK" sz="2400" b="0" i="0" dirty="0">
                <a:solidFill>
                  <a:srgbClr val="F9FAFB"/>
                </a:solidFill>
                <a:effectLst/>
                <a:latin typeface="quote-cjk-patch"/>
              </a:rPr>
              <a:t>：</a:t>
            </a:r>
            <a:r>
              <a:rPr lang="zh-TW" altLang="en-US" sz="2400" b="0" i="0" dirty="0">
                <a:solidFill>
                  <a:srgbClr val="F9FAFB"/>
                </a:solidFill>
                <a:effectLst/>
                <a:latin typeface="quote-cjk-patch"/>
              </a:rPr>
              <a:t>几何位置矢量的单位矢量。</a:t>
            </a:r>
          </a:p>
          <a:p>
            <a:pPr algn="l">
              <a:buFont typeface="Arial" panose="020B0604020202020204" pitchFamily="34" charset="0"/>
              <a:buChar char="•"/>
            </a:pPr>
            <a:r>
              <a:rPr lang="zh-TW" altLang="en-US" sz="2400" b="0" i="0" dirty="0">
                <a:solidFill>
                  <a:srgbClr val="F9FAFB"/>
                </a:solidFill>
                <a:effectLst/>
                <a:latin typeface="quote-cjk-patch"/>
              </a:rPr>
              <a:t>同样分为</a:t>
            </a:r>
            <a:r>
              <a:rPr lang="zh-TW" altLang="en-US" sz="2400" b="1" i="0" dirty="0">
                <a:solidFill>
                  <a:srgbClr val="F9FAFB"/>
                </a:solidFill>
                <a:effectLst/>
                <a:latin typeface="quote-cjk-patch"/>
              </a:rPr>
              <a:t>站心几何位置</a:t>
            </a:r>
            <a:r>
              <a:rPr lang="en-US" altLang="zh-TW" sz="2400" b="1" i="0" dirty="0">
                <a:solidFill>
                  <a:srgbClr val="F9FAFB"/>
                </a:solidFill>
                <a:effectLst/>
                <a:latin typeface="quote-cjk-patch"/>
              </a:rPr>
              <a:t>/</a:t>
            </a:r>
            <a:r>
              <a:rPr lang="zh-TW" altLang="en-US" sz="2400" b="1" i="0" dirty="0">
                <a:solidFill>
                  <a:srgbClr val="F9FAFB"/>
                </a:solidFill>
                <a:effectLst/>
                <a:latin typeface="quote-cjk-patch"/>
              </a:rPr>
              <a:t>方向</a:t>
            </a:r>
            <a:r>
              <a:rPr lang="zh-TW" altLang="en-US" sz="2400" b="0" i="0" dirty="0">
                <a:solidFill>
                  <a:srgbClr val="F9FAFB"/>
                </a:solidFill>
                <a:effectLst/>
                <a:latin typeface="quote-cjk-patch"/>
              </a:rPr>
              <a:t>和</a:t>
            </a:r>
            <a:r>
              <a:rPr lang="zh-TW" altLang="en-US" sz="2400" b="1" i="0" dirty="0">
                <a:solidFill>
                  <a:srgbClr val="F9FAFB"/>
                </a:solidFill>
                <a:effectLst/>
                <a:latin typeface="quote-cjk-patch"/>
              </a:rPr>
              <a:t>地心几何位置</a:t>
            </a:r>
            <a:r>
              <a:rPr lang="en-US" altLang="zh-TW" sz="2400" b="1" i="0" dirty="0">
                <a:solidFill>
                  <a:srgbClr val="F9FAFB"/>
                </a:solidFill>
                <a:effectLst/>
                <a:latin typeface="quote-cjk-patch"/>
              </a:rPr>
              <a:t>/</a:t>
            </a:r>
            <a:r>
              <a:rPr lang="zh-TW" altLang="en-US" sz="2400" b="1" i="0" dirty="0">
                <a:solidFill>
                  <a:srgbClr val="F9FAFB"/>
                </a:solidFill>
                <a:effectLst/>
                <a:latin typeface="quote-cjk-patch"/>
              </a:rPr>
              <a:t>方向</a:t>
            </a:r>
            <a:r>
              <a:rPr lang="zh-TW" altLang="en-US" sz="2400" b="0" i="0" dirty="0">
                <a:solidFill>
                  <a:srgbClr val="F9FAFB"/>
                </a:solidFill>
                <a:effectLst/>
                <a:latin typeface="quote-cjk-patch"/>
              </a:rPr>
              <a:t>。</a:t>
            </a:r>
          </a:p>
          <a:p>
            <a:pPr algn="l">
              <a:buFont typeface="Arial" panose="020B0604020202020204" pitchFamily="34" charset="0"/>
              <a:buChar char="•"/>
            </a:pPr>
            <a:r>
              <a:rPr lang="zh-TW" altLang="en-US" sz="2400" b="0" i="0" dirty="0">
                <a:solidFill>
                  <a:srgbClr val="F9FAFB"/>
                </a:solidFill>
                <a:effectLst/>
                <a:latin typeface="quote-cjk-patch"/>
              </a:rPr>
              <a:t>对于</a:t>
            </a:r>
            <a:r>
              <a:rPr lang="zh-TW" altLang="en-US" sz="2400" b="1" i="0" dirty="0">
                <a:solidFill>
                  <a:srgbClr val="F9FAFB"/>
                </a:solidFill>
                <a:effectLst/>
                <a:latin typeface="quote-cjk-patch"/>
              </a:rPr>
              <a:t>遥远天体</a:t>
            </a:r>
            <a:r>
              <a:rPr lang="zh-TW" altLang="en-US" sz="2400" b="0" i="0" dirty="0">
                <a:solidFill>
                  <a:srgbClr val="F9FAFB"/>
                </a:solidFill>
                <a:effectLst/>
                <a:latin typeface="quote-cjk-patch"/>
              </a:rPr>
              <a:t>（如恒星、星系），由于不考虑其动力学运动，不区分坐标位置</a:t>
            </a:r>
            <a:r>
              <a:rPr lang="en-US" altLang="zh-TW" sz="2400" b="0" i="0" dirty="0">
                <a:solidFill>
                  <a:srgbClr val="F9FAFB"/>
                </a:solidFill>
                <a:effectLst/>
                <a:latin typeface="quote-cjk-patch"/>
              </a:rPr>
              <a:t>/</a:t>
            </a:r>
            <a:r>
              <a:rPr lang="zh-TW" altLang="en-US" sz="2400" b="0" i="0" dirty="0">
                <a:solidFill>
                  <a:srgbClr val="F9FAFB"/>
                </a:solidFill>
                <a:effectLst/>
                <a:latin typeface="quote-cjk-patch"/>
              </a:rPr>
              <a:t>方向与几何位置</a:t>
            </a:r>
            <a:r>
              <a:rPr lang="en-US" altLang="zh-TW" sz="2400" b="0" i="0" dirty="0">
                <a:solidFill>
                  <a:srgbClr val="F9FAFB"/>
                </a:solidFill>
                <a:effectLst/>
                <a:latin typeface="quote-cjk-patch"/>
              </a:rPr>
              <a:t>/</a:t>
            </a:r>
            <a:r>
              <a:rPr lang="zh-TW" altLang="en-US" sz="2400" b="0" i="0" dirty="0">
                <a:solidFill>
                  <a:srgbClr val="F9FAFB"/>
                </a:solidFill>
                <a:effectLst/>
                <a:latin typeface="quote-cjk-patch"/>
              </a:rPr>
              <a:t>方向，统一称为</a:t>
            </a:r>
            <a:r>
              <a:rPr lang="zh-TW" altLang="en-US" sz="2400" b="1" i="0" dirty="0">
                <a:solidFill>
                  <a:srgbClr val="F9FAFB"/>
                </a:solidFill>
                <a:effectLst/>
                <a:latin typeface="quote-cjk-patch"/>
              </a:rPr>
              <a:t>坐标位置</a:t>
            </a:r>
            <a:r>
              <a:rPr lang="en-US" altLang="zh-TW" sz="2400" b="1" i="0" dirty="0">
                <a:solidFill>
                  <a:srgbClr val="F9FAFB"/>
                </a:solidFill>
                <a:effectLst/>
                <a:latin typeface="quote-cjk-patch"/>
              </a:rPr>
              <a:t>/</a:t>
            </a:r>
            <a:r>
              <a:rPr lang="zh-TW" altLang="en-US" sz="2400" b="1" i="0" dirty="0">
                <a:solidFill>
                  <a:srgbClr val="F9FAFB"/>
                </a:solidFill>
                <a:effectLst/>
                <a:latin typeface="quote-cjk-patch"/>
              </a:rPr>
              <a:t>方向</a:t>
            </a:r>
            <a:r>
              <a:rPr lang="zh-TW" altLang="en-US" sz="2400" b="0" i="0" dirty="0">
                <a:solidFill>
                  <a:srgbClr val="F9FAFB"/>
                </a:solidFill>
                <a:effectLst/>
                <a:latin typeface="quote-cjk-patch"/>
              </a:rPr>
              <a:t>。</a:t>
            </a:r>
          </a:p>
        </p:txBody>
      </p:sp>
      <p:pic>
        <p:nvPicPr>
          <p:cNvPr id="8" name="Picture 7">
            <a:extLst>
              <a:ext uri="{FF2B5EF4-FFF2-40B4-BE49-F238E27FC236}">
                <a16:creationId xmlns:a16="http://schemas.microsoft.com/office/drawing/2014/main" id="{2AE05123-951D-323C-EE40-4A0FE920EBF3}"/>
              </a:ext>
            </a:extLst>
          </p:cNvPr>
          <p:cNvPicPr>
            <a:picLocks noChangeAspect="1"/>
          </p:cNvPicPr>
          <p:nvPr/>
        </p:nvPicPr>
        <p:blipFill>
          <a:blip r:embed="rId2"/>
          <a:stretch>
            <a:fillRect/>
          </a:stretch>
        </p:blipFill>
        <p:spPr>
          <a:xfrm>
            <a:off x="2307771" y="2742466"/>
            <a:ext cx="2425700" cy="533400"/>
          </a:xfrm>
          <a:prstGeom prst="rect">
            <a:avLst/>
          </a:prstGeom>
        </p:spPr>
      </p:pic>
      <p:pic>
        <p:nvPicPr>
          <p:cNvPr id="9" name="Picture 8">
            <a:extLst>
              <a:ext uri="{FF2B5EF4-FFF2-40B4-BE49-F238E27FC236}">
                <a16:creationId xmlns:a16="http://schemas.microsoft.com/office/drawing/2014/main" id="{62AE4198-AB1F-49F1-1030-CEA978429D60}"/>
              </a:ext>
            </a:extLst>
          </p:cNvPr>
          <p:cNvPicPr>
            <a:picLocks noChangeAspect="1"/>
          </p:cNvPicPr>
          <p:nvPr/>
        </p:nvPicPr>
        <p:blipFill>
          <a:blip r:embed="rId3"/>
          <a:stretch>
            <a:fillRect/>
          </a:stretch>
        </p:blipFill>
        <p:spPr>
          <a:xfrm>
            <a:off x="2531011" y="3315435"/>
            <a:ext cx="1524000" cy="533400"/>
          </a:xfrm>
          <a:prstGeom prst="rect">
            <a:avLst/>
          </a:prstGeom>
        </p:spPr>
      </p:pic>
    </p:spTree>
    <p:extLst>
      <p:ext uri="{BB962C8B-B14F-4D97-AF65-F5344CB8AC3E}">
        <p14:creationId xmlns:p14="http://schemas.microsoft.com/office/powerpoint/2010/main" val="341884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02CB-3629-2F08-FDF7-853B85ED9530}"/>
              </a:ext>
            </a:extLst>
          </p:cNvPr>
          <p:cNvSpPr>
            <a:spLocks noGrp="1"/>
          </p:cNvSpPr>
          <p:nvPr>
            <p:ph type="title"/>
          </p:nvPr>
        </p:nvSpPr>
        <p:spPr/>
        <p:txBody>
          <a:bodyPr/>
          <a:lstStyle/>
          <a:p>
            <a:r>
              <a:rPr lang="zh-TW" altLang="en-US" dirty="0"/>
              <a:t>观测方向</a:t>
            </a:r>
            <a:endParaRPr lang="en-US" dirty="0"/>
          </a:p>
        </p:txBody>
      </p:sp>
      <p:sp>
        <p:nvSpPr>
          <p:cNvPr id="3" name="Content Placeholder 2">
            <a:extLst>
              <a:ext uri="{FF2B5EF4-FFF2-40B4-BE49-F238E27FC236}">
                <a16:creationId xmlns:a16="http://schemas.microsoft.com/office/drawing/2014/main" id="{C2B1FCB4-0A02-D23C-CAAC-6051681D48A4}"/>
              </a:ext>
            </a:extLst>
          </p:cNvPr>
          <p:cNvSpPr>
            <a:spLocks noGrp="1"/>
          </p:cNvSpPr>
          <p:nvPr>
            <p:ph idx="1"/>
          </p:nvPr>
        </p:nvSpPr>
        <p:spPr/>
        <p:txBody>
          <a:bodyPr>
            <a:normAutofit/>
          </a:bodyPr>
          <a:lstStyle/>
          <a:p>
            <a:pPr algn="l">
              <a:buFont typeface="Arial" panose="020B0604020202020204" pitchFamily="34" charset="0"/>
              <a:buChar char="•"/>
            </a:pPr>
            <a:r>
              <a:rPr lang="zh-TW" altLang="en-US" sz="2400" b="1" i="0" dirty="0">
                <a:solidFill>
                  <a:srgbClr val="F9FAFB"/>
                </a:solidFill>
                <a:effectLst/>
                <a:latin typeface="quote-cjk-patch"/>
              </a:rPr>
              <a:t>定义</a:t>
            </a:r>
            <a:r>
              <a:rPr lang="zh-TW" altLang="en-US" sz="2400" b="0" i="0" dirty="0">
                <a:solidFill>
                  <a:srgbClr val="F9FAFB"/>
                </a:solidFill>
                <a:effectLst/>
                <a:latin typeface="quote-cjk-patch"/>
              </a:rPr>
              <a:t>：观测者实际感受到的光子到来方向的反方向，记作 </a:t>
            </a:r>
            <a:endParaRPr lang="en-US" altLang="zh-TW" sz="2400" b="0" i="0" dirty="0">
              <a:solidFill>
                <a:srgbClr val="F9FAFB"/>
              </a:solidFill>
              <a:effectLst/>
              <a:latin typeface="quote-cjk-patch"/>
            </a:endParaRPr>
          </a:p>
          <a:p>
            <a:pPr algn="l">
              <a:buFont typeface="Arial" panose="020B0604020202020204" pitchFamily="34" charset="0"/>
              <a:buChar char="•"/>
            </a:pPr>
            <a:r>
              <a:rPr lang="zh-TW" altLang="en-US" sz="2400" b="0" i="0" dirty="0">
                <a:solidFill>
                  <a:srgbClr val="F9FAFB"/>
                </a:solidFill>
                <a:effectLst/>
                <a:latin typeface="quote-cjk-patch"/>
              </a:rPr>
              <a:t>光子在传播过程中会受到：</a:t>
            </a:r>
          </a:p>
          <a:p>
            <a:pPr marL="742950" lvl="1" indent="-285750" algn="l">
              <a:buFont typeface="Arial" panose="020B0604020202020204" pitchFamily="34" charset="0"/>
              <a:buChar char="•"/>
            </a:pPr>
            <a:r>
              <a:rPr lang="zh-TW" altLang="en-US" sz="2400" b="1" i="0" dirty="0">
                <a:solidFill>
                  <a:srgbClr val="F9FAFB"/>
                </a:solidFill>
                <a:effectLst/>
                <a:latin typeface="quote-cjk-patch"/>
              </a:rPr>
              <a:t>大气折射</a:t>
            </a:r>
            <a:endParaRPr lang="zh-TW" altLang="en-US" sz="2400" b="0" i="0" dirty="0">
              <a:solidFill>
                <a:srgbClr val="F9FAFB"/>
              </a:solidFill>
              <a:effectLst/>
              <a:latin typeface="quote-cjk-patch"/>
            </a:endParaRPr>
          </a:p>
          <a:p>
            <a:pPr marL="742950" lvl="1" indent="-285750" algn="l">
              <a:buFont typeface="Arial" panose="020B0604020202020204" pitchFamily="34" charset="0"/>
              <a:buChar char="•"/>
            </a:pPr>
            <a:r>
              <a:rPr lang="zh-TW" altLang="en-US" sz="2400" b="1" i="0" dirty="0">
                <a:solidFill>
                  <a:srgbClr val="F9FAFB"/>
                </a:solidFill>
                <a:effectLst/>
                <a:latin typeface="quote-cjk-patch"/>
              </a:rPr>
              <a:t>引力弯曲</a:t>
            </a:r>
            <a:r>
              <a:rPr lang="zh-TW" altLang="en-US" sz="2400" b="0" i="0" dirty="0">
                <a:solidFill>
                  <a:srgbClr val="F9FAFB"/>
                </a:solidFill>
                <a:effectLst/>
                <a:latin typeface="quote-cjk-patch"/>
              </a:rPr>
              <a:t>（相对论效应）</a:t>
            </a:r>
          </a:p>
          <a:p>
            <a:pPr algn="l">
              <a:buFont typeface="Arial" panose="020B0604020202020204" pitchFamily="34" charset="0"/>
              <a:buChar char="•"/>
            </a:pPr>
            <a:r>
              <a:rPr lang="zh-TW" altLang="en-US" sz="2400" b="0" i="0" dirty="0">
                <a:solidFill>
                  <a:srgbClr val="F9FAFB"/>
                </a:solidFill>
                <a:effectLst/>
                <a:latin typeface="quote-cjk-patch"/>
              </a:rPr>
              <a:t>光子的三维空间轨迹在观测者处的</a:t>
            </a:r>
            <a:r>
              <a:rPr lang="zh-TW" altLang="en-US" sz="2400" b="1" i="0" dirty="0">
                <a:solidFill>
                  <a:srgbClr val="F9FAFB"/>
                </a:solidFill>
                <a:effectLst/>
                <a:latin typeface="quote-cjk-patch"/>
              </a:rPr>
              <a:t>切线方向</a:t>
            </a:r>
            <a:r>
              <a:rPr lang="zh-TW" altLang="en-US" sz="2400" b="0" i="0" dirty="0">
                <a:solidFill>
                  <a:srgbClr val="F9FAFB"/>
                </a:solidFill>
                <a:effectLst/>
                <a:latin typeface="quote-cjk-patch"/>
              </a:rPr>
              <a:t>即为目标天体的观测方向。</a:t>
            </a:r>
          </a:p>
          <a:p>
            <a:endParaRPr lang="en-US" sz="2400" dirty="0"/>
          </a:p>
        </p:txBody>
      </p:sp>
      <p:pic>
        <p:nvPicPr>
          <p:cNvPr id="5" name="Picture 4">
            <a:extLst>
              <a:ext uri="{FF2B5EF4-FFF2-40B4-BE49-F238E27FC236}">
                <a16:creationId xmlns:a16="http://schemas.microsoft.com/office/drawing/2014/main" id="{74894B51-84C4-C265-3D74-E6218C21775F}"/>
              </a:ext>
            </a:extLst>
          </p:cNvPr>
          <p:cNvPicPr>
            <a:picLocks noChangeAspect="1"/>
          </p:cNvPicPr>
          <p:nvPr/>
        </p:nvPicPr>
        <p:blipFill>
          <a:blip r:embed="rId2"/>
          <a:stretch>
            <a:fillRect/>
          </a:stretch>
        </p:blipFill>
        <p:spPr>
          <a:xfrm>
            <a:off x="8779328" y="2518806"/>
            <a:ext cx="381000" cy="419100"/>
          </a:xfrm>
          <a:prstGeom prst="rect">
            <a:avLst/>
          </a:prstGeom>
        </p:spPr>
      </p:pic>
    </p:spTree>
    <p:extLst>
      <p:ext uri="{BB962C8B-B14F-4D97-AF65-F5344CB8AC3E}">
        <p14:creationId xmlns:p14="http://schemas.microsoft.com/office/powerpoint/2010/main" val="384117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2679-91A9-4D70-3E94-65F3970AB1CD}"/>
              </a:ext>
            </a:extLst>
          </p:cNvPr>
          <p:cNvSpPr>
            <a:spLocks noGrp="1"/>
          </p:cNvSpPr>
          <p:nvPr>
            <p:ph type="title"/>
          </p:nvPr>
        </p:nvSpPr>
        <p:spPr/>
        <p:txBody>
          <a:bodyPr/>
          <a:lstStyle/>
          <a:p>
            <a:r>
              <a:rPr lang="zh-TW" altLang="en-US" dirty="0"/>
              <a:t>本征方向</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35223F3-8B04-89DF-AA68-F49DD9EA4F14}"/>
                  </a:ext>
                </a:extLst>
              </p:cNvPr>
              <p:cNvSpPr>
                <a:spLocks noGrp="1"/>
              </p:cNvSpPr>
              <p:nvPr>
                <p:ph idx="1"/>
              </p:nvPr>
            </p:nvSpPr>
            <p:spPr>
              <a:xfrm>
                <a:off x="685801" y="2142067"/>
                <a:ext cx="10572007" cy="3649133"/>
              </a:xfrm>
            </p:spPr>
            <p:txBody>
              <a:bodyPr>
                <a:normAutofit/>
              </a:bodyPr>
              <a:lstStyle/>
              <a:p>
                <a:r>
                  <a:rPr lang="zh-TW" altLang="en-US" sz="2400" dirty="0"/>
                  <a:t>目标天体的观测方向去除大气折射和引力弯曲的影响后，称为本征方向</a:t>
                </a:r>
                <a:r>
                  <a:rPr lang="en-US" altLang="zh-TW" sz="2400" dirty="0"/>
                  <a:t> </a:t>
                </a:r>
                <a14:m>
                  <m:oMath xmlns:m="http://schemas.openxmlformats.org/officeDocument/2006/math">
                    <m:acc>
                      <m:accPr>
                        <m:chr m:val="⃗"/>
                        <m:ctrlPr>
                          <a:rPr lang="en-HK" sz="2400" i="1" smtClean="0">
                            <a:effectLst/>
                            <a:latin typeface="Cambria Math" panose="02040503050406030204" pitchFamily="18" charset="0"/>
                            <a:ea typeface="PMingLiU" panose="02020500000000000000" pitchFamily="18" charset="-120"/>
                            <a:cs typeface="Times New Roman" panose="02020603050405020304" pitchFamily="18" charset="0"/>
                          </a:rPr>
                        </m:ctrlPr>
                      </m:accPr>
                      <m:e>
                        <m:sSub>
                          <m:sSubPr>
                            <m:ctrlPr>
                              <a:rPr lang="en-HK" sz="24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𝑟</m:t>
                            </m:r>
                          </m:e>
                          <m:sub>
                            <m:r>
                              <a:rPr lang="en-HK" sz="2400" i="1">
                                <a:effectLst/>
                                <a:latin typeface="Cambria Math" panose="02040503050406030204" pitchFamily="18" charset="0"/>
                                <a:ea typeface="PMingLiU" panose="02020500000000000000" pitchFamily="18" charset="-120"/>
                                <a:cs typeface="Times New Roman" panose="02020603050405020304" pitchFamily="18" charset="0"/>
                              </a:rPr>
                              <m:t>𝑝</m:t>
                            </m:r>
                          </m:sub>
                        </m:sSub>
                      </m:e>
                    </m:acc>
                  </m:oMath>
                </a14:m>
                <a:endParaRPr lang="en-HK" sz="2400" dirty="0">
                  <a:effectLst/>
                  <a:latin typeface="Calibri" panose="020F0502020204030204" pitchFamily="34" charset="0"/>
                  <a:ea typeface="PMingLiU" panose="02020500000000000000" pitchFamily="18" charset="-120"/>
                  <a:cs typeface="Times New Roman" panose="02020603050405020304" pitchFamily="18" charset="0"/>
                </a:endParaRPr>
              </a:p>
              <a:p>
                <a:r>
                  <a:rPr lang="zh-TW" altLang="en-US" sz="2400" dirty="0"/>
                  <a:t>大气折射和引力弯曲是两种不同机制产生的光线传播路径的弯曲 </a:t>
                </a:r>
              </a:p>
              <a:p>
                <a:r>
                  <a:rPr lang="zh-TW" altLang="en-US" sz="2400" dirty="0"/>
                  <a:t>本征方向和坐标方向的差异是观测者在该参考坐标系中运动速度（相对于同一坐标系中静止的观测者）产生的</a:t>
                </a:r>
                <a:r>
                  <a:rPr lang="en-US" altLang="zh-TW" sz="2400" dirty="0"/>
                  <a:t> </a:t>
                </a:r>
                <a:r>
                  <a:rPr lang="zh-TW" altLang="en-US" sz="2400" dirty="0"/>
                  <a:t>光行差</a:t>
                </a:r>
                <a:r>
                  <a:rPr lang="en-US" altLang="zh-TW" sz="2400" dirty="0"/>
                  <a:t> </a:t>
                </a:r>
                <a:r>
                  <a:rPr lang="zh-TW" altLang="en-US" sz="2400" dirty="0"/>
                  <a:t>效应</a:t>
                </a:r>
                <a:endParaRPr lang="en-US" sz="2400" dirty="0"/>
              </a:p>
            </p:txBody>
          </p:sp>
        </mc:Choice>
        <mc:Fallback>
          <p:sp>
            <p:nvSpPr>
              <p:cNvPr id="3" name="Content Placeholder 2">
                <a:extLst>
                  <a:ext uri="{FF2B5EF4-FFF2-40B4-BE49-F238E27FC236}">
                    <a16:creationId xmlns:a16="http://schemas.microsoft.com/office/drawing/2014/main" id="{035223F3-8B04-89DF-AA68-F49DD9EA4F14}"/>
                  </a:ext>
                </a:extLst>
              </p:cNvPr>
              <p:cNvSpPr>
                <a:spLocks noGrp="1" noRot="1" noChangeAspect="1" noMove="1" noResize="1" noEditPoints="1" noAdjustHandles="1" noChangeArrowheads="1" noChangeShapeType="1" noTextEdit="1"/>
              </p:cNvSpPr>
              <p:nvPr>
                <p:ph idx="1"/>
              </p:nvPr>
            </p:nvSpPr>
            <p:spPr>
              <a:xfrm>
                <a:off x="685801" y="2142067"/>
                <a:ext cx="10572007" cy="3649133"/>
              </a:xfrm>
              <a:blipFill>
                <a:blip r:embed="rId2"/>
                <a:stretch>
                  <a:fillRect l="-840" r="-480"/>
                </a:stretch>
              </a:blipFill>
            </p:spPr>
            <p:txBody>
              <a:bodyPr/>
              <a:lstStyle/>
              <a:p>
                <a:r>
                  <a:rPr lang="en-US">
                    <a:noFill/>
                  </a:rPr>
                  <a:t> </a:t>
                </a:r>
              </a:p>
            </p:txBody>
          </p:sp>
        </mc:Fallback>
      </mc:AlternateContent>
    </p:spTree>
    <p:extLst>
      <p:ext uri="{BB962C8B-B14F-4D97-AF65-F5344CB8AC3E}">
        <p14:creationId xmlns:p14="http://schemas.microsoft.com/office/powerpoint/2010/main" val="176457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A4BB-476F-4B7E-6240-9D77ADAEC8EB}"/>
              </a:ext>
            </a:extLst>
          </p:cNvPr>
          <p:cNvSpPr>
            <a:spLocks noGrp="1"/>
          </p:cNvSpPr>
          <p:nvPr>
            <p:ph type="title"/>
          </p:nvPr>
        </p:nvSpPr>
        <p:spPr/>
        <p:txBody>
          <a:bodyPr>
            <a:normAutofit/>
          </a:bodyPr>
          <a:lstStyle/>
          <a:p>
            <a:r>
              <a:rPr lang="zh-TW" altLang="en-US" dirty="0"/>
              <a:t>视差与光行差效应</a:t>
            </a:r>
            <a:r>
              <a:rPr lang="en-US" altLang="zh-TW" dirty="0"/>
              <a:t> </a:t>
            </a:r>
            <a:r>
              <a:rPr lang="zh-TW" altLang="en-US" dirty="0"/>
              <a:t>比较</a:t>
            </a:r>
            <a:endParaRPr lang="en-US" dirty="0"/>
          </a:p>
        </p:txBody>
      </p:sp>
      <p:pic>
        <p:nvPicPr>
          <p:cNvPr id="5" name="Content Placeholder 4">
            <a:extLst>
              <a:ext uri="{FF2B5EF4-FFF2-40B4-BE49-F238E27FC236}">
                <a16:creationId xmlns:a16="http://schemas.microsoft.com/office/drawing/2014/main" id="{0A6332D9-E391-4300-5C44-B7DCF6C74C96}"/>
              </a:ext>
            </a:extLst>
          </p:cNvPr>
          <p:cNvPicPr>
            <a:picLocks noGrp="1" noChangeAspect="1"/>
          </p:cNvPicPr>
          <p:nvPr>
            <p:ph idx="1"/>
          </p:nvPr>
        </p:nvPicPr>
        <p:blipFill>
          <a:blip r:embed="rId2"/>
          <a:stretch>
            <a:fillRect/>
          </a:stretch>
        </p:blipFill>
        <p:spPr>
          <a:xfrm>
            <a:off x="2640012" y="2108199"/>
            <a:ext cx="6646722" cy="3995717"/>
          </a:xfrm>
        </p:spPr>
      </p:pic>
    </p:spTree>
    <p:extLst>
      <p:ext uri="{BB962C8B-B14F-4D97-AF65-F5344CB8AC3E}">
        <p14:creationId xmlns:p14="http://schemas.microsoft.com/office/powerpoint/2010/main" val="1990070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11665</TotalTime>
  <Words>1641</Words>
  <Application>Microsoft Macintosh PowerPoint</Application>
  <PresentationFormat>Widescreen</PresentationFormat>
  <Paragraphs>100</Paragraphs>
  <Slides>24</Slides>
  <Notes>0</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KaTeX_Main</vt:lpstr>
      <vt:lpstr>KaTeX_Math</vt:lpstr>
      <vt:lpstr>PingFang HK</vt:lpstr>
      <vt:lpstr>quote-cjk-patch</vt:lpstr>
      <vt:lpstr>Arial</vt:lpstr>
      <vt:lpstr>Calibri</vt:lpstr>
      <vt:lpstr>Calibri Light</vt:lpstr>
      <vt:lpstr>Cambria Math</vt:lpstr>
      <vt:lpstr>Helvetica Neue</vt:lpstr>
      <vt:lpstr>Times New Roman</vt:lpstr>
      <vt:lpstr>Celestial</vt:lpstr>
      <vt:lpstr>Clip</vt:lpstr>
      <vt:lpstr>天体视方向：视差与光行差效应  (apparent positions of heavenly bodies: effects of parallax and stellar aberration)</vt:lpstr>
      <vt:lpstr>天体方向相关术语</vt:lpstr>
      <vt:lpstr>历表位置与方向</vt:lpstr>
      <vt:lpstr>坐标位置与方向</vt:lpstr>
      <vt:lpstr>PowerPoint Presentation</vt:lpstr>
      <vt:lpstr>几何位置与方向（针对太阳系内天体）</vt:lpstr>
      <vt:lpstr>观测方向</vt:lpstr>
      <vt:lpstr>本征方向</vt:lpstr>
      <vt:lpstr>视差与光行差效应 比较</vt:lpstr>
      <vt:lpstr>光行差(stellar aberration)</vt:lpstr>
      <vt:lpstr>PowerPoint Presentation</vt:lpstr>
      <vt:lpstr>本征方向</vt:lpstr>
      <vt:lpstr>PowerPoint Presentation</vt:lpstr>
      <vt:lpstr>PowerPoint Presentation</vt:lpstr>
      <vt:lpstr>PowerPoint Presentation</vt:lpstr>
      <vt:lpstr>PowerPoint Presentation</vt:lpstr>
      <vt:lpstr>狭义相对论中处理光行差</vt:lpstr>
      <vt:lpstr>视差(parallax)</vt:lpstr>
      <vt:lpstr>地心视差</vt:lpstr>
      <vt:lpstr>地心视差极值</vt:lpstr>
      <vt:lpstr>太阳视差</vt:lpstr>
      <vt:lpstr>周年视差</vt:lpstr>
      <vt:lpstr>PowerPoint Presentation</vt:lpstr>
      <vt:lpstr>天体测量变换链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phtam</dc:creator>
  <cp:lastModifiedBy>phtam</cp:lastModifiedBy>
  <cp:revision>85</cp:revision>
  <dcterms:created xsi:type="dcterms:W3CDTF">2026-04-01T14:24:07Z</dcterms:created>
  <dcterms:modified xsi:type="dcterms:W3CDTF">2026-04-23T07:51:48Z</dcterms:modified>
</cp:coreProperties>
</file>