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2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91" r:id="rId32"/>
    <p:sldId id="295" r:id="rId33"/>
    <p:sldId id="296" r:id="rId34"/>
    <p:sldId id="298" r:id="rId35"/>
    <p:sldId id="292" r:id="rId36"/>
    <p:sldId id="293" r:id="rId37"/>
    <p:sldId id="294" r:id="rId38"/>
    <p:sldId id="287" r:id="rId39"/>
    <p:sldId id="284" r:id="rId40"/>
    <p:sldId id="288" r:id="rId41"/>
    <p:sldId id="289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27699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28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6473" y="1058608"/>
            <a:ext cx="6325234" cy="225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1139" y="1781451"/>
            <a:ext cx="5286375" cy="4525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46364" y="6399720"/>
            <a:ext cx="39852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anddate.com/time/universal-tim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.org/" TargetMode="External"/><Relationship Id="rId5" Type="http://schemas.openxmlformats.org/officeDocument/2006/relationships/hyperlink" Target="https://flatearth.ws/stellar-aberration" TargetMode="External"/><Relationship Id="rId4" Type="http://schemas.openxmlformats.org/officeDocument/2006/relationships/image" Target="../media/image7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4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hyperlink" Target="https://www.gfz-potsdam.de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gpsx10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rs.org/IERS/EN/Publications/TechnicalNotes/tn36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usofa.org/current-softwa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D265-15C5-EB7A-1EAF-3F43FE878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天体测量学：地球参考系天球参考系 </a:t>
            </a:r>
            <a:r>
              <a:rPr lang="en-US" altLang="zh-TW" dirty="0"/>
              <a:t>(</a:t>
            </a:r>
            <a:r>
              <a:rPr lang="en-HK" altLang="zh-TW" dirty="0"/>
              <a:t>TIRS-GCRS) </a:t>
            </a:r>
            <a:r>
              <a:rPr lang="zh-TW" altLang="en-US" dirty="0"/>
              <a:t>变换 </a:t>
            </a:r>
            <a:r>
              <a:rPr lang="en-US" altLang="zh-TW" dirty="0"/>
              <a:t>(</a:t>
            </a:r>
            <a:r>
              <a:rPr lang="en-HK" dirty="0"/>
              <a:t>transforming coordinates from TIRS to GCRS)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C0B72-027E-AD93-8827-44A7053B4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dirty="0"/>
              <a:t>2026-4-21</a:t>
            </a:r>
          </a:p>
          <a:p>
            <a:r>
              <a:rPr lang="zh-TW" altLang="en-US" dirty="0"/>
              <a:t>中山大学　 珠海校区</a:t>
            </a:r>
            <a:r>
              <a:rPr lang="en-US" altLang="zh-TW" dirty="0"/>
              <a:t>/</a:t>
            </a:r>
            <a:r>
              <a:rPr lang="zh-TW" altLang="en-US" dirty="0"/>
              <a:t>教学大楼</a:t>
            </a:r>
            <a:r>
              <a:rPr lang="en-US" altLang="zh-TW" dirty="0"/>
              <a:t>/</a:t>
            </a:r>
            <a:r>
              <a:rPr lang="zh-TW" altLang="en-US" dirty="0"/>
              <a:t>珠海</a:t>
            </a:r>
            <a:r>
              <a:rPr lang="en-HK" altLang="zh-TW" dirty="0"/>
              <a:t>F206</a:t>
            </a:r>
            <a:endParaRPr lang="en-US" dirty="0"/>
          </a:p>
        </p:txBody>
      </p:sp>
      <p:pic>
        <p:nvPicPr>
          <p:cNvPr id="4" name="20170313101521432.jpg" descr="20170313101521432.jpg">
            <a:extLst>
              <a:ext uri="{FF2B5EF4-FFF2-40B4-BE49-F238E27FC236}">
                <a16:creationId xmlns:a16="http://schemas.microsoft.com/office/drawing/2014/main" id="{F9C4C776-F5BB-9FED-2F65-0F3DC598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5" y="4103858"/>
            <a:ext cx="2728292" cy="18202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993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449" y="6323520"/>
            <a:ext cx="4224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rgbClr val="8A8A8A"/>
                </a:solidFill>
                <a:latin typeface="Calibri"/>
                <a:cs typeface="Calibri"/>
              </a:rPr>
              <a:t>10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Precession/nutation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52468" y="1581707"/>
            <a:ext cx="5012690" cy="4951095"/>
            <a:chOff x="852468" y="1581707"/>
            <a:chExt cx="5012690" cy="49510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468" y="1581707"/>
              <a:ext cx="5012300" cy="4950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08047" y="2205228"/>
              <a:ext cx="2376170" cy="864235"/>
            </a:xfrm>
            <a:custGeom>
              <a:avLst/>
              <a:gdLst/>
              <a:ahLst/>
              <a:cxnLst/>
              <a:rect l="l" t="t" r="r" b="b"/>
              <a:pathLst>
                <a:path w="2376170" h="864235">
                  <a:moveTo>
                    <a:pt x="2375916" y="0"/>
                  </a:moveTo>
                  <a:lnTo>
                    <a:pt x="0" y="0"/>
                  </a:lnTo>
                  <a:lnTo>
                    <a:pt x="0" y="864108"/>
                  </a:lnTo>
                  <a:lnTo>
                    <a:pt x="2375916" y="864108"/>
                  </a:lnTo>
                  <a:lnTo>
                    <a:pt x="2375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67443" y="2221881"/>
            <a:ext cx="1551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006699"/>
                </a:solidFill>
                <a:latin typeface="Calibri"/>
                <a:cs typeface="Calibri"/>
              </a:rPr>
              <a:t>9.2“</a:t>
            </a:r>
            <a:r>
              <a:rPr sz="2200" b="1" spc="-1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6699"/>
                </a:solidFill>
                <a:latin typeface="Cambria Math"/>
                <a:cs typeface="Cambria Math"/>
              </a:rPr>
              <a:t>≙</a:t>
            </a:r>
            <a:r>
              <a:rPr sz="2200" spc="-30" dirty="0">
                <a:solidFill>
                  <a:srgbClr val="006699"/>
                </a:solidFill>
                <a:latin typeface="Cambria Math"/>
                <a:cs typeface="Cambria Math"/>
              </a:rPr>
              <a:t> </a:t>
            </a:r>
            <a:r>
              <a:rPr sz="2200" b="1" dirty="0">
                <a:solidFill>
                  <a:srgbClr val="006699"/>
                </a:solidFill>
                <a:latin typeface="Calibri"/>
                <a:cs typeface="Calibri"/>
              </a:rPr>
              <a:t>276</a:t>
            </a:r>
            <a:r>
              <a:rPr sz="2200" b="1" spc="-2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006699"/>
                </a:solidFill>
                <a:latin typeface="Calibri"/>
                <a:cs typeface="Calibri"/>
              </a:rPr>
              <a:t>m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50594" algn="l"/>
              </a:tabLst>
            </a:pPr>
            <a:r>
              <a:rPr sz="2200" b="1" dirty="0">
                <a:solidFill>
                  <a:srgbClr val="FFC000"/>
                </a:solidFill>
                <a:latin typeface="Calibri"/>
                <a:cs typeface="Calibri"/>
              </a:rPr>
              <a:t>6.9“</a:t>
            </a:r>
            <a:r>
              <a:rPr sz="2200" b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FFC000"/>
                </a:solidFill>
                <a:latin typeface="Cambria Math"/>
                <a:cs typeface="Cambria Math"/>
              </a:rPr>
              <a:t>≙</a:t>
            </a:r>
            <a:r>
              <a:rPr sz="2200" dirty="0">
                <a:solidFill>
                  <a:srgbClr val="FFC000"/>
                </a:solidFill>
                <a:latin typeface="Cambria Math"/>
                <a:cs typeface="Cambria Math"/>
              </a:rPr>
              <a:t>	</a:t>
            </a:r>
            <a:r>
              <a:rPr sz="2200" b="1" dirty="0">
                <a:solidFill>
                  <a:srgbClr val="FFC000"/>
                </a:solidFill>
                <a:latin typeface="Calibri"/>
                <a:cs typeface="Calibri"/>
              </a:rPr>
              <a:t>83</a:t>
            </a:r>
            <a:r>
              <a:rPr sz="22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47209" y="3339086"/>
            <a:ext cx="1530985" cy="768350"/>
            <a:chOff x="4347209" y="3339086"/>
            <a:chExt cx="1530985" cy="768350"/>
          </a:xfrm>
        </p:grpSpPr>
        <p:sp>
          <p:nvSpPr>
            <p:cNvPr id="9" name="object 9"/>
            <p:cNvSpPr/>
            <p:nvPr/>
          </p:nvSpPr>
          <p:spPr>
            <a:xfrm>
              <a:off x="4356734" y="3348611"/>
              <a:ext cx="1511935" cy="749300"/>
            </a:xfrm>
            <a:custGeom>
              <a:avLst/>
              <a:gdLst/>
              <a:ahLst/>
              <a:cxnLst/>
              <a:rect l="l" t="t" r="r" b="b"/>
              <a:pathLst>
                <a:path w="1511935" h="749300">
                  <a:moveTo>
                    <a:pt x="1386967" y="0"/>
                  </a:moveTo>
                  <a:lnTo>
                    <a:pt x="124841" y="0"/>
                  </a:lnTo>
                  <a:lnTo>
                    <a:pt x="76247" y="9810"/>
                  </a:lnTo>
                  <a:lnTo>
                    <a:pt x="36564" y="36564"/>
                  </a:lnTo>
                  <a:lnTo>
                    <a:pt x="9810" y="76247"/>
                  </a:lnTo>
                  <a:lnTo>
                    <a:pt x="0" y="124840"/>
                  </a:lnTo>
                  <a:lnTo>
                    <a:pt x="0" y="624204"/>
                  </a:lnTo>
                  <a:lnTo>
                    <a:pt x="9810" y="672798"/>
                  </a:lnTo>
                  <a:lnTo>
                    <a:pt x="36564" y="712481"/>
                  </a:lnTo>
                  <a:lnTo>
                    <a:pt x="76247" y="739235"/>
                  </a:lnTo>
                  <a:lnTo>
                    <a:pt x="124841" y="749045"/>
                  </a:lnTo>
                  <a:lnTo>
                    <a:pt x="1386967" y="749045"/>
                  </a:lnTo>
                  <a:lnTo>
                    <a:pt x="1435560" y="739235"/>
                  </a:lnTo>
                  <a:lnTo>
                    <a:pt x="1475243" y="712481"/>
                  </a:lnTo>
                  <a:lnTo>
                    <a:pt x="1501997" y="672798"/>
                  </a:lnTo>
                  <a:lnTo>
                    <a:pt x="1511808" y="624204"/>
                  </a:lnTo>
                  <a:lnTo>
                    <a:pt x="1511808" y="124840"/>
                  </a:lnTo>
                  <a:lnTo>
                    <a:pt x="1501997" y="76247"/>
                  </a:lnTo>
                  <a:lnTo>
                    <a:pt x="1475243" y="36564"/>
                  </a:lnTo>
                  <a:lnTo>
                    <a:pt x="1435560" y="9810"/>
                  </a:lnTo>
                  <a:lnTo>
                    <a:pt x="1386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6734" y="3348611"/>
              <a:ext cx="1511935" cy="749300"/>
            </a:xfrm>
            <a:custGeom>
              <a:avLst/>
              <a:gdLst/>
              <a:ahLst/>
              <a:cxnLst/>
              <a:rect l="l" t="t" r="r" b="b"/>
              <a:pathLst>
                <a:path w="1511935" h="749300">
                  <a:moveTo>
                    <a:pt x="0" y="124840"/>
                  </a:moveTo>
                  <a:lnTo>
                    <a:pt x="9810" y="76247"/>
                  </a:lnTo>
                  <a:lnTo>
                    <a:pt x="36564" y="36564"/>
                  </a:lnTo>
                  <a:lnTo>
                    <a:pt x="76247" y="9810"/>
                  </a:lnTo>
                  <a:lnTo>
                    <a:pt x="124841" y="0"/>
                  </a:lnTo>
                  <a:lnTo>
                    <a:pt x="1386967" y="0"/>
                  </a:lnTo>
                  <a:lnTo>
                    <a:pt x="1435560" y="9810"/>
                  </a:lnTo>
                  <a:lnTo>
                    <a:pt x="1475243" y="36564"/>
                  </a:lnTo>
                  <a:lnTo>
                    <a:pt x="1501997" y="76247"/>
                  </a:lnTo>
                  <a:lnTo>
                    <a:pt x="1511808" y="124840"/>
                  </a:lnTo>
                  <a:lnTo>
                    <a:pt x="1511808" y="624204"/>
                  </a:lnTo>
                  <a:lnTo>
                    <a:pt x="1501997" y="672798"/>
                  </a:lnTo>
                  <a:lnTo>
                    <a:pt x="1475243" y="712481"/>
                  </a:lnTo>
                  <a:lnTo>
                    <a:pt x="1435560" y="739235"/>
                  </a:lnTo>
                  <a:lnTo>
                    <a:pt x="1386967" y="749045"/>
                  </a:lnTo>
                  <a:lnTo>
                    <a:pt x="124841" y="749045"/>
                  </a:lnTo>
                  <a:lnTo>
                    <a:pt x="76247" y="739235"/>
                  </a:lnTo>
                  <a:lnTo>
                    <a:pt x="36564" y="712481"/>
                  </a:lnTo>
                  <a:lnTo>
                    <a:pt x="9810" y="672798"/>
                  </a:lnTo>
                  <a:lnTo>
                    <a:pt x="0" y="624204"/>
                  </a:lnTo>
                  <a:lnTo>
                    <a:pt x="0" y="12484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65387" y="3358878"/>
            <a:ext cx="1093470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2630"/>
              </a:lnSpc>
              <a:spcBef>
                <a:spcPts val="100"/>
              </a:spcBef>
            </a:pPr>
            <a:r>
              <a:rPr sz="2200" b="1" dirty="0">
                <a:latin typeface="Calibri"/>
                <a:cs typeface="Calibri"/>
              </a:rPr>
              <a:t>50“/yr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spc="-50" dirty="0">
                <a:latin typeface="Cambria Math"/>
                <a:cs typeface="Cambria Math"/>
              </a:rPr>
              <a:t>≙</a:t>
            </a:r>
            <a:endParaRPr sz="2200">
              <a:latin typeface="Cambria Math"/>
              <a:cs typeface="Cambria Math"/>
            </a:endParaRPr>
          </a:p>
          <a:p>
            <a:pPr marL="12700">
              <a:lnSpc>
                <a:spcPts val="2630"/>
              </a:lnSpc>
            </a:pPr>
            <a:r>
              <a:rPr sz="2200" b="1" dirty="0">
                <a:latin typeface="Calibri"/>
                <a:cs typeface="Calibri"/>
              </a:rPr>
              <a:t>600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m/yr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64357" y="3647694"/>
            <a:ext cx="501650" cy="2302510"/>
            <a:chOff x="2864357" y="3647694"/>
            <a:chExt cx="501650" cy="2302510"/>
          </a:xfrm>
        </p:grpSpPr>
        <p:sp>
          <p:nvSpPr>
            <p:cNvPr id="13" name="object 13"/>
            <p:cNvSpPr/>
            <p:nvPr/>
          </p:nvSpPr>
          <p:spPr>
            <a:xfrm>
              <a:off x="3050286" y="5516879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5998"/>
                  </a:lnTo>
                </a:path>
              </a:pathLst>
            </a:custGeom>
            <a:ln w="73152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1142" y="5896355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8036" y="0"/>
                  </a:lnTo>
                </a:path>
              </a:pathLst>
            </a:custGeom>
            <a:ln w="7315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4357" y="3647694"/>
              <a:ext cx="265175" cy="2651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5082" y="3664413"/>
              <a:ext cx="177369" cy="17736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196083" y="3296411"/>
            <a:ext cx="1800225" cy="3600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Calibri"/>
                <a:cs typeface="Calibri"/>
              </a:rPr>
              <a:t>Ecliptic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43628" y="1414272"/>
            <a:ext cx="1369060" cy="641350"/>
          </a:xfrm>
          <a:custGeom>
            <a:avLst/>
            <a:gdLst/>
            <a:ahLst/>
            <a:cxnLst/>
            <a:rect l="l" t="t" r="r" b="b"/>
            <a:pathLst>
              <a:path w="1369060" h="641350">
                <a:moveTo>
                  <a:pt x="1368552" y="0"/>
                </a:moveTo>
                <a:lnTo>
                  <a:pt x="0" y="0"/>
                </a:lnTo>
                <a:lnTo>
                  <a:pt x="0" y="640841"/>
                </a:lnTo>
                <a:lnTo>
                  <a:pt x="1368552" y="640841"/>
                </a:lnTo>
                <a:lnTo>
                  <a:pt x="1368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67306" y="1423199"/>
            <a:ext cx="119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Trajectory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mean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30971" y="1721068"/>
            <a:ext cx="2588260" cy="4615180"/>
            <a:chOff x="3830971" y="1721068"/>
            <a:chExt cx="2588260" cy="4615180"/>
          </a:xfrm>
        </p:grpSpPr>
        <p:sp>
          <p:nvSpPr>
            <p:cNvPr id="21" name="object 21"/>
            <p:cNvSpPr/>
            <p:nvPr/>
          </p:nvSpPr>
          <p:spPr>
            <a:xfrm>
              <a:off x="3864626" y="1754723"/>
              <a:ext cx="1172845" cy="1144270"/>
            </a:xfrm>
            <a:custGeom>
              <a:avLst/>
              <a:gdLst/>
              <a:ahLst/>
              <a:cxnLst/>
              <a:rect l="l" t="t" r="r" b="b"/>
              <a:pathLst>
                <a:path w="1172845" h="1144270">
                  <a:moveTo>
                    <a:pt x="0" y="0"/>
                  </a:moveTo>
                  <a:lnTo>
                    <a:pt x="46345" y="19535"/>
                  </a:lnTo>
                  <a:lnTo>
                    <a:pt x="92108" y="40078"/>
                  </a:lnTo>
                  <a:lnTo>
                    <a:pt x="137276" y="61615"/>
                  </a:lnTo>
                  <a:lnTo>
                    <a:pt x="181836" y="84132"/>
                  </a:lnTo>
                  <a:lnTo>
                    <a:pt x="225776" y="107613"/>
                  </a:lnTo>
                  <a:lnTo>
                    <a:pt x="269083" y="132046"/>
                  </a:lnTo>
                  <a:lnTo>
                    <a:pt x="311743" y="157415"/>
                  </a:lnTo>
                  <a:lnTo>
                    <a:pt x="353745" y="183706"/>
                  </a:lnTo>
                  <a:lnTo>
                    <a:pt x="395076" y="210905"/>
                  </a:lnTo>
                  <a:lnTo>
                    <a:pt x="435721" y="238998"/>
                  </a:lnTo>
                  <a:lnTo>
                    <a:pt x="475670" y="267970"/>
                  </a:lnTo>
                  <a:lnTo>
                    <a:pt x="514909" y="297807"/>
                  </a:lnTo>
                  <a:lnTo>
                    <a:pt x="553426" y="328494"/>
                  </a:lnTo>
                  <a:lnTo>
                    <a:pt x="591207" y="360018"/>
                  </a:lnTo>
                  <a:lnTo>
                    <a:pt x="628240" y="392364"/>
                  </a:lnTo>
                  <a:lnTo>
                    <a:pt x="664512" y="425518"/>
                  </a:lnTo>
                  <a:lnTo>
                    <a:pt x="700011" y="459465"/>
                  </a:lnTo>
                  <a:lnTo>
                    <a:pt x="734723" y="494191"/>
                  </a:lnTo>
                  <a:lnTo>
                    <a:pt x="768636" y="529682"/>
                  </a:lnTo>
                  <a:lnTo>
                    <a:pt x="801737" y="565924"/>
                  </a:lnTo>
                  <a:lnTo>
                    <a:pt x="834013" y="602901"/>
                  </a:lnTo>
                  <a:lnTo>
                    <a:pt x="865452" y="640601"/>
                  </a:lnTo>
                  <a:lnTo>
                    <a:pt x="896041" y="679008"/>
                  </a:lnTo>
                  <a:lnTo>
                    <a:pt x="925767" y="718108"/>
                  </a:lnTo>
                  <a:lnTo>
                    <a:pt x="954617" y="757887"/>
                  </a:lnTo>
                  <a:lnTo>
                    <a:pt x="982579" y="798331"/>
                  </a:lnTo>
                  <a:lnTo>
                    <a:pt x="1009639" y="839425"/>
                  </a:lnTo>
                  <a:lnTo>
                    <a:pt x="1035786" y="881156"/>
                  </a:lnTo>
                  <a:lnTo>
                    <a:pt x="1061005" y="923508"/>
                  </a:lnTo>
                  <a:lnTo>
                    <a:pt x="1085285" y="966467"/>
                  </a:lnTo>
                  <a:lnTo>
                    <a:pt x="1108613" y="1010019"/>
                  </a:lnTo>
                  <a:lnTo>
                    <a:pt x="1130976" y="1054150"/>
                  </a:lnTo>
                  <a:lnTo>
                    <a:pt x="1152361" y="1098846"/>
                  </a:lnTo>
                  <a:lnTo>
                    <a:pt x="1172756" y="1144092"/>
                  </a:lnTo>
                </a:path>
              </a:pathLst>
            </a:custGeom>
            <a:ln w="670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31505" y="2833735"/>
              <a:ext cx="207645" cy="349885"/>
            </a:xfrm>
            <a:custGeom>
              <a:avLst/>
              <a:gdLst/>
              <a:ahLst/>
              <a:cxnLst/>
              <a:rect l="l" t="t" r="r" b="b"/>
              <a:pathLst>
                <a:path w="207645" h="349885">
                  <a:moveTo>
                    <a:pt x="189471" y="0"/>
                  </a:moveTo>
                  <a:lnTo>
                    <a:pt x="0" y="67576"/>
                  </a:lnTo>
                  <a:lnTo>
                    <a:pt x="207365" y="349580"/>
                  </a:lnTo>
                  <a:lnTo>
                    <a:pt x="1894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0036" y="5694425"/>
              <a:ext cx="1559560" cy="641985"/>
            </a:xfrm>
            <a:custGeom>
              <a:avLst/>
              <a:gdLst/>
              <a:ahLst/>
              <a:cxnLst/>
              <a:rect l="l" t="t" r="r" b="b"/>
              <a:pathLst>
                <a:path w="1559560" h="641985">
                  <a:moveTo>
                    <a:pt x="1559052" y="0"/>
                  </a:moveTo>
                  <a:lnTo>
                    <a:pt x="0" y="0"/>
                  </a:lnTo>
                  <a:lnTo>
                    <a:pt x="0" y="641604"/>
                  </a:lnTo>
                  <a:lnTo>
                    <a:pt x="1559052" y="641604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83331" y="5703594"/>
            <a:ext cx="119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Trajectory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true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7696" y="5896355"/>
            <a:ext cx="3194685" cy="796290"/>
          </a:xfrm>
          <a:custGeom>
            <a:avLst/>
            <a:gdLst/>
            <a:ahLst/>
            <a:cxnLst/>
            <a:rect l="l" t="t" r="r" b="b"/>
            <a:pathLst>
              <a:path w="3194685" h="796290">
                <a:moveTo>
                  <a:pt x="1116330" y="0"/>
                </a:moveTo>
                <a:lnTo>
                  <a:pt x="0" y="0"/>
                </a:lnTo>
                <a:lnTo>
                  <a:pt x="0" y="262902"/>
                </a:lnTo>
                <a:lnTo>
                  <a:pt x="1116330" y="262902"/>
                </a:lnTo>
                <a:lnTo>
                  <a:pt x="1116330" y="0"/>
                </a:lnTo>
                <a:close/>
              </a:path>
              <a:path w="3194685" h="796290">
                <a:moveTo>
                  <a:pt x="1807464" y="436626"/>
                </a:moveTo>
                <a:lnTo>
                  <a:pt x="248399" y="436626"/>
                </a:lnTo>
                <a:lnTo>
                  <a:pt x="248399" y="796290"/>
                </a:lnTo>
                <a:lnTo>
                  <a:pt x="1807464" y="796290"/>
                </a:lnTo>
                <a:lnTo>
                  <a:pt x="1807464" y="436626"/>
                </a:lnTo>
                <a:close/>
              </a:path>
              <a:path w="3194685" h="796290">
                <a:moveTo>
                  <a:pt x="3194304" y="379476"/>
                </a:moveTo>
                <a:lnTo>
                  <a:pt x="2077974" y="379476"/>
                </a:lnTo>
                <a:lnTo>
                  <a:pt x="2077974" y="642366"/>
                </a:lnTo>
                <a:lnTo>
                  <a:pt x="3194304" y="642366"/>
                </a:lnTo>
                <a:lnTo>
                  <a:pt x="3194304" y="3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49421" y="6341673"/>
            <a:ext cx="149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Nutation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ellipse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6757" y="4634483"/>
            <a:ext cx="1614170" cy="1064895"/>
          </a:xfrm>
          <a:custGeom>
            <a:avLst/>
            <a:gdLst/>
            <a:ahLst/>
            <a:cxnLst/>
            <a:rect l="l" t="t" r="r" b="b"/>
            <a:pathLst>
              <a:path w="1614170" h="1064895">
                <a:moveTo>
                  <a:pt x="1613865" y="770178"/>
                </a:moveTo>
                <a:lnTo>
                  <a:pt x="1566430" y="751217"/>
                </a:lnTo>
                <a:lnTo>
                  <a:pt x="1519643" y="730999"/>
                </a:lnTo>
                <a:lnTo>
                  <a:pt x="1473542" y="709549"/>
                </a:lnTo>
                <a:lnTo>
                  <a:pt x="1428127" y="686866"/>
                </a:lnTo>
                <a:lnTo>
                  <a:pt x="1383436" y="662990"/>
                </a:lnTo>
                <a:lnTo>
                  <a:pt x="1344612" y="640842"/>
                </a:lnTo>
                <a:lnTo>
                  <a:pt x="1367802" y="640842"/>
                </a:lnTo>
                <a:lnTo>
                  <a:pt x="1367802" y="0"/>
                </a:lnTo>
                <a:lnTo>
                  <a:pt x="0" y="0"/>
                </a:lnTo>
                <a:lnTo>
                  <a:pt x="0" y="640842"/>
                </a:lnTo>
                <a:lnTo>
                  <a:pt x="815987" y="640842"/>
                </a:lnTo>
                <a:lnTo>
                  <a:pt x="832713" y="656221"/>
                </a:lnTo>
                <a:lnTo>
                  <a:pt x="869416" y="688467"/>
                </a:lnTo>
                <a:lnTo>
                  <a:pt x="906830" y="719874"/>
                </a:lnTo>
                <a:lnTo>
                  <a:pt x="944968" y="750430"/>
                </a:lnTo>
                <a:lnTo>
                  <a:pt x="983805" y="780122"/>
                </a:lnTo>
                <a:lnTo>
                  <a:pt x="1023327" y="808926"/>
                </a:lnTo>
                <a:lnTo>
                  <a:pt x="1063510" y="836853"/>
                </a:lnTo>
                <a:lnTo>
                  <a:pt x="1104353" y="863866"/>
                </a:lnTo>
                <a:lnTo>
                  <a:pt x="1145844" y="889965"/>
                </a:lnTo>
                <a:lnTo>
                  <a:pt x="1187958" y="915136"/>
                </a:lnTo>
                <a:lnTo>
                  <a:pt x="1230668" y="939380"/>
                </a:lnTo>
                <a:lnTo>
                  <a:pt x="1273987" y="962660"/>
                </a:lnTo>
                <a:lnTo>
                  <a:pt x="1317879" y="984973"/>
                </a:lnTo>
                <a:lnTo>
                  <a:pt x="1362341" y="1006322"/>
                </a:lnTo>
                <a:lnTo>
                  <a:pt x="1407350" y="1026668"/>
                </a:lnTo>
                <a:lnTo>
                  <a:pt x="1452905" y="1046010"/>
                </a:lnTo>
                <a:lnTo>
                  <a:pt x="1498981" y="1064348"/>
                </a:lnTo>
                <a:lnTo>
                  <a:pt x="1613865" y="770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9765" y="4643384"/>
            <a:ext cx="1177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Precessional circle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1473" y="1238073"/>
            <a:ext cx="22498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Precession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period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Great”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“Platonic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Year”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91473" y="2640153"/>
            <a:ext cx="23736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36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Nutation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period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largest amplitude: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18.6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(Regression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lunar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node)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3850" y="1197102"/>
            <a:ext cx="8586470" cy="5139690"/>
            <a:chOff x="323850" y="1197102"/>
            <a:chExt cx="8586470" cy="5139690"/>
          </a:xfrm>
        </p:grpSpPr>
        <p:sp>
          <p:nvSpPr>
            <p:cNvPr id="32" name="object 32"/>
            <p:cNvSpPr/>
            <p:nvPr/>
          </p:nvSpPr>
          <p:spPr>
            <a:xfrm>
              <a:off x="6220586" y="2615559"/>
              <a:ext cx="2628265" cy="1979930"/>
            </a:xfrm>
            <a:custGeom>
              <a:avLst/>
              <a:gdLst/>
              <a:ahLst/>
              <a:cxnLst/>
              <a:rect l="l" t="t" r="r" b="b"/>
              <a:pathLst>
                <a:path w="2628265" h="1979929">
                  <a:moveTo>
                    <a:pt x="0" y="290207"/>
                  </a:moveTo>
                  <a:lnTo>
                    <a:pt x="3798" y="243135"/>
                  </a:lnTo>
                  <a:lnTo>
                    <a:pt x="14795" y="198480"/>
                  </a:lnTo>
                  <a:lnTo>
                    <a:pt x="32393" y="156842"/>
                  </a:lnTo>
                  <a:lnTo>
                    <a:pt x="55994" y="118816"/>
                  </a:lnTo>
                  <a:lnTo>
                    <a:pt x="85001" y="85001"/>
                  </a:lnTo>
                  <a:lnTo>
                    <a:pt x="118816" y="55994"/>
                  </a:lnTo>
                  <a:lnTo>
                    <a:pt x="156842" y="32393"/>
                  </a:lnTo>
                  <a:lnTo>
                    <a:pt x="198480" y="14795"/>
                  </a:lnTo>
                  <a:lnTo>
                    <a:pt x="243135" y="3798"/>
                  </a:lnTo>
                  <a:lnTo>
                    <a:pt x="290207" y="0"/>
                  </a:lnTo>
                  <a:lnTo>
                    <a:pt x="2337930" y="0"/>
                  </a:lnTo>
                  <a:lnTo>
                    <a:pt x="2385002" y="3798"/>
                  </a:lnTo>
                  <a:lnTo>
                    <a:pt x="2429657" y="14795"/>
                  </a:lnTo>
                  <a:lnTo>
                    <a:pt x="2471295" y="32393"/>
                  </a:lnTo>
                  <a:lnTo>
                    <a:pt x="2509321" y="55994"/>
                  </a:lnTo>
                  <a:lnTo>
                    <a:pt x="2543136" y="85001"/>
                  </a:lnTo>
                  <a:lnTo>
                    <a:pt x="2572143" y="118816"/>
                  </a:lnTo>
                  <a:lnTo>
                    <a:pt x="2595744" y="156842"/>
                  </a:lnTo>
                  <a:lnTo>
                    <a:pt x="2613342" y="198480"/>
                  </a:lnTo>
                  <a:lnTo>
                    <a:pt x="2624339" y="243135"/>
                  </a:lnTo>
                  <a:lnTo>
                    <a:pt x="2628138" y="290207"/>
                  </a:lnTo>
                  <a:lnTo>
                    <a:pt x="2628138" y="1689481"/>
                  </a:lnTo>
                  <a:lnTo>
                    <a:pt x="2624339" y="1736553"/>
                  </a:lnTo>
                  <a:lnTo>
                    <a:pt x="2613342" y="1781206"/>
                  </a:lnTo>
                  <a:lnTo>
                    <a:pt x="2595744" y="1822843"/>
                  </a:lnTo>
                  <a:lnTo>
                    <a:pt x="2572143" y="1860868"/>
                  </a:lnTo>
                  <a:lnTo>
                    <a:pt x="2543136" y="1894681"/>
                  </a:lnTo>
                  <a:lnTo>
                    <a:pt x="2509321" y="1923686"/>
                  </a:lnTo>
                  <a:lnTo>
                    <a:pt x="2471295" y="1947285"/>
                  </a:lnTo>
                  <a:lnTo>
                    <a:pt x="2429657" y="1964882"/>
                  </a:lnTo>
                  <a:lnTo>
                    <a:pt x="2385002" y="1975877"/>
                  </a:lnTo>
                  <a:lnTo>
                    <a:pt x="2337930" y="1979676"/>
                  </a:lnTo>
                  <a:lnTo>
                    <a:pt x="290207" y="1979676"/>
                  </a:lnTo>
                  <a:lnTo>
                    <a:pt x="243135" y="1975877"/>
                  </a:lnTo>
                  <a:lnTo>
                    <a:pt x="198480" y="1964882"/>
                  </a:lnTo>
                  <a:lnTo>
                    <a:pt x="156842" y="1947285"/>
                  </a:lnTo>
                  <a:lnTo>
                    <a:pt x="118816" y="1923686"/>
                  </a:lnTo>
                  <a:lnTo>
                    <a:pt x="85001" y="1894681"/>
                  </a:lnTo>
                  <a:lnTo>
                    <a:pt x="55994" y="1860868"/>
                  </a:lnTo>
                  <a:lnTo>
                    <a:pt x="32393" y="1822843"/>
                  </a:lnTo>
                  <a:lnTo>
                    <a:pt x="14795" y="1781206"/>
                  </a:lnTo>
                  <a:lnTo>
                    <a:pt x="3798" y="1736553"/>
                  </a:lnTo>
                  <a:lnTo>
                    <a:pt x="0" y="1689481"/>
                  </a:lnTo>
                  <a:lnTo>
                    <a:pt x="0" y="290207"/>
                  </a:lnTo>
                  <a:close/>
                </a:path>
              </a:pathLst>
            </a:custGeom>
            <a:ln w="2514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61913" y="2565275"/>
              <a:ext cx="2735580" cy="2087880"/>
            </a:xfrm>
            <a:custGeom>
              <a:avLst/>
              <a:gdLst/>
              <a:ahLst/>
              <a:cxnLst/>
              <a:rect l="l" t="t" r="r" b="b"/>
              <a:pathLst>
                <a:path w="2735579" h="2087879">
                  <a:moveTo>
                    <a:pt x="0" y="321487"/>
                  </a:moveTo>
                  <a:lnTo>
                    <a:pt x="3485" y="273979"/>
                  </a:lnTo>
                  <a:lnTo>
                    <a:pt x="13612" y="228635"/>
                  </a:lnTo>
                  <a:lnTo>
                    <a:pt x="29880" y="185954"/>
                  </a:lnTo>
                  <a:lnTo>
                    <a:pt x="51795" y="146431"/>
                  </a:lnTo>
                  <a:lnTo>
                    <a:pt x="78857" y="110565"/>
                  </a:lnTo>
                  <a:lnTo>
                    <a:pt x="110570" y="78853"/>
                  </a:lnTo>
                  <a:lnTo>
                    <a:pt x="146437" y="51792"/>
                  </a:lnTo>
                  <a:lnTo>
                    <a:pt x="185959" y="29878"/>
                  </a:lnTo>
                  <a:lnTo>
                    <a:pt x="228640" y="13611"/>
                  </a:lnTo>
                  <a:lnTo>
                    <a:pt x="273982" y="3485"/>
                  </a:lnTo>
                  <a:lnTo>
                    <a:pt x="321487" y="0"/>
                  </a:lnTo>
                  <a:lnTo>
                    <a:pt x="2414092" y="0"/>
                  </a:lnTo>
                  <a:lnTo>
                    <a:pt x="2461597" y="3485"/>
                  </a:lnTo>
                  <a:lnTo>
                    <a:pt x="2506939" y="13611"/>
                  </a:lnTo>
                  <a:lnTo>
                    <a:pt x="2549620" y="29878"/>
                  </a:lnTo>
                  <a:lnTo>
                    <a:pt x="2589142" y="51792"/>
                  </a:lnTo>
                  <a:lnTo>
                    <a:pt x="2625009" y="78853"/>
                  </a:lnTo>
                  <a:lnTo>
                    <a:pt x="2656722" y="110565"/>
                  </a:lnTo>
                  <a:lnTo>
                    <a:pt x="2683784" y="146431"/>
                  </a:lnTo>
                  <a:lnTo>
                    <a:pt x="2705699" y="185954"/>
                  </a:lnTo>
                  <a:lnTo>
                    <a:pt x="2721967" y="228635"/>
                  </a:lnTo>
                  <a:lnTo>
                    <a:pt x="2732094" y="273979"/>
                  </a:lnTo>
                  <a:lnTo>
                    <a:pt x="2735580" y="321487"/>
                  </a:lnTo>
                  <a:lnTo>
                    <a:pt x="2735580" y="1766392"/>
                  </a:lnTo>
                  <a:lnTo>
                    <a:pt x="2732094" y="1813897"/>
                  </a:lnTo>
                  <a:lnTo>
                    <a:pt x="2721967" y="1859239"/>
                  </a:lnTo>
                  <a:lnTo>
                    <a:pt x="2705699" y="1901920"/>
                  </a:lnTo>
                  <a:lnTo>
                    <a:pt x="2683784" y="1941442"/>
                  </a:lnTo>
                  <a:lnTo>
                    <a:pt x="2656722" y="1977309"/>
                  </a:lnTo>
                  <a:lnTo>
                    <a:pt x="2625009" y="2009022"/>
                  </a:lnTo>
                  <a:lnTo>
                    <a:pt x="2589142" y="2036084"/>
                  </a:lnTo>
                  <a:lnTo>
                    <a:pt x="2549620" y="2057999"/>
                  </a:lnTo>
                  <a:lnTo>
                    <a:pt x="2506939" y="2074267"/>
                  </a:lnTo>
                  <a:lnTo>
                    <a:pt x="2461597" y="2084394"/>
                  </a:lnTo>
                  <a:lnTo>
                    <a:pt x="2414092" y="2087880"/>
                  </a:lnTo>
                  <a:lnTo>
                    <a:pt x="321487" y="2087880"/>
                  </a:lnTo>
                  <a:lnTo>
                    <a:pt x="273982" y="2084394"/>
                  </a:lnTo>
                  <a:lnTo>
                    <a:pt x="228640" y="2074267"/>
                  </a:lnTo>
                  <a:lnTo>
                    <a:pt x="185959" y="2057999"/>
                  </a:lnTo>
                  <a:lnTo>
                    <a:pt x="146437" y="2036084"/>
                  </a:lnTo>
                  <a:lnTo>
                    <a:pt x="110570" y="2009022"/>
                  </a:lnTo>
                  <a:lnTo>
                    <a:pt x="78857" y="1977309"/>
                  </a:lnTo>
                  <a:lnTo>
                    <a:pt x="51795" y="1941442"/>
                  </a:lnTo>
                  <a:lnTo>
                    <a:pt x="29880" y="1901920"/>
                  </a:lnTo>
                  <a:lnTo>
                    <a:pt x="13612" y="1859239"/>
                  </a:lnTo>
                  <a:lnTo>
                    <a:pt x="3485" y="1813897"/>
                  </a:lnTo>
                  <a:lnTo>
                    <a:pt x="0" y="1766392"/>
                  </a:lnTo>
                  <a:lnTo>
                    <a:pt x="0" y="321487"/>
                  </a:lnTo>
                  <a:close/>
                </a:path>
              </a:pathLst>
            </a:custGeom>
            <a:ln w="2514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048" y="5160645"/>
              <a:ext cx="1930146" cy="97612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88048" y="5160645"/>
              <a:ext cx="1930400" cy="976630"/>
            </a:xfrm>
            <a:custGeom>
              <a:avLst/>
              <a:gdLst/>
              <a:ahLst/>
              <a:cxnLst/>
              <a:rect l="l" t="t" r="r" b="b"/>
              <a:pathLst>
                <a:path w="1930400" h="976629">
                  <a:moveTo>
                    <a:pt x="0" y="488060"/>
                  </a:moveTo>
                  <a:lnTo>
                    <a:pt x="8126" y="424435"/>
                  </a:lnTo>
                  <a:lnTo>
                    <a:pt x="31827" y="363284"/>
                  </a:lnTo>
                  <a:lnTo>
                    <a:pt x="70085" y="305121"/>
                  </a:lnTo>
                  <a:lnTo>
                    <a:pt x="121883" y="250462"/>
                  </a:lnTo>
                  <a:lnTo>
                    <a:pt x="152541" y="224606"/>
                  </a:lnTo>
                  <a:lnTo>
                    <a:pt x="186203" y="199820"/>
                  </a:lnTo>
                  <a:lnTo>
                    <a:pt x="222741" y="176166"/>
                  </a:lnTo>
                  <a:lnTo>
                    <a:pt x="262029" y="153710"/>
                  </a:lnTo>
                  <a:lnTo>
                    <a:pt x="303938" y="132515"/>
                  </a:lnTo>
                  <a:lnTo>
                    <a:pt x="348342" y="112646"/>
                  </a:lnTo>
                  <a:lnTo>
                    <a:pt x="395114" y="94168"/>
                  </a:lnTo>
                  <a:lnTo>
                    <a:pt x="444126" y="77144"/>
                  </a:lnTo>
                  <a:lnTo>
                    <a:pt x="495251" y="61639"/>
                  </a:lnTo>
                  <a:lnTo>
                    <a:pt x="548363" y="47718"/>
                  </a:lnTo>
                  <a:lnTo>
                    <a:pt x="603333" y="35444"/>
                  </a:lnTo>
                  <a:lnTo>
                    <a:pt x="660035" y="24882"/>
                  </a:lnTo>
                  <a:lnTo>
                    <a:pt x="718342" y="16096"/>
                  </a:lnTo>
                  <a:lnTo>
                    <a:pt x="778127" y="9150"/>
                  </a:lnTo>
                  <a:lnTo>
                    <a:pt x="839261" y="4109"/>
                  </a:lnTo>
                  <a:lnTo>
                    <a:pt x="901619" y="1038"/>
                  </a:lnTo>
                  <a:lnTo>
                    <a:pt x="965072" y="0"/>
                  </a:lnTo>
                  <a:lnTo>
                    <a:pt x="1028526" y="1038"/>
                  </a:lnTo>
                  <a:lnTo>
                    <a:pt x="1090884" y="4109"/>
                  </a:lnTo>
                  <a:lnTo>
                    <a:pt x="1152018" y="9150"/>
                  </a:lnTo>
                  <a:lnTo>
                    <a:pt x="1211803" y="16096"/>
                  </a:lnTo>
                  <a:lnTo>
                    <a:pt x="1270110" y="24882"/>
                  </a:lnTo>
                  <a:lnTo>
                    <a:pt x="1326812" y="35444"/>
                  </a:lnTo>
                  <a:lnTo>
                    <a:pt x="1381782" y="47718"/>
                  </a:lnTo>
                  <a:lnTo>
                    <a:pt x="1434894" y="61639"/>
                  </a:lnTo>
                  <a:lnTo>
                    <a:pt x="1486019" y="77144"/>
                  </a:lnTo>
                  <a:lnTo>
                    <a:pt x="1535031" y="94168"/>
                  </a:lnTo>
                  <a:lnTo>
                    <a:pt x="1581803" y="112646"/>
                  </a:lnTo>
                  <a:lnTo>
                    <a:pt x="1626207" y="132515"/>
                  </a:lnTo>
                  <a:lnTo>
                    <a:pt x="1668116" y="153710"/>
                  </a:lnTo>
                  <a:lnTo>
                    <a:pt x="1707404" y="176166"/>
                  </a:lnTo>
                  <a:lnTo>
                    <a:pt x="1743942" y="199820"/>
                  </a:lnTo>
                  <a:lnTo>
                    <a:pt x="1777604" y="224606"/>
                  </a:lnTo>
                  <a:lnTo>
                    <a:pt x="1808262" y="250462"/>
                  </a:lnTo>
                  <a:lnTo>
                    <a:pt x="1835790" y="277321"/>
                  </a:lnTo>
                  <a:lnTo>
                    <a:pt x="1880945" y="333797"/>
                  </a:lnTo>
                  <a:lnTo>
                    <a:pt x="1912052" y="393518"/>
                  </a:lnTo>
                  <a:lnTo>
                    <a:pt x="1928093" y="455971"/>
                  </a:lnTo>
                  <a:lnTo>
                    <a:pt x="1930145" y="488060"/>
                  </a:lnTo>
                  <a:lnTo>
                    <a:pt x="1928093" y="520150"/>
                  </a:lnTo>
                  <a:lnTo>
                    <a:pt x="1912052" y="582603"/>
                  </a:lnTo>
                  <a:lnTo>
                    <a:pt x="1880945" y="642324"/>
                  </a:lnTo>
                  <a:lnTo>
                    <a:pt x="1835790" y="698800"/>
                  </a:lnTo>
                  <a:lnTo>
                    <a:pt x="1808262" y="725659"/>
                  </a:lnTo>
                  <a:lnTo>
                    <a:pt x="1777604" y="751515"/>
                  </a:lnTo>
                  <a:lnTo>
                    <a:pt x="1743942" y="776301"/>
                  </a:lnTo>
                  <a:lnTo>
                    <a:pt x="1707404" y="799955"/>
                  </a:lnTo>
                  <a:lnTo>
                    <a:pt x="1668116" y="822411"/>
                  </a:lnTo>
                  <a:lnTo>
                    <a:pt x="1626207" y="843606"/>
                  </a:lnTo>
                  <a:lnTo>
                    <a:pt x="1581803" y="863475"/>
                  </a:lnTo>
                  <a:lnTo>
                    <a:pt x="1535031" y="881953"/>
                  </a:lnTo>
                  <a:lnTo>
                    <a:pt x="1486019" y="898977"/>
                  </a:lnTo>
                  <a:lnTo>
                    <a:pt x="1434894" y="914482"/>
                  </a:lnTo>
                  <a:lnTo>
                    <a:pt x="1381782" y="928403"/>
                  </a:lnTo>
                  <a:lnTo>
                    <a:pt x="1326812" y="940677"/>
                  </a:lnTo>
                  <a:lnTo>
                    <a:pt x="1270110" y="951239"/>
                  </a:lnTo>
                  <a:lnTo>
                    <a:pt x="1211803" y="960025"/>
                  </a:lnTo>
                  <a:lnTo>
                    <a:pt x="1152018" y="966971"/>
                  </a:lnTo>
                  <a:lnTo>
                    <a:pt x="1090884" y="972012"/>
                  </a:lnTo>
                  <a:lnTo>
                    <a:pt x="1028526" y="975083"/>
                  </a:lnTo>
                  <a:lnTo>
                    <a:pt x="965072" y="976121"/>
                  </a:lnTo>
                  <a:lnTo>
                    <a:pt x="901619" y="975083"/>
                  </a:lnTo>
                  <a:lnTo>
                    <a:pt x="839261" y="972012"/>
                  </a:lnTo>
                  <a:lnTo>
                    <a:pt x="778127" y="966971"/>
                  </a:lnTo>
                  <a:lnTo>
                    <a:pt x="718342" y="960025"/>
                  </a:lnTo>
                  <a:lnTo>
                    <a:pt x="660035" y="951239"/>
                  </a:lnTo>
                  <a:lnTo>
                    <a:pt x="603333" y="940677"/>
                  </a:lnTo>
                  <a:lnTo>
                    <a:pt x="548363" y="928403"/>
                  </a:lnTo>
                  <a:lnTo>
                    <a:pt x="495251" y="914482"/>
                  </a:lnTo>
                  <a:lnTo>
                    <a:pt x="444126" y="898977"/>
                  </a:lnTo>
                  <a:lnTo>
                    <a:pt x="395114" y="881953"/>
                  </a:lnTo>
                  <a:lnTo>
                    <a:pt x="348342" y="863475"/>
                  </a:lnTo>
                  <a:lnTo>
                    <a:pt x="303938" y="843606"/>
                  </a:lnTo>
                  <a:lnTo>
                    <a:pt x="262029" y="822411"/>
                  </a:lnTo>
                  <a:lnTo>
                    <a:pt x="222741" y="799955"/>
                  </a:lnTo>
                  <a:lnTo>
                    <a:pt x="186203" y="776301"/>
                  </a:lnTo>
                  <a:lnTo>
                    <a:pt x="152541" y="751515"/>
                  </a:lnTo>
                  <a:lnTo>
                    <a:pt x="121883" y="725659"/>
                  </a:lnTo>
                  <a:lnTo>
                    <a:pt x="94355" y="698800"/>
                  </a:lnTo>
                  <a:lnTo>
                    <a:pt x="49200" y="642324"/>
                  </a:lnTo>
                  <a:lnTo>
                    <a:pt x="18093" y="582603"/>
                  </a:lnTo>
                  <a:lnTo>
                    <a:pt x="2052" y="520150"/>
                  </a:lnTo>
                  <a:lnTo>
                    <a:pt x="0" y="48806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94244" y="5169789"/>
              <a:ext cx="285750" cy="962025"/>
            </a:xfrm>
            <a:custGeom>
              <a:avLst/>
              <a:gdLst/>
              <a:ahLst/>
              <a:cxnLst/>
              <a:rect l="l" t="t" r="r" b="b"/>
              <a:pathLst>
                <a:path w="285750" h="962025">
                  <a:moveTo>
                    <a:pt x="0" y="962025"/>
                  </a:moveTo>
                  <a:lnTo>
                    <a:pt x="285750" y="0"/>
                  </a:lnTo>
                </a:path>
              </a:pathLst>
            </a:custGeom>
            <a:ln w="1600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 descr="D:\WORK\Nützliche Grafiken\globe_clip_art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925" y="5235758"/>
              <a:ext cx="790469" cy="7904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5035" y="4896611"/>
              <a:ext cx="214884" cy="21412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0752" y="5116067"/>
              <a:ext cx="86868" cy="868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5110" y="6087617"/>
              <a:ext cx="362855" cy="1086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595879" y="4989110"/>
              <a:ext cx="1720214" cy="1337945"/>
            </a:xfrm>
            <a:custGeom>
              <a:avLst/>
              <a:gdLst/>
              <a:ahLst/>
              <a:cxnLst/>
              <a:rect l="l" t="t" r="r" b="b"/>
              <a:pathLst>
                <a:path w="1720215" h="1337945">
                  <a:moveTo>
                    <a:pt x="42439" y="144030"/>
                  </a:moveTo>
                  <a:lnTo>
                    <a:pt x="82192" y="96114"/>
                  </a:lnTo>
                  <a:lnTo>
                    <a:pt x="132937" y="57976"/>
                  </a:lnTo>
                  <a:lnTo>
                    <a:pt x="193658" y="29512"/>
                  </a:lnTo>
                  <a:lnTo>
                    <a:pt x="263341" y="10619"/>
                  </a:lnTo>
                  <a:lnTo>
                    <a:pt x="301226" y="4730"/>
                  </a:lnTo>
                  <a:lnTo>
                    <a:pt x="340970" y="1194"/>
                  </a:lnTo>
                  <a:lnTo>
                    <a:pt x="382447" y="0"/>
                  </a:lnTo>
                  <a:lnTo>
                    <a:pt x="425529" y="1133"/>
                  </a:lnTo>
                  <a:lnTo>
                    <a:pt x="470089" y="4582"/>
                  </a:lnTo>
                  <a:lnTo>
                    <a:pt x="516002" y="10334"/>
                  </a:lnTo>
                  <a:lnTo>
                    <a:pt x="563139" y="18375"/>
                  </a:lnTo>
                  <a:lnTo>
                    <a:pt x="611374" y="28692"/>
                  </a:lnTo>
                  <a:lnTo>
                    <a:pt x="660579" y="41273"/>
                  </a:lnTo>
                  <a:lnTo>
                    <a:pt x="710629" y="56105"/>
                  </a:lnTo>
                  <a:lnTo>
                    <a:pt x="761395" y="73175"/>
                  </a:lnTo>
                  <a:lnTo>
                    <a:pt x="812751" y="92470"/>
                  </a:lnTo>
                  <a:lnTo>
                    <a:pt x="864570" y="113977"/>
                  </a:lnTo>
                  <a:lnTo>
                    <a:pt x="916726" y="137683"/>
                  </a:lnTo>
                  <a:lnTo>
                    <a:pt x="969090" y="163575"/>
                  </a:lnTo>
                  <a:lnTo>
                    <a:pt x="1021537" y="191641"/>
                  </a:lnTo>
                  <a:lnTo>
                    <a:pt x="1073938" y="221867"/>
                  </a:lnTo>
                  <a:lnTo>
                    <a:pt x="1126168" y="254240"/>
                  </a:lnTo>
                  <a:lnTo>
                    <a:pt x="1177351" y="288247"/>
                  </a:lnTo>
                  <a:lnTo>
                    <a:pt x="1226653" y="323303"/>
                  </a:lnTo>
                  <a:lnTo>
                    <a:pt x="1274009" y="359300"/>
                  </a:lnTo>
                  <a:lnTo>
                    <a:pt x="1319356" y="396127"/>
                  </a:lnTo>
                  <a:lnTo>
                    <a:pt x="1362627" y="433675"/>
                  </a:lnTo>
                  <a:lnTo>
                    <a:pt x="1403760" y="471832"/>
                  </a:lnTo>
                  <a:lnTo>
                    <a:pt x="1442688" y="510490"/>
                  </a:lnTo>
                  <a:lnTo>
                    <a:pt x="1479348" y="549537"/>
                  </a:lnTo>
                  <a:lnTo>
                    <a:pt x="1513675" y="588865"/>
                  </a:lnTo>
                  <a:lnTo>
                    <a:pt x="1545603" y="628363"/>
                  </a:lnTo>
                  <a:lnTo>
                    <a:pt x="1575070" y="667920"/>
                  </a:lnTo>
                  <a:lnTo>
                    <a:pt x="1602010" y="707428"/>
                  </a:lnTo>
                  <a:lnTo>
                    <a:pt x="1626358" y="746775"/>
                  </a:lnTo>
                  <a:lnTo>
                    <a:pt x="1648050" y="785852"/>
                  </a:lnTo>
                  <a:lnTo>
                    <a:pt x="1667021" y="824549"/>
                  </a:lnTo>
                  <a:lnTo>
                    <a:pt x="1683206" y="862756"/>
                  </a:lnTo>
                  <a:lnTo>
                    <a:pt x="1696542" y="900362"/>
                  </a:lnTo>
                  <a:lnTo>
                    <a:pt x="1706963" y="937258"/>
                  </a:lnTo>
                  <a:lnTo>
                    <a:pt x="1718803" y="1008478"/>
                  </a:lnTo>
                  <a:lnTo>
                    <a:pt x="1720093" y="1042583"/>
                  </a:lnTo>
                  <a:lnTo>
                    <a:pt x="1718209" y="1075537"/>
                  </a:lnTo>
                  <a:lnTo>
                    <a:pt x="1704665" y="1137553"/>
                  </a:lnTo>
                  <a:lnTo>
                    <a:pt x="1677653" y="1193647"/>
                  </a:lnTo>
                  <a:lnTo>
                    <a:pt x="1637903" y="1241562"/>
                  </a:lnTo>
                  <a:lnTo>
                    <a:pt x="1587160" y="1279701"/>
                  </a:lnTo>
                  <a:lnTo>
                    <a:pt x="1526440" y="1308165"/>
                  </a:lnTo>
                  <a:lnTo>
                    <a:pt x="1456759" y="1327058"/>
                  </a:lnTo>
                  <a:lnTo>
                    <a:pt x="1418875" y="1332947"/>
                  </a:lnTo>
                  <a:lnTo>
                    <a:pt x="1379131" y="1336483"/>
                  </a:lnTo>
                  <a:lnTo>
                    <a:pt x="1337655" y="1337677"/>
                  </a:lnTo>
                  <a:lnTo>
                    <a:pt x="1294573" y="1336543"/>
                  </a:lnTo>
                  <a:lnTo>
                    <a:pt x="1250012" y="1333094"/>
                  </a:lnTo>
                  <a:lnTo>
                    <a:pt x="1204100" y="1327343"/>
                  </a:lnTo>
                  <a:lnTo>
                    <a:pt x="1156963" y="1319302"/>
                  </a:lnTo>
                  <a:lnTo>
                    <a:pt x="1108728" y="1308984"/>
                  </a:lnTo>
                  <a:lnTo>
                    <a:pt x="1059522" y="1296403"/>
                  </a:lnTo>
                  <a:lnTo>
                    <a:pt x="1009472" y="1281571"/>
                  </a:lnTo>
                  <a:lnTo>
                    <a:pt x="958705" y="1264501"/>
                  </a:lnTo>
                  <a:lnTo>
                    <a:pt x="907348" y="1245207"/>
                  </a:lnTo>
                  <a:lnTo>
                    <a:pt x="855528" y="1223700"/>
                  </a:lnTo>
                  <a:lnTo>
                    <a:pt x="803371" y="1199994"/>
                  </a:lnTo>
                  <a:lnTo>
                    <a:pt x="751006" y="1174101"/>
                  </a:lnTo>
                  <a:lnTo>
                    <a:pt x="698558" y="1146036"/>
                  </a:lnTo>
                  <a:lnTo>
                    <a:pt x="646155" y="1115810"/>
                  </a:lnTo>
                  <a:lnTo>
                    <a:pt x="593924" y="1083436"/>
                  </a:lnTo>
                  <a:lnTo>
                    <a:pt x="542741" y="1049430"/>
                  </a:lnTo>
                  <a:lnTo>
                    <a:pt x="493439" y="1014373"/>
                  </a:lnTo>
                  <a:lnTo>
                    <a:pt x="446083" y="978376"/>
                  </a:lnTo>
                  <a:lnTo>
                    <a:pt x="400736" y="941549"/>
                  </a:lnTo>
                  <a:lnTo>
                    <a:pt x="357465" y="904002"/>
                  </a:lnTo>
                  <a:lnTo>
                    <a:pt x="316332" y="865844"/>
                  </a:lnTo>
                  <a:lnTo>
                    <a:pt x="277404" y="827187"/>
                  </a:lnTo>
                  <a:lnTo>
                    <a:pt x="240744" y="788139"/>
                  </a:lnTo>
                  <a:lnTo>
                    <a:pt x="206418" y="748812"/>
                  </a:lnTo>
                  <a:lnTo>
                    <a:pt x="174489" y="709314"/>
                  </a:lnTo>
                  <a:lnTo>
                    <a:pt x="145022" y="669756"/>
                  </a:lnTo>
                  <a:lnTo>
                    <a:pt x="118082" y="630249"/>
                  </a:lnTo>
                  <a:lnTo>
                    <a:pt x="93734" y="590902"/>
                  </a:lnTo>
                  <a:lnTo>
                    <a:pt x="72043" y="551825"/>
                  </a:lnTo>
                  <a:lnTo>
                    <a:pt x="53071" y="513128"/>
                  </a:lnTo>
                  <a:lnTo>
                    <a:pt x="36886" y="474921"/>
                  </a:lnTo>
                  <a:lnTo>
                    <a:pt x="23550" y="437315"/>
                  </a:lnTo>
                  <a:lnTo>
                    <a:pt x="13129" y="400419"/>
                  </a:lnTo>
                  <a:lnTo>
                    <a:pt x="1289" y="329198"/>
                  </a:lnTo>
                  <a:lnTo>
                    <a:pt x="0" y="295094"/>
                  </a:lnTo>
                  <a:lnTo>
                    <a:pt x="1883" y="262140"/>
                  </a:lnTo>
                  <a:lnTo>
                    <a:pt x="7004" y="230446"/>
                  </a:lnTo>
                  <a:lnTo>
                    <a:pt x="15427" y="200124"/>
                  </a:lnTo>
                  <a:lnTo>
                    <a:pt x="27217" y="171281"/>
                  </a:lnTo>
                  <a:lnTo>
                    <a:pt x="42439" y="144030"/>
                  </a:lnTo>
                  <a:close/>
                </a:path>
              </a:pathLst>
            </a:custGeom>
            <a:ln w="19050">
              <a:solidFill>
                <a:srgbClr val="C4BD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44458" y="4504563"/>
              <a:ext cx="0" cy="668655"/>
            </a:xfrm>
            <a:custGeom>
              <a:avLst/>
              <a:gdLst/>
              <a:ahLst/>
              <a:cxnLst/>
              <a:rect l="l" t="t" r="r" b="b"/>
              <a:pathLst>
                <a:path h="668654">
                  <a:moveTo>
                    <a:pt x="0" y="0"/>
                  </a:moveTo>
                  <a:lnTo>
                    <a:pt x="0" y="668235"/>
                  </a:lnTo>
                </a:path>
              </a:pathLst>
            </a:custGeom>
            <a:ln w="19050">
              <a:solidFill>
                <a:srgbClr val="A7A8A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06362" y="516010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 descr="D:\WORK\Nützliche Grafiken\globe_clip_art.jpg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50" y="1197102"/>
              <a:ext cx="895349" cy="1075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Precession/nutation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740" y="1060067"/>
            <a:ext cx="4260215" cy="174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5495">
              <a:lnSpc>
                <a:spcPct val="11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P/N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predicted </a:t>
            </a:r>
            <a:r>
              <a:rPr sz="3200" dirty="0">
                <a:latin typeface="Calibri"/>
                <a:cs typeface="Calibri"/>
              </a:rPr>
              <a:t>almost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perfectly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⟹</a:t>
            </a:r>
            <a:endParaRPr sz="3200">
              <a:latin typeface="Cambria Math"/>
              <a:cs typeface="Cambria Math"/>
            </a:endParaRPr>
          </a:p>
          <a:p>
            <a:pPr marL="388620" indent="-343535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388620" algn="l"/>
              </a:tabLst>
            </a:pPr>
            <a:r>
              <a:rPr sz="3000" spc="-10" dirty="0">
                <a:latin typeface="Calibri"/>
                <a:cs typeface="Calibri"/>
              </a:rPr>
              <a:t>Typical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series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expansion</a:t>
            </a:r>
            <a:r>
              <a:rPr sz="3000" spc="-1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7821" y="1126997"/>
            <a:ext cx="8120380" cy="5335270"/>
            <a:chOff x="797821" y="1126997"/>
            <a:chExt cx="8120380" cy="5335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821" y="3118866"/>
              <a:ext cx="5401040" cy="3343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6893" y="1126997"/>
              <a:ext cx="4050791" cy="27401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5380" y="1152143"/>
              <a:ext cx="3947159" cy="26365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31306" y="3285362"/>
              <a:ext cx="2707005" cy="0"/>
            </a:xfrm>
            <a:custGeom>
              <a:avLst/>
              <a:gdLst/>
              <a:ahLst/>
              <a:cxnLst/>
              <a:rect l="l" t="t" r="r" b="b"/>
              <a:pathLst>
                <a:path w="2707004">
                  <a:moveTo>
                    <a:pt x="0" y="0"/>
                  </a:moveTo>
                  <a:lnTo>
                    <a:pt x="27067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0507" y="3247262"/>
              <a:ext cx="2808605" cy="76200"/>
            </a:xfrm>
            <a:custGeom>
              <a:avLst/>
              <a:gdLst/>
              <a:ahLst/>
              <a:cxnLst/>
              <a:rect l="l" t="t" r="r" b="b"/>
              <a:pathLst>
                <a:path w="280860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0800" y="38100"/>
                  </a:lnTo>
                  <a:lnTo>
                    <a:pt x="76200" y="0"/>
                  </a:lnTo>
                  <a:close/>
                </a:path>
                <a:path w="2808604" h="76200">
                  <a:moveTo>
                    <a:pt x="2808300" y="38100"/>
                  </a:moveTo>
                  <a:lnTo>
                    <a:pt x="2732100" y="0"/>
                  </a:lnTo>
                  <a:lnTo>
                    <a:pt x="2757500" y="38100"/>
                  </a:lnTo>
                  <a:lnTo>
                    <a:pt x="2732100" y="76200"/>
                  </a:lnTo>
                  <a:lnTo>
                    <a:pt x="28083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16503" y="4175676"/>
            <a:ext cx="221805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spc="75" dirty="0">
                <a:latin typeface="Cambria Math"/>
                <a:cs typeface="Cambria Math"/>
              </a:rPr>
              <a:t>{X,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𝑌}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are </a:t>
            </a:r>
            <a:r>
              <a:rPr sz="2800" spc="-25" dirty="0">
                <a:latin typeface="Calibri"/>
                <a:cs typeface="Calibri"/>
              </a:rPr>
              <a:t>two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EOP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called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nutation angles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6578959" y="2885774"/>
            <a:ext cx="8953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mbria Math"/>
                <a:cs typeface="Cambria Math"/>
              </a:rPr>
              <a:t>18.6</a:t>
            </a:r>
            <a:r>
              <a:rPr sz="2200" spc="-4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𝑦𝑟</a:t>
            </a:r>
            <a:endParaRPr sz="2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Earth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Orientation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737" y="1014858"/>
            <a:ext cx="8345170" cy="22498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400" b="1" spc="-10" dirty="0">
                <a:latin typeface="Calibri"/>
                <a:cs typeface="Calibri"/>
              </a:rPr>
              <a:t>Precession/Nutation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dirty="0">
                <a:latin typeface="Cambria Math"/>
                <a:cs typeface="Cambria Math"/>
              </a:rPr>
              <a:t>⟶</a:t>
            </a:r>
            <a:r>
              <a:rPr sz="3400" spc="-15" dirty="0">
                <a:latin typeface="Cambria Math"/>
                <a:cs typeface="Cambria Math"/>
              </a:rPr>
              <a:t> </a:t>
            </a:r>
            <a:r>
              <a:rPr sz="3400" b="1" dirty="0">
                <a:solidFill>
                  <a:srgbClr val="9BBB59"/>
                </a:solidFill>
                <a:latin typeface="Calibri"/>
                <a:cs typeface="Calibri"/>
              </a:rPr>
              <a:t>polar</a:t>
            </a:r>
            <a:r>
              <a:rPr sz="3400" b="1" spc="-5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9BBB59"/>
                </a:solidFill>
                <a:latin typeface="Calibri"/>
                <a:cs typeface="Calibri"/>
              </a:rPr>
              <a:t>motion</a:t>
            </a:r>
            <a:r>
              <a:rPr sz="3400" b="1" spc="-10" dirty="0">
                <a:latin typeface="Calibri"/>
                <a:cs typeface="Calibri"/>
              </a:rPr>
              <a:t>:</a:t>
            </a:r>
            <a:endParaRPr sz="34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our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reference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axis?</a:t>
            </a:r>
            <a:endParaRPr sz="3000">
              <a:latin typeface="Calibri"/>
              <a:cs typeface="Calibri"/>
            </a:endParaRPr>
          </a:p>
          <a:p>
            <a:pPr marL="386080" marR="5080" indent="-341630">
              <a:lnSpc>
                <a:spcPct val="100299"/>
              </a:lnSpc>
              <a:spcBef>
                <a:spcPts val="740"/>
              </a:spcBef>
              <a:buFont typeface="Arial"/>
              <a:buChar char="•"/>
              <a:tabLst>
                <a:tab pos="387985" algn="l"/>
              </a:tabLst>
            </a:pPr>
            <a:r>
              <a:rPr sz="3200" dirty="0">
                <a:latin typeface="Calibri"/>
                <a:cs typeface="Calibri"/>
              </a:rPr>
              <a:t>Actual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pole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rotation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exhibits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large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short-term 	</a:t>
            </a:r>
            <a:r>
              <a:rPr sz="3200" dirty="0">
                <a:latin typeface="Calibri"/>
                <a:cs typeface="Calibri"/>
              </a:rPr>
              <a:t>variability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celestial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frame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⟶</a:t>
            </a:r>
            <a:r>
              <a:rPr sz="3200" spc="-60" dirty="0">
                <a:latin typeface="Cambria Math"/>
                <a:cs typeface="Cambria Math"/>
              </a:rPr>
              <a:t>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suited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9774" y="3955098"/>
            <a:ext cx="13671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20" dirty="0">
                <a:latin typeface="Calibri"/>
                <a:cs typeface="Calibri"/>
              </a:rPr>
              <a:t>Reference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9774" y="4351363"/>
            <a:ext cx="13150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latin typeface="Calibri"/>
                <a:cs typeface="Calibri"/>
              </a:rPr>
              <a:t>Pole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CIP</a:t>
            </a:r>
            <a:r>
              <a:rPr sz="2600" spc="-1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59586" y="3378708"/>
            <a:ext cx="5920740" cy="2853690"/>
            <a:chOff x="1259586" y="3378708"/>
            <a:chExt cx="5920740" cy="2853690"/>
          </a:xfrm>
        </p:grpSpPr>
        <p:sp>
          <p:nvSpPr>
            <p:cNvPr id="7" name="object 7"/>
            <p:cNvSpPr/>
            <p:nvPr/>
          </p:nvSpPr>
          <p:spPr>
            <a:xfrm>
              <a:off x="4499034" y="3749116"/>
              <a:ext cx="955040" cy="2413000"/>
            </a:xfrm>
            <a:custGeom>
              <a:avLst/>
              <a:gdLst/>
              <a:ahLst/>
              <a:cxnLst/>
              <a:rect l="l" t="t" r="r" b="b"/>
              <a:pathLst>
                <a:path w="955039" h="2413000">
                  <a:moveTo>
                    <a:pt x="709788" y="2412415"/>
                  </a:moveTo>
                  <a:lnTo>
                    <a:pt x="757701" y="2378124"/>
                  </a:lnTo>
                  <a:lnTo>
                    <a:pt x="803966" y="2343859"/>
                  </a:lnTo>
                  <a:lnTo>
                    <a:pt x="846936" y="2309647"/>
                  </a:lnTo>
                  <a:lnTo>
                    <a:pt x="884963" y="2275514"/>
                  </a:lnTo>
                  <a:lnTo>
                    <a:pt x="916400" y="2241488"/>
                  </a:lnTo>
                  <a:lnTo>
                    <a:pt x="939599" y="2207595"/>
                  </a:lnTo>
                  <a:lnTo>
                    <a:pt x="954695" y="2140318"/>
                  </a:lnTo>
                  <a:lnTo>
                    <a:pt x="943317" y="2114504"/>
                  </a:lnTo>
                  <a:lnTo>
                    <a:pt x="918632" y="2090177"/>
                  </a:lnTo>
                  <a:lnTo>
                    <a:pt x="883933" y="2066740"/>
                  </a:lnTo>
                  <a:lnTo>
                    <a:pt x="842513" y="2043593"/>
                  </a:lnTo>
                  <a:lnTo>
                    <a:pt x="797663" y="2020138"/>
                  </a:lnTo>
                  <a:lnTo>
                    <a:pt x="752677" y="1995776"/>
                  </a:lnTo>
                  <a:lnTo>
                    <a:pt x="710847" y="1969909"/>
                  </a:lnTo>
                  <a:lnTo>
                    <a:pt x="675466" y="1941937"/>
                  </a:lnTo>
                  <a:lnTo>
                    <a:pt x="649826" y="1911263"/>
                  </a:lnTo>
                  <a:lnTo>
                    <a:pt x="637221" y="1877288"/>
                  </a:lnTo>
                  <a:lnTo>
                    <a:pt x="638820" y="1846570"/>
                  </a:lnTo>
                  <a:lnTo>
                    <a:pt x="670176" y="1780282"/>
                  </a:lnTo>
                  <a:lnTo>
                    <a:pt x="695680" y="1744933"/>
                  </a:lnTo>
                  <a:lnTo>
                    <a:pt x="724901" y="1708261"/>
                  </a:lnTo>
                  <a:lnTo>
                    <a:pt x="755712" y="1670377"/>
                  </a:lnTo>
                  <a:lnTo>
                    <a:pt x="785987" y="1631390"/>
                  </a:lnTo>
                  <a:lnTo>
                    <a:pt x="813601" y="1591411"/>
                  </a:lnTo>
                  <a:lnTo>
                    <a:pt x="836428" y="1550551"/>
                  </a:lnTo>
                  <a:lnTo>
                    <a:pt x="852341" y="1508919"/>
                  </a:lnTo>
                  <a:lnTo>
                    <a:pt x="859215" y="1466627"/>
                  </a:lnTo>
                  <a:lnTo>
                    <a:pt x="854924" y="1423784"/>
                  </a:lnTo>
                  <a:lnTo>
                    <a:pt x="825108" y="1356061"/>
                  </a:lnTo>
                  <a:lnTo>
                    <a:pt x="801117" y="1320213"/>
                  </a:lnTo>
                  <a:lnTo>
                    <a:pt x="772295" y="1283342"/>
                  </a:lnTo>
                  <a:lnTo>
                    <a:pt x="739557" y="1245674"/>
                  </a:lnTo>
                  <a:lnTo>
                    <a:pt x="703820" y="1207434"/>
                  </a:lnTo>
                  <a:lnTo>
                    <a:pt x="666002" y="1168849"/>
                  </a:lnTo>
                  <a:lnTo>
                    <a:pt x="627019" y="1130144"/>
                  </a:lnTo>
                  <a:lnTo>
                    <a:pt x="587789" y="1091545"/>
                  </a:lnTo>
                  <a:lnTo>
                    <a:pt x="549227" y="1053279"/>
                  </a:lnTo>
                  <a:lnTo>
                    <a:pt x="512250" y="1015571"/>
                  </a:lnTo>
                  <a:lnTo>
                    <a:pt x="477777" y="978646"/>
                  </a:lnTo>
                  <a:lnTo>
                    <a:pt x="446723" y="942731"/>
                  </a:lnTo>
                  <a:lnTo>
                    <a:pt x="420005" y="908052"/>
                  </a:lnTo>
                  <a:lnTo>
                    <a:pt x="398541" y="874835"/>
                  </a:lnTo>
                  <a:lnTo>
                    <a:pt x="372375" y="798950"/>
                  </a:lnTo>
                  <a:lnTo>
                    <a:pt x="372749" y="755168"/>
                  </a:lnTo>
                  <a:lnTo>
                    <a:pt x="381895" y="712306"/>
                  </a:lnTo>
                  <a:lnTo>
                    <a:pt x="397338" y="670711"/>
                  </a:lnTo>
                  <a:lnTo>
                    <a:pt x="416604" y="630731"/>
                  </a:lnTo>
                  <a:lnTo>
                    <a:pt x="437219" y="592714"/>
                  </a:lnTo>
                  <a:lnTo>
                    <a:pt x="456710" y="557007"/>
                  </a:lnTo>
                  <a:lnTo>
                    <a:pt x="472603" y="523958"/>
                  </a:lnTo>
                  <a:lnTo>
                    <a:pt x="482423" y="493914"/>
                  </a:lnTo>
                  <a:lnTo>
                    <a:pt x="483696" y="467223"/>
                  </a:lnTo>
                  <a:lnTo>
                    <a:pt x="473949" y="444233"/>
                  </a:lnTo>
                  <a:lnTo>
                    <a:pt x="449179" y="425392"/>
                  </a:lnTo>
                  <a:lnTo>
                    <a:pt x="412199" y="413971"/>
                  </a:lnTo>
                  <a:lnTo>
                    <a:pt x="365948" y="408228"/>
                  </a:lnTo>
                  <a:lnTo>
                    <a:pt x="313366" y="406422"/>
                  </a:lnTo>
                  <a:lnTo>
                    <a:pt x="257391" y="406811"/>
                  </a:lnTo>
                  <a:lnTo>
                    <a:pt x="200962" y="407653"/>
                  </a:lnTo>
                  <a:lnTo>
                    <a:pt x="147018" y="407208"/>
                  </a:lnTo>
                  <a:lnTo>
                    <a:pt x="98498" y="403734"/>
                  </a:lnTo>
                  <a:lnTo>
                    <a:pt x="58342" y="395489"/>
                  </a:lnTo>
                  <a:lnTo>
                    <a:pt x="7035" y="348420"/>
                  </a:lnTo>
                  <a:lnTo>
                    <a:pt x="0" y="306773"/>
                  </a:lnTo>
                  <a:lnTo>
                    <a:pt x="3622" y="259044"/>
                  </a:lnTo>
                  <a:lnTo>
                    <a:pt x="13142" y="208484"/>
                  </a:lnTo>
                  <a:lnTo>
                    <a:pt x="23799" y="158348"/>
                  </a:lnTo>
                  <a:lnTo>
                    <a:pt x="30835" y="111886"/>
                  </a:lnTo>
                  <a:lnTo>
                    <a:pt x="29488" y="72351"/>
                  </a:lnTo>
                  <a:lnTo>
                    <a:pt x="24816" y="52554"/>
                  </a:lnTo>
                  <a:lnTo>
                    <a:pt x="19186" y="33970"/>
                  </a:lnTo>
                  <a:lnTo>
                    <a:pt x="12687" y="16489"/>
                  </a:lnTo>
                  <a:lnTo>
                    <a:pt x="5408" y="0"/>
                  </a:lnTo>
                </a:path>
              </a:pathLst>
            </a:custGeom>
            <a:ln w="44196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8740" y="3640074"/>
              <a:ext cx="217170" cy="245110"/>
            </a:xfrm>
            <a:custGeom>
              <a:avLst/>
              <a:gdLst/>
              <a:ahLst/>
              <a:cxnLst/>
              <a:rect l="l" t="t" r="r" b="b"/>
              <a:pathLst>
                <a:path w="217170" h="245110">
                  <a:moveTo>
                    <a:pt x="0" y="0"/>
                  </a:moveTo>
                  <a:lnTo>
                    <a:pt x="35255" y="244538"/>
                  </a:lnTo>
                  <a:lnTo>
                    <a:pt x="75615" y="108915"/>
                  </a:lnTo>
                  <a:lnTo>
                    <a:pt x="216789" y="118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 descr="pole_map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586" y="3615690"/>
              <a:ext cx="2654046" cy="25595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7074" y="4861560"/>
              <a:ext cx="2093975" cy="13708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84703" y="4901183"/>
              <a:ext cx="1682114" cy="1007110"/>
            </a:xfrm>
            <a:custGeom>
              <a:avLst/>
              <a:gdLst/>
              <a:ahLst/>
              <a:cxnLst/>
              <a:rect l="l" t="t" r="r" b="b"/>
              <a:pathLst>
                <a:path w="1682114" h="1007110">
                  <a:moveTo>
                    <a:pt x="0" y="0"/>
                  </a:moveTo>
                  <a:lnTo>
                    <a:pt x="1681657" y="1006703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4323" y="5853761"/>
              <a:ext cx="177800" cy="135255"/>
            </a:xfrm>
            <a:custGeom>
              <a:avLst/>
              <a:gdLst/>
              <a:ahLst/>
              <a:cxnLst/>
              <a:rect l="l" t="t" r="r" b="b"/>
              <a:pathLst>
                <a:path w="177800" h="135254">
                  <a:moveTo>
                    <a:pt x="54013" y="0"/>
                  </a:moveTo>
                  <a:lnTo>
                    <a:pt x="0" y="90220"/>
                  </a:lnTo>
                  <a:lnTo>
                    <a:pt x="177380" y="135140"/>
                  </a:lnTo>
                  <a:lnTo>
                    <a:pt x="54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807" y="4831326"/>
              <a:ext cx="222269" cy="2129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3372" y="4838982"/>
              <a:ext cx="135142" cy="1351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3650" y="3576828"/>
              <a:ext cx="941831" cy="13776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27586" y="3900853"/>
              <a:ext cx="578485" cy="966469"/>
            </a:xfrm>
            <a:custGeom>
              <a:avLst/>
              <a:gdLst/>
              <a:ahLst/>
              <a:cxnLst/>
              <a:rect l="l" t="t" r="r" b="b"/>
              <a:pathLst>
                <a:path w="578485" h="966470">
                  <a:moveTo>
                    <a:pt x="0" y="966228"/>
                  </a:moveTo>
                  <a:lnTo>
                    <a:pt x="578421" y="0"/>
                  </a:lnTo>
                </a:path>
              </a:pathLst>
            </a:custGeom>
            <a:ln w="34925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52087" y="3766003"/>
              <a:ext cx="135255" cy="177165"/>
            </a:xfrm>
            <a:custGeom>
              <a:avLst/>
              <a:gdLst/>
              <a:ahLst/>
              <a:cxnLst/>
              <a:rect l="l" t="t" r="r" b="b"/>
              <a:pathLst>
                <a:path w="135254" h="177164">
                  <a:moveTo>
                    <a:pt x="134645" y="0"/>
                  </a:moveTo>
                  <a:lnTo>
                    <a:pt x="0" y="122935"/>
                  </a:lnTo>
                  <a:lnTo>
                    <a:pt x="89903" y="176745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4443" y="4837176"/>
              <a:ext cx="778763" cy="12153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01693" y="4871843"/>
              <a:ext cx="657225" cy="1097915"/>
            </a:xfrm>
            <a:custGeom>
              <a:avLst/>
              <a:gdLst/>
              <a:ahLst/>
              <a:cxnLst/>
              <a:rect l="l" t="t" r="r" b="b"/>
              <a:pathLst>
                <a:path w="657225" h="1097914">
                  <a:moveTo>
                    <a:pt x="0" y="1097318"/>
                  </a:moveTo>
                  <a:lnTo>
                    <a:pt x="656894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4209" y="3741420"/>
              <a:ext cx="1836419" cy="114985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87649" y="3774566"/>
              <a:ext cx="1718945" cy="1029335"/>
            </a:xfrm>
            <a:custGeom>
              <a:avLst/>
              <a:gdLst/>
              <a:ahLst/>
              <a:cxnLst/>
              <a:rect l="l" t="t" r="r" b="b"/>
              <a:pathLst>
                <a:path w="1718945" h="1029335">
                  <a:moveTo>
                    <a:pt x="0" y="0"/>
                  </a:moveTo>
                  <a:lnTo>
                    <a:pt x="1718462" y="1028725"/>
                  </a:lnTo>
                </a:path>
              </a:pathLst>
            </a:custGeom>
            <a:ln w="19050">
              <a:solidFill>
                <a:srgbClr val="9BBB5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6558" y="3378708"/>
              <a:ext cx="1919477" cy="8168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9736" y="3616919"/>
              <a:ext cx="1496060" cy="483234"/>
            </a:xfrm>
            <a:custGeom>
              <a:avLst/>
              <a:gdLst/>
              <a:ahLst/>
              <a:cxnLst/>
              <a:rect l="l" t="t" r="r" b="b"/>
              <a:pathLst>
                <a:path w="1496059" h="483235">
                  <a:moveTo>
                    <a:pt x="1495869" y="483031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9632" y="3568443"/>
              <a:ext cx="183515" cy="104139"/>
            </a:xfrm>
            <a:custGeom>
              <a:avLst/>
              <a:gdLst/>
              <a:ahLst/>
              <a:cxnLst/>
              <a:rect l="l" t="t" r="r" b="b"/>
              <a:pathLst>
                <a:path w="183514" h="104139">
                  <a:moveTo>
                    <a:pt x="0" y="0"/>
                  </a:moveTo>
                  <a:lnTo>
                    <a:pt x="150622" y="103898"/>
                  </a:lnTo>
                  <a:lnTo>
                    <a:pt x="182943" y="3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7939" y="3992247"/>
              <a:ext cx="222269" cy="22225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27164" y="4008119"/>
              <a:ext cx="137159" cy="1371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3472" y="4112513"/>
              <a:ext cx="678941" cy="149504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735019" y="4142994"/>
              <a:ext cx="346075" cy="1071245"/>
            </a:xfrm>
            <a:custGeom>
              <a:avLst/>
              <a:gdLst/>
              <a:ahLst/>
              <a:cxnLst/>
              <a:rect l="l" t="t" r="r" b="b"/>
              <a:pathLst>
                <a:path w="346075" h="1071245">
                  <a:moveTo>
                    <a:pt x="345871" y="0"/>
                  </a:moveTo>
                  <a:lnTo>
                    <a:pt x="0" y="1071092"/>
                  </a:lnTo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86552" y="5181254"/>
              <a:ext cx="104139" cy="183515"/>
            </a:xfrm>
            <a:custGeom>
              <a:avLst/>
              <a:gdLst/>
              <a:ahLst/>
              <a:cxnLst/>
              <a:rect l="l" t="t" r="r" b="b"/>
              <a:pathLst>
                <a:path w="104140" h="183514">
                  <a:moveTo>
                    <a:pt x="3809" y="0"/>
                  </a:moveTo>
                  <a:lnTo>
                    <a:pt x="0" y="182930"/>
                  </a:lnTo>
                  <a:lnTo>
                    <a:pt x="103885" y="32308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6621" y="4799076"/>
              <a:ext cx="1762505" cy="65379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58537" y="4832985"/>
              <a:ext cx="1646555" cy="532130"/>
            </a:xfrm>
            <a:custGeom>
              <a:avLst/>
              <a:gdLst/>
              <a:ahLst/>
              <a:cxnLst/>
              <a:rect l="l" t="t" r="r" b="b"/>
              <a:pathLst>
                <a:path w="1646554" h="532129">
                  <a:moveTo>
                    <a:pt x="0" y="0"/>
                  </a:moveTo>
                  <a:lnTo>
                    <a:pt x="1645970" y="531507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88051" y="3534155"/>
              <a:ext cx="516635" cy="133730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76063" y="3568830"/>
              <a:ext cx="394335" cy="1221740"/>
            </a:xfrm>
            <a:custGeom>
              <a:avLst/>
              <a:gdLst/>
              <a:ahLst/>
              <a:cxnLst/>
              <a:rect l="l" t="t" r="r" b="b"/>
              <a:pathLst>
                <a:path w="394335" h="1221739">
                  <a:moveTo>
                    <a:pt x="0" y="1221193"/>
                  </a:moveTo>
                  <a:lnTo>
                    <a:pt x="394335" y="0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7074" y="4861560"/>
              <a:ext cx="2093975" cy="13708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584703" y="4901183"/>
              <a:ext cx="1682114" cy="1007110"/>
            </a:xfrm>
            <a:custGeom>
              <a:avLst/>
              <a:gdLst/>
              <a:ahLst/>
              <a:cxnLst/>
              <a:rect l="l" t="t" r="r" b="b"/>
              <a:pathLst>
                <a:path w="1682114" h="1007110">
                  <a:moveTo>
                    <a:pt x="0" y="0"/>
                  </a:moveTo>
                  <a:lnTo>
                    <a:pt x="1681657" y="1006703"/>
                  </a:lnTo>
                </a:path>
              </a:pathLst>
            </a:custGeom>
            <a:ln w="35052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4323" y="5853761"/>
              <a:ext cx="177800" cy="135255"/>
            </a:xfrm>
            <a:custGeom>
              <a:avLst/>
              <a:gdLst/>
              <a:ahLst/>
              <a:cxnLst/>
              <a:rect l="l" t="t" r="r" b="b"/>
              <a:pathLst>
                <a:path w="177800" h="135254">
                  <a:moveTo>
                    <a:pt x="54013" y="0"/>
                  </a:moveTo>
                  <a:lnTo>
                    <a:pt x="0" y="90220"/>
                  </a:lnTo>
                  <a:lnTo>
                    <a:pt x="177380" y="135140"/>
                  </a:lnTo>
                  <a:lnTo>
                    <a:pt x="54013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807" y="4831326"/>
              <a:ext cx="222269" cy="2129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3372" y="4838982"/>
              <a:ext cx="135142" cy="1351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4443" y="4837176"/>
              <a:ext cx="778763" cy="121537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401693" y="4871843"/>
              <a:ext cx="657225" cy="1097915"/>
            </a:xfrm>
            <a:custGeom>
              <a:avLst/>
              <a:gdLst/>
              <a:ahLst/>
              <a:cxnLst/>
              <a:rect l="l" t="t" r="r" b="b"/>
              <a:pathLst>
                <a:path w="657225" h="1097914">
                  <a:moveTo>
                    <a:pt x="0" y="1097318"/>
                  </a:moveTo>
                  <a:lnTo>
                    <a:pt x="656894" y="0"/>
                  </a:lnTo>
                </a:path>
              </a:pathLst>
            </a:custGeom>
            <a:ln w="19050">
              <a:solidFill>
                <a:srgbClr val="9BBB5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7236" y="4738217"/>
              <a:ext cx="257454" cy="2482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6527" y="4744974"/>
              <a:ext cx="172212" cy="172212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36685" y="4564531"/>
            <a:ext cx="16230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latin typeface="Calibri"/>
                <a:cs typeface="Calibri"/>
              </a:rPr>
              <a:t>Terrestrial</a:t>
            </a:r>
            <a:endParaRPr sz="3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3000" b="1" spc="-10" dirty="0">
                <a:latin typeface="Calibri"/>
                <a:cs typeface="Calibri"/>
              </a:rPr>
              <a:t>Frame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44" name="object 44"/>
          <p:cNvSpPr txBox="1"/>
          <p:nvPr/>
        </p:nvSpPr>
        <p:spPr>
          <a:xfrm>
            <a:off x="5753320" y="5447187"/>
            <a:ext cx="241998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CIP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Celestial Intermediate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Pole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22294" y="3437635"/>
            <a:ext cx="1660525" cy="153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305435" indent="-342265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808080"/>
                </a:solidFill>
                <a:latin typeface="Calibri"/>
                <a:cs typeface="Calibri"/>
              </a:rPr>
              <a:t>Celestial </a:t>
            </a:r>
            <a:r>
              <a:rPr sz="3000" b="1" spc="-25" dirty="0">
                <a:solidFill>
                  <a:srgbClr val="808080"/>
                </a:solidFill>
                <a:latin typeface="Calibri"/>
                <a:cs typeface="Calibri"/>
              </a:rPr>
              <a:t>Frame</a:t>
            </a:r>
            <a:endParaRPr sz="3000" dirty="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580"/>
              </a:spcBef>
            </a:pPr>
            <a:r>
              <a:rPr sz="2600" spc="75" dirty="0">
                <a:solidFill>
                  <a:srgbClr val="808080"/>
                </a:solidFill>
                <a:latin typeface="Cambria Math"/>
                <a:cs typeface="Cambria Math"/>
              </a:rPr>
              <a:t>𝑌</a:t>
            </a:r>
            <a:r>
              <a:rPr sz="2600" spc="15" dirty="0">
                <a:solidFill>
                  <a:srgbClr val="808080"/>
                </a:solidFill>
                <a:latin typeface="Cambria Math"/>
                <a:cs typeface="Cambria Math"/>
              </a:rPr>
              <a:t> </a:t>
            </a:r>
            <a:r>
              <a:rPr sz="2600" spc="-10" dirty="0">
                <a:solidFill>
                  <a:srgbClr val="808080"/>
                </a:solidFill>
                <a:latin typeface="Calibri"/>
                <a:cs typeface="Calibri"/>
              </a:rPr>
              <a:t>(nutation)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58467" y="3351040"/>
            <a:ext cx="2540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944" dirty="0">
                <a:solidFill>
                  <a:srgbClr val="808080"/>
                </a:solidFill>
                <a:latin typeface="Cambria Math"/>
                <a:cs typeface="Cambria Math"/>
              </a:rPr>
              <a:t>𝑿</a:t>
            </a:r>
            <a:endParaRPr sz="26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Earth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Orientation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9774" y="3955098"/>
            <a:ext cx="136715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spc="-30" dirty="0">
                <a:latin typeface="Calibri"/>
                <a:cs typeface="Calibri"/>
              </a:rPr>
              <a:t>Reference </a:t>
            </a:r>
            <a:r>
              <a:rPr sz="2600" dirty="0">
                <a:latin typeface="Calibri"/>
                <a:cs typeface="Calibri"/>
              </a:rPr>
              <a:t>Pole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CIP</a:t>
            </a:r>
            <a:r>
              <a:rPr sz="2600" spc="-1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9586" y="3378708"/>
            <a:ext cx="5920740" cy="2853690"/>
            <a:chOff x="1259586" y="3378708"/>
            <a:chExt cx="5920740" cy="2853690"/>
          </a:xfrm>
        </p:grpSpPr>
        <p:sp>
          <p:nvSpPr>
            <p:cNvPr id="5" name="object 5"/>
            <p:cNvSpPr/>
            <p:nvPr/>
          </p:nvSpPr>
          <p:spPr>
            <a:xfrm>
              <a:off x="4499034" y="3749116"/>
              <a:ext cx="955040" cy="2413000"/>
            </a:xfrm>
            <a:custGeom>
              <a:avLst/>
              <a:gdLst/>
              <a:ahLst/>
              <a:cxnLst/>
              <a:rect l="l" t="t" r="r" b="b"/>
              <a:pathLst>
                <a:path w="955039" h="2413000">
                  <a:moveTo>
                    <a:pt x="709788" y="2412415"/>
                  </a:moveTo>
                  <a:lnTo>
                    <a:pt x="757701" y="2378124"/>
                  </a:lnTo>
                  <a:lnTo>
                    <a:pt x="803966" y="2343859"/>
                  </a:lnTo>
                  <a:lnTo>
                    <a:pt x="846936" y="2309647"/>
                  </a:lnTo>
                  <a:lnTo>
                    <a:pt x="884963" y="2275514"/>
                  </a:lnTo>
                  <a:lnTo>
                    <a:pt x="916400" y="2241488"/>
                  </a:lnTo>
                  <a:lnTo>
                    <a:pt x="939599" y="2207595"/>
                  </a:lnTo>
                  <a:lnTo>
                    <a:pt x="954695" y="2140318"/>
                  </a:lnTo>
                  <a:lnTo>
                    <a:pt x="943317" y="2114504"/>
                  </a:lnTo>
                  <a:lnTo>
                    <a:pt x="918632" y="2090177"/>
                  </a:lnTo>
                  <a:lnTo>
                    <a:pt x="883933" y="2066740"/>
                  </a:lnTo>
                  <a:lnTo>
                    <a:pt x="842513" y="2043593"/>
                  </a:lnTo>
                  <a:lnTo>
                    <a:pt x="797663" y="2020138"/>
                  </a:lnTo>
                  <a:lnTo>
                    <a:pt x="752677" y="1995776"/>
                  </a:lnTo>
                  <a:lnTo>
                    <a:pt x="710847" y="1969909"/>
                  </a:lnTo>
                  <a:lnTo>
                    <a:pt x="675466" y="1941937"/>
                  </a:lnTo>
                  <a:lnTo>
                    <a:pt x="649826" y="1911263"/>
                  </a:lnTo>
                  <a:lnTo>
                    <a:pt x="637221" y="1877288"/>
                  </a:lnTo>
                  <a:lnTo>
                    <a:pt x="638820" y="1846570"/>
                  </a:lnTo>
                  <a:lnTo>
                    <a:pt x="670176" y="1780282"/>
                  </a:lnTo>
                  <a:lnTo>
                    <a:pt x="695680" y="1744933"/>
                  </a:lnTo>
                  <a:lnTo>
                    <a:pt x="724901" y="1708261"/>
                  </a:lnTo>
                  <a:lnTo>
                    <a:pt x="755712" y="1670377"/>
                  </a:lnTo>
                  <a:lnTo>
                    <a:pt x="785987" y="1631390"/>
                  </a:lnTo>
                  <a:lnTo>
                    <a:pt x="813601" y="1591411"/>
                  </a:lnTo>
                  <a:lnTo>
                    <a:pt x="836428" y="1550551"/>
                  </a:lnTo>
                  <a:lnTo>
                    <a:pt x="852341" y="1508919"/>
                  </a:lnTo>
                  <a:lnTo>
                    <a:pt x="859215" y="1466627"/>
                  </a:lnTo>
                  <a:lnTo>
                    <a:pt x="854924" y="1423784"/>
                  </a:lnTo>
                  <a:lnTo>
                    <a:pt x="825108" y="1356061"/>
                  </a:lnTo>
                  <a:lnTo>
                    <a:pt x="801117" y="1320213"/>
                  </a:lnTo>
                  <a:lnTo>
                    <a:pt x="772295" y="1283342"/>
                  </a:lnTo>
                  <a:lnTo>
                    <a:pt x="739557" y="1245674"/>
                  </a:lnTo>
                  <a:lnTo>
                    <a:pt x="703820" y="1207434"/>
                  </a:lnTo>
                  <a:lnTo>
                    <a:pt x="666002" y="1168849"/>
                  </a:lnTo>
                  <a:lnTo>
                    <a:pt x="627019" y="1130144"/>
                  </a:lnTo>
                  <a:lnTo>
                    <a:pt x="587789" y="1091545"/>
                  </a:lnTo>
                  <a:lnTo>
                    <a:pt x="549227" y="1053279"/>
                  </a:lnTo>
                  <a:lnTo>
                    <a:pt x="512250" y="1015571"/>
                  </a:lnTo>
                  <a:lnTo>
                    <a:pt x="477777" y="978646"/>
                  </a:lnTo>
                  <a:lnTo>
                    <a:pt x="446723" y="942731"/>
                  </a:lnTo>
                  <a:lnTo>
                    <a:pt x="420005" y="908052"/>
                  </a:lnTo>
                  <a:lnTo>
                    <a:pt x="398541" y="874835"/>
                  </a:lnTo>
                  <a:lnTo>
                    <a:pt x="372375" y="798950"/>
                  </a:lnTo>
                  <a:lnTo>
                    <a:pt x="372749" y="755168"/>
                  </a:lnTo>
                  <a:lnTo>
                    <a:pt x="381895" y="712306"/>
                  </a:lnTo>
                  <a:lnTo>
                    <a:pt x="397338" y="670711"/>
                  </a:lnTo>
                  <a:lnTo>
                    <a:pt x="416604" y="630731"/>
                  </a:lnTo>
                  <a:lnTo>
                    <a:pt x="437219" y="592714"/>
                  </a:lnTo>
                  <a:lnTo>
                    <a:pt x="456710" y="557007"/>
                  </a:lnTo>
                  <a:lnTo>
                    <a:pt x="472603" y="523958"/>
                  </a:lnTo>
                  <a:lnTo>
                    <a:pt x="482423" y="493914"/>
                  </a:lnTo>
                  <a:lnTo>
                    <a:pt x="483696" y="467223"/>
                  </a:lnTo>
                  <a:lnTo>
                    <a:pt x="473949" y="444233"/>
                  </a:lnTo>
                  <a:lnTo>
                    <a:pt x="449179" y="425392"/>
                  </a:lnTo>
                  <a:lnTo>
                    <a:pt x="412199" y="413971"/>
                  </a:lnTo>
                  <a:lnTo>
                    <a:pt x="365948" y="408228"/>
                  </a:lnTo>
                  <a:lnTo>
                    <a:pt x="313366" y="406422"/>
                  </a:lnTo>
                  <a:lnTo>
                    <a:pt x="257391" y="406811"/>
                  </a:lnTo>
                  <a:lnTo>
                    <a:pt x="200962" y="407653"/>
                  </a:lnTo>
                  <a:lnTo>
                    <a:pt x="147018" y="407208"/>
                  </a:lnTo>
                  <a:lnTo>
                    <a:pt x="98498" y="403734"/>
                  </a:lnTo>
                  <a:lnTo>
                    <a:pt x="58342" y="395489"/>
                  </a:lnTo>
                  <a:lnTo>
                    <a:pt x="7035" y="348420"/>
                  </a:lnTo>
                  <a:lnTo>
                    <a:pt x="0" y="306773"/>
                  </a:lnTo>
                  <a:lnTo>
                    <a:pt x="3622" y="259044"/>
                  </a:lnTo>
                  <a:lnTo>
                    <a:pt x="13142" y="208484"/>
                  </a:lnTo>
                  <a:lnTo>
                    <a:pt x="23799" y="158348"/>
                  </a:lnTo>
                  <a:lnTo>
                    <a:pt x="30835" y="111886"/>
                  </a:lnTo>
                  <a:lnTo>
                    <a:pt x="29488" y="72351"/>
                  </a:lnTo>
                  <a:lnTo>
                    <a:pt x="24816" y="52554"/>
                  </a:lnTo>
                  <a:lnTo>
                    <a:pt x="19186" y="33970"/>
                  </a:lnTo>
                  <a:lnTo>
                    <a:pt x="12687" y="16489"/>
                  </a:lnTo>
                  <a:lnTo>
                    <a:pt x="5408" y="0"/>
                  </a:lnTo>
                </a:path>
              </a:pathLst>
            </a:custGeom>
            <a:ln w="44196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8740" y="3640074"/>
              <a:ext cx="217170" cy="245110"/>
            </a:xfrm>
            <a:custGeom>
              <a:avLst/>
              <a:gdLst/>
              <a:ahLst/>
              <a:cxnLst/>
              <a:rect l="l" t="t" r="r" b="b"/>
              <a:pathLst>
                <a:path w="217170" h="245110">
                  <a:moveTo>
                    <a:pt x="0" y="0"/>
                  </a:moveTo>
                  <a:lnTo>
                    <a:pt x="35255" y="244538"/>
                  </a:lnTo>
                  <a:lnTo>
                    <a:pt x="75615" y="108915"/>
                  </a:lnTo>
                  <a:lnTo>
                    <a:pt x="216789" y="118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pole_map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586" y="3615690"/>
              <a:ext cx="2654046" cy="25595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7074" y="4861560"/>
              <a:ext cx="2093975" cy="13708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84703" y="4901183"/>
              <a:ext cx="1682114" cy="1007110"/>
            </a:xfrm>
            <a:custGeom>
              <a:avLst/>
              <a:gdLst/>
              <a:ahLst/>
              <a:cxnLst/>
              <a:rect l="l" t="t" r="r" b="b"/>
              <a:pathLst>
                <a:path w="1682114" h="1007110">
                  <a:moveTo>
                    <a:pt x="0" y="0"/>
                  </a:moveTo>
                  <a:lnTo>
                    <a:pt x="1681657" y="1006703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4323" y="5853761"/>
              <a:ext cx="177800" cy="135255"/>
            </a:xfrm>
            <a:custGeom>
              <a:avLst/>
              <a:gdLst/>
              <a:ahLst/>
              <a:cxnLst/>
              <a:rect l="l" t="t" r="r" b="b"/>
              <a:pathLst>
                <a:path w="177800" h="135254">
                  <a:moveTo>
                    <a:pt x="54013" y="0"/>
                  </a:moveTo>
                  <a:lnTo>
                    <a:pt x="0" y="90220"/>
                  </a:lnTo>
                  <a:lnTo>
                    <a:pt x="177380" y="135140"/>
                  </a:lnTo>
                  <a:lnTo>
                    <a:pt x="54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807" y="4831326"/>
              <a:ext cx="222269" cy="2129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3372" y="4838982"/>
              <a:ext cx="135142" cy="1351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3650" y="3576828"/>
              <a:ext cx="941831" cy="13776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27586" y="3900853"/>
              <a:ext cx="578485" cy="966469"/>
            </a:xfrm>
            <a:custGeom>
              <a:avLst/>
              <a:gdLst/>
              <a:ahLst/>
              <a:cxnLst/>
              <a:rect l="l" t="t" r="r" b="b"/>
              <a:pathLst>
                <a:path w="578485" h="966470">
                  <a:moveTo>
                    <a:pt x="0" y="966228"/>
                  </a:moveTo>
                  <a:lnTo>
                    <a:pt x="578421" y="0"/>
                  </a:lnTo>
                </a:path>
              </a:pathLst>
            </a:custGeom>
            <a:ln w="34925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2087" y="3766003"/>
              <a:ext cx="135255" cy="177165"/>
            </a:xfrm>
            <a:custGeom>
              <a:avLst/>
              <a:gdLst/>
              <a:ahLst/>
              <a:cxnLst/>
              <a:rect l="l" t="t" r="r" b="b"/>
              <a:pathLst>
                <a:path w="135254" h="177164">
                  <a:moveTo>
                    <a:pt x="134645" y="0"/>
                  </a:moveTo>
                  <a:lnTo>
                    <a:pt x="0" y="122935"/>
                  </a:lnTo>
                  <a:lnTo>
                    <a:pt x="89903" y="176745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4443" y="4837176"/>
              <a:ext cx="778763" cy="12153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01693" y="4871843"/>
              <a:ext cx="657225" cy="1097915"/>
            </a:xfrm>
            <a:custGeom>
              <a:avLst/>
              <a:gdLst/>
              <a:ahLst/>
              <a:cxnLst/>
              <a:rect l="l" t="t" r="r" b="b"/>
              <a:pathLst>
                <a:path w="657225" h="1097914">
                  <a:moveTo>
                    <a:pt x="0" y="1097318"/>
                  </a:moveTo>
                  <a:lnTo>
                    <a:pt x="656894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4209" y="3741420"/>
              <a:ext cx="1836419" cy="114985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87649" y="3774566"/>
              <a:ext cx="1718945" cy="1029335"/>
            </a:xfrm>
            <a:custGeom>
              <a:avLst/>
              <a:gdLst/>
              <a:ahLst/>
              <a:cxnLst/>
              <a:rect l="l" t="t" r="r" b="b"/>
              <a:pathLst>
                <a:path w="1718945" h="1029335">
                  <a:moveTo>
                    <a:pt x="0" y="0"/>
                  </a:moveTo>
                  <a:lnTo>
                    <a:pt x="1718462" y="1028725"/>
                  </a:lnTo>
                </a:path>
              </a:pathLst>
            </a:custGeom>
            <a:ln w="19050">
              <a:solidFill>
                <a:srgbClr val="9BBB5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6558" y="3378708"/>
              <a:ext cx="1919477" cy="8168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619736" y="3616919"/>
              <a:ext cx="1496060" cy="483234"/>
            </a:xfrm>
            <a:custGeom>
              <a:avLst/>
              <a:gdLst/>
              <a:ahLst/>
              <a:cxnLst/>
              <a:rect l="l" t="t" r="r" b="b"/>
              <a:pathLst>
                <a:path w="1496059" h="483235">
                  <a:moveTo>
                    <a:pt x="1495869" y="483031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9632" y="3568443"/>
              <a:ext cx="183515" cy="104139"/>
            </a:xfrm>
            <a:custGeom>
              <a:avLst/>
              <a:gdLst/>
              <a:ahLst/>
              <a:cxnLst/>
              <a:rect l="l" t="t" r="r" b="b"/>
              <a:pathLst>
                <a:path w="183514" h="104139">
                  <a:moveTo>
                    <a:pt x="0" y="0"/>
                  </a:moveTo>
                  <a:lnTo>
                    <a:pt x="150622" y="103898"/>
                  </a:lnTo>
                  <a:lnTo>
                    <a:pt x="182943" y="3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7939" y="3992247"/>
              <a:ext cx="222269" cy="22225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27164" y="4008119"/>
              <a:ext cx="137159" cy="1371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3472" y="4112513"/>
              <a:ext cx="678941" cy="14950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735019" y="4142994"/>
              <a:ext cx="346075" cy="1071245"/>
            </a:xfrm>
            <a:custGeom>
              <a:avLst/>
              <a:gdLst/>
              <a:ahLst/>
              <a:cxnLst/>
              <a:rect l="l" t="t" r="r" b="b"/>
              <a:pathLst>
                <a:path w="346075" h="1071245">
                  <a:moveTo>
                    <a:pt x="345871" y="0"/>
                  </a:moveTo>
                  <a:lnTo>
                    <a:pt x="0" y="1071092"/>
                  </a:lnTo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86552" y="5181254"/>
              <a:ext cx="104139" cy="183515"/>
            </a:xfrm>
            <a:custGeom>
              <a:avLst/>
              <a:gdLst/>
              <a:ahLst/>
              <a:cxnLst/>
              <a:rect l="l" t="t" r="r" b="b"/>
              <a:pathLst>
                <a:path w="104140" h="183514">
                  <a:moveTo>
                    <a:pt x="3809" y="0"/>
                  </a:moveTo>
                  <a:lnTo>
                    <a:pt x="0" y="182930"/>
                  </a:lnTo>
                  <a:lnTo>
                    <a:pt x="103885" y="32308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6621" y="4799076"/>
              <a:ext cx="1762505" cy="6537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58537" y="4832985"/>
              <a:ext cx="1646555" cy="532130"/>
            </a:xfrm>
            <a:custGeom>
              <a:avLst/>
              <a:gdLst/>
              <a:ahLst/>
              <a:cxnLst/>
              <a:rect l="l" t="t" r="r" b="b"/>
              <a:pathLst>
                <a:path w="1646554" h="532129">
                  <a:moveTo>
                    <a:pt x="0" y="0"/>
                  </a:moveTo>
                  <a:lnTo>
                    <a:pt x="1645970" y="531507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88051" y="3534155"/>
              <a:ext cx="516635" cy="133730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76063" y="3568830"/>
              <a:ext cx="394335" cy="1221740"/>
            </a:xfrm>
            <a:custGeom>
              <a:avLst/>
              <a:gdLst/>
              <a:ahLst/>
              <a:cxnLst/>
              <a:rect l="l" t="t" r="r" b="b"/>
              <a:pathLst>
                <a:path w="394335" h="1221739">
                  <a:moveTo>
                    <a:pt x="0" y="1221193"/>
                  </a:moveTo>
                  <a:lnTo>
                    <a:pt x="394335" y="0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7074" y="4861560"/>
              <a:ext cx="2093975" cy="137083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84703" y="4901183"/>
              <a:ext cx="1682114" cy="1007110"/>
            </a:xfrm>
            <a:custGeom>
              <a:avLst/>
              <a:gdLst/>
              <a:ahLst/>
              <a:cxnLst/>
              <a:rect l="l" t="t" r="r" b="b"/>
              <a:pathLst>
                <a:path w="1682114" h="1007110">
                  <a:moveTo>
                    <a:pt x="0" y="0"/>
                  </a:moveTo>
                  <a:lnTo>
                    <a:pt x="1681657" y="1006703"/>
                  </a:lnTo>
                </a:path>
              </a:pathLst>
            </a:custGeom>
            <a:ln w="35052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4323" y="5853761"/>
              <a:ext cx="177800" cy="135255"/>
            </a:xfrm>
            <a:custGeom>
              <a:avLst/>
              <a:gdLst/>
              <a:ahLst/>
              <a:cxnLst/>
              <a:rect l="l" t="t" r="r" b="b"/>
              <a:pathLst>
                <a:path w="177800" h="135254">
                  <a:moveTo>
                    <a:pt x="54013" y="0"/>
                  </a:moveTo>
                  <a:lnTo>
                    <a:pt x="0" y="90220"/>
                  </a:lnTo>
                  <a:lnTo>
                    <a:pt x="177380" y="135140"/>
                  </a:lnTo>
                  <a:lnTo>
                    <a:pt x="54013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807" y="4831326"/>
              <a:ext cx="222269" cy="2129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3372" y="4838982"/>
              <a:ext cx="135142" cy="13514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4443" y="4837176"/>
              <a:ext cx="778763" cy="121537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01693" y="4871843"/>
              <a:ext cx="657225" cy="1097915"/>
            </a:xfrm>
            <a:custGeom>
              <a:avLst/>
              <a:gdLst/>
              <a:ahLst/>
              <a:cxnLst/>
              <a:rect l="l" t="t" r="r" b="b"/>
              <a:pathLst>
                <a:path w="657225" h="1097914">
                  <a:moveTo>
                    <a:pt x="0" y="1097318"/>
                  </a:moveTo>
                  <a:lnTo>
                    <a:pt x="656894" y="0"/>
                  </a:lnTo>
                </a:path>
              </a:pathLst>
            </a:custGeom>
            <a:ln w="19050">
              <a:solidFill>
                <a:srgbClr val="9BBB5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7236" y="4738217"/>
              <a:ext cx="257454" cy="24825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6527" y="4744974"/>
              <a:ext cx="172212" cy="172212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36685" y="4564531"/>
            <a:ext cx="16230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latin typeface="Calibri"/>
                <a:cs typeface="Calibri"/>
              </a:rPr>
              <a:t>Terrestrial</a:t>
            </a:r>
            <a:endParaRPr sz="3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3000" b="1" spc="-10" dirty="0">
                <a:latin typeface="Calibri"/>
                <a:cs typeface="Calibri"/>
              </a:rPr>
              <a:t>Frame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24300" y="5948934"/>
            <a:ext cx="3023870" cy="523875"/>
          </a:xfrm>
          <a:custGeom>
            <a:avLst/>
            <a:gdLst/>
            <a:ahLst/>
            <a:cxnLst/>
            <a:rect l="l" t="t" r="r" b="b"/>
            <a:pathLst>
              <a:path w="3023870" h="523875">
                <a:moveTo>
                  <a:pt x="3023616" y="0"/>
                </a:moveTo>
                <a:lnTo>
                  <a:pt x="0" y="0"/>
                </a:lnTo>
                <a:lnTo>
                  <a:pt x="0" y="523493"/>
                </a:lnTo>
                <a:lnTo>
                  <a:pt x="3023616" y="523493"/>
                </a:lnTo>
                <a:lnTo>
                  <a:pt x="3023616" y="0"/>
                </a:lnTo>
                <a:close/>
              </a:path>
            </a:pathLst>
          </a:custGeom>
          <a:solidFill>
            <a:srgbClr val="FFFF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977267" y="5966297"/>
            <a:ext cx="24485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600" spc="100" dirty="0">
                <a:solidFill>
                  <a:srgbClr val="9BBB59"/>
                </a:solidFill>
                <a:latin typeface="Cambria Math"/>
                <a:cs typeface="Cambria Math"/>
              </a:rPr>
              <a:t>𝑥</a:t>
            </a:r>
            <a:r>
              <a:rPr sz="2850" spc="150" baseline="-16081" dirty="0">
                <a:solidFill>
                  <a:srgbClr val="9BBB59"/>
                </a:solidFill>
                <a:latin typeface="Cambria Math"/>
                <a:cs typeface="Cambria Math"/>
              </a:rPr>
              <a:t>𝑝</a:t>
            </a:r>
            <a:r>
              <a:rPr sz="2850" spc="345" baseline="-16081" dirty="0">
                <a:solidFill>
                  <a:srgbClr val="9BBB59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9BBB59"/>
                </a:solidFill>
                <a:latin typeface="Calibri"/>
                <a:cs typeface="Calibri"/>
              </a:rPr>
              <a:t>(polar </a:t>
            </a:r>
            <a:r>
              <a:rPr sz="2600" spc="-10" dirty="0">
                <a:solidFill>
                  <a:srgbClr val="9BBB59"/>
                </a:solidFill>
                <a:latin typeface="Calibri"/>
                <a:cs typeface="Calibri"/>
              </a:rPr>
              <a:t>motion)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44" name="object 44"/>
          <p:cNvSpPr txBox="1"/>
          <p:nvPr/>
        </p:nvSpPr>
        <p:spPr>
          <a:xfrm>
            <a:off x="3143138" y="3959895"/>
            <a:ext cx="423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600" spc="75" dirty="0">
                <a:solidFill>
                  <a:srgbClr val="9BBB59"/>
                </a:solidFill>
                <a:latin typeface="Cambria Math"/>
                <a:cs typeface="Cambria Math"/>
              </a:rPr>
              <a:t>𝑦</a:t>
            </a:r>
            <a:r>
              <a:rPr sz="2850" spc="112" baseline="-16081" dirty="0">
                <a:solidFill>
                  <a:srgbClr val="9BBB59"/>
                </a:solidFill>
                <a:latin typeface="Cambria Math"/>
                <a:cs typeface="Cambria Math"/>
              </a:rPr>
              <a:t>𝑝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3337" y="1014858"/>
            <a:ext cx="8305165" cy="29057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35"/>
              </a:spcBef>
            </a:pPr>
            <a:r>
              <a:rPr sz="3400" b="1" spc="-10" dirty="0">
                <a:latin typeface="Calibri"/>
                <a:cs typeface="Calibri"/>
              </a:rPr>
              <a:t>Precession/Nutation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dirty="0">
                <a:latin typeface="Cambria Math"/>
                <a:cs typeface="Cambria Math"/>
              </a:rPr>
              <a:t>⟶</a:t>
            </a:r>
            <a:r>
              <a:rPr sz="3400" spc="-15" dirty="0">
                <a:latin typeface="Cambria Math"/>
                <a:cs typeface="Cambria Math"/>
              </a:rPr>
              <a:t> </a:t>
            </a:r>
            <a:r>
              <a:rPr sz="3400" b="1" dirty="0">
                <a:solidFill>
                  <a:srgbClr val="9BBB59"/>
                </a:solidFill>
                <a:latin typeface="Calibri"/>
                <a:cs typeface="Calibri"/>
              </a:rPr>
              <a:t>polar</a:t>
            </a:r>
            <a:r>
              <a:rPr sz="3400" b="1" spc="-5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9BBB59"/>
                </a:solidFill>
                <a:latin typeface="Calibri"/>
                <a:cs typeface="Calibri"/>
              </a:rPr>
              <a:t>motion</a:t>
            </a:r>
            <a:r>
              <a:rPr sz="3400" b="1" spc="-10" dirty="0">
                <a:latin typeface="Calibri"/>
                <a:cs typeface="Calibri"/>
              </a:rPr>
              <a:t>:</a:t>
            </a:r>
            <a:endParaRPr sz="3400">
              <a:latin typeface="Calibri"/>
              <a:cs typeface="Calibri"/>
            </a:endParaRPr>
          </a:p>
          <a:p>
            <a:pPr marL="414020" indent="-34353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414020" algn="l"/>
              </a:tabLst>
            </a:pPr>
            <a:r>
              <a:rPr sz="3000" dirty="0">
                <a:latin typeface="Calibri"/>
                <a:cs typeface="Calibri"/>
              </a:rPr>
              <a:t>Reality: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conventional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reference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pole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C00000"/>
                </a:solidFill>
                <a:latin typeface="Calibri"/>
                <a:cs typeface="Calibri"/>
              </a:rPr>
              <a:t>CIP</a:t>
            </a:r>
            <a:endParaRPr sz="3000">
              <a:latin typeface="Calibri"/>
              <a:cs typeface="Calibri"/>
            </a:endParaRPr>
          </a:p>
          <a:p>
            <a:pPr marL="4140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14020" algn="l"/>
              </a:tabLst>
            </a:pPr>
            <a:r>
              <a:rPr sz="3000" spc="-10" dirty="0">
                <a:latin typeface="Calibri"/>
                <a:cs typeface="Calibri"/>
              </a:rPr>
              <a:t>Intermediate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pole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eventual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transformation</a:t>
            </a:r>
            <a:endParaRPr sz="3000">
              <a:latin typeface="Calibri"/>
              <a:cs typeface="Calibri"/>
            </a:endParaRPr>
          </a:p>
          <a:p>
            <a:pPr marL="41402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14020" algn="l"/>
              </a:tabLst>
            </a:pPr>
            <a:r>
              <a:rPr sz="3000" dirty="0">
                <a:latin typeface="Calibri"/>
                <a:cs typeface="Calibri"/>
              </a:rPr>
              <a:t>Polar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motion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angles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55" dirty="0">
                <a:latin typeface="Cambria Math"/>
                <a:cs typeface="Cambria Math"/>
              </a:rPr>
              <a:t>{𝑥</a:t>
            </a:r>
            <a:r>
              <a:rPr sz="3300" spc="82" baseline="-15151" dirty="0">
                <a:latin typeface="Cambria Math"/>
                <a:cs typeface="Cambria Math"/>
              </a:rPr>
              <a:t>𝑝</a:t>
            </a:r>
            <a:r>
              <a:rPr sz="3000" spc="55" dirty="0">
                <a:latin typeface="Cambria Math"/>
                <a:cs typeface="Cambria Math"/>
              </a:rPr>
              <a:t>,</a:t>
            </a:r>
            <a:r>
              <a:rPr sz="3000" spc="-165" dirty="0">
                <a:latin typeface="Cambria Math"/>
                <a:cs typeface="Cambria Math"/>
              </a:rPr>
              <a:t> </a:t>
            </a:r>
            <a:r>
              <a:rPr sz="3000" dirty="0">
                <a:latin typeface="Cambria Math"/>
                <a:cs typeface="Cambria Math"/>
              </a:rPr>
              <a:t>𝑦</a:t>
            </a:r>
            <a:r>
              <a:rPr sz="3300" baseline="-15151" dirty="0">
                <a:latin typeface="Cambria Math"/>
                <a:cs typeface="Cambria Math"/>
              </a:rPr>
              <a:t>𝑝</a:t>
            </a:r>
            <a:r>
              <a:rPr sz="3000" dirty="0">
                <a:latin typeface="Cambria Math"/>
                <a:cs typeface="Cambria Math"/>
              </a:rPr>
              <a:t>}</a:t>
            </a:r>
            <a:r>
              <a:rPr sz="3000" spc="-45" dirty="0">
                <a:latin typeface="Cambria Math"/>
                <a:cs typeface="Cambria Math"/>
              </a:rPr>
              <a:t> </a:t>
            </a:r>
            <a:r>
              <a:rPr sz="3000" dirty="0">
                <a:latin typeface="Calibri"/>
                <a:cs typeface="Calibri"/>
              </a:rPr>
              <a:t>also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refer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CIP</a:t>
            </a:r>
            <a:endParaRPr sz="3000">
              <a:latin typeface="Calibri"/>
              <a:cs typeface="Calibri"/>
            </a:endParaRPr>
          </a:p>
          <a:p>
            <a:pPr marR="340995" algn="r">
              <a:lnSpc>
                <a:spcPct val="100000"/>
              </a:lnSpc>
              <a:spcBef>
                <a:spcPts val="1270"/>
              </a:spcBef>
            </a:pPr>
            <a:r>
              <a:rPr sz="3000" b="1" spc="-10" dirty="0">
                <a:solidFill>
                  <a:srgbClr val="808080"/>
                </a:solidFill>
                <a:latin typeface="Calibri"/>
                <a:cs typeface="Calibri"/>
              </a:rPr>
              <a:t>Celestial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64432" y="3894835"/>
            <a:ext cx="10179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808080"/>
                </a:solidFill>
                <a:latin typeface="Calibri"/>
                <a:cs typeface="Calibri"/>
              </a:rPr>
              <a:t>Frame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48690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Polar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motion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Geophysical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effects</a:t>
            </a:r>
          </a:p>
        </p:txBody>
      </p:sp>
      <p:pic>
        <p:nvPicPr>
          <p:cNvPr id="3" name="object 3" descr="PM3D_1962_20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323553"/>
            <a:ext cx="2931048" cy="49843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76147" y="873594"/>
            <a:ext cx="5292090" cy="440499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5"/>
              </a:spcBef>
            </a:pPr>
            <a:r>
              <a:rPr sz="3000" b="1" dirty="0">
                <a:latin typeface="Calibri"/>
                <a:cs typeface="Calibri"/>
              </a:rPr>
              <a:t>„1</a:t>
            </a:r>
            <a:r>
              <a:rPr sz="3000" b="1" baseline="25000" dirty="0">
                <a:latin typeface="Calibri"/>
                <a:cs typeface="Calibri"/>
              </a:rPr>
              <a:t>st</a:t>
            </a:r>
            <a:r>
              <a:rPr sz="3000" b="1" spc="262" baseline="250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order“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pole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trajectory</a:t>
            </a:r>
            <a:r>
              <a:rPr sz="3000" spc="-1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469900" indent="-342265">
              <a:lnSpc>
                <a:spcPct val="100000"/>
              </a:lnSpc>
              <a:spcBef>
                <a:spcPts val="1855"/>
              </a:spcBef>
              <a:buFont typeface="Wingdings"/>
              <a:buChar char=""/>
              <a:tabLst>
                <a:tab pos="469900" algn="l"/>
              </a:tabLst>
            </a:pPr>
            <a:r>
              <a:rPr sz="3000" dirty="0">
                <a:solidFill>
                  <a:srgbClr val="FFC933"/>
                </a:solidFill>
                <a:latin typeface="Calibri"/>
                <a:cs typeface="Calibri"/>
              </a:rPr>
              <a:t>Chandler</a:t>
            </a:r>
            <a:r>
              <a:rPr sz="3000" spc="-35" dirty="0">
                <a:solidFill>
                  <a:srgbClr val="FFC9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C933"/>
                </a:solidFill>
                <a:latin typeface="Calibri"/>
                <a:cs typeface="Calibri"/>
              </a:rPr>
              <a:t>Wobble</a:t>
            </a:r>
            <a:endParaRPr sz="3000">
              <a:latin typeface="Calibri"/>
              <a:cs typeface="Calibri"/>
            </a:endParaRPr>
          </a:p>
          <a:p>
            <a:pPr marL="869950" lvl="1" indent="-285115">
              <a:lnSpc>
                <a:spcPct val="100000"/>
              </a:lnSpc>
              <a:spcBef>
                <a:spcPts val="965"/>
              </a:spcBef>
              <a:buFont typeface="Symbol"/>
              <a:buChar char=""/>
              <a:tabLst>
                <a:tab pos="869950" algn="l"/>
              </a:tabLst>
            </a:pPr>
            <a:r>
              <a:rPr sz="2600" dirty="0">
                <a:latin typeface="Calibri"/>
                <a:cs typeface="Calibri"/>
              </a:rPr>
              <a:t>Free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oscillation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Earth</a:t>
            </a:r>
            <a:endParaRPr sz="2600">
              <a:latin typeface="Calibri"/>
              <a:cs typeface="Calibri"/>
            </a:endParaRPr>
          </a:p>
          <a:p>
            <a:pPr marL="869950" lvl="1" indent="-285115">
              <a:lnSpc>
                <a:spcPct val="100000"/>
              </a:lnSpc>
              <a:spcBef>
                <a:spcPts val="910"/>
              </a:spcBef>
              <a:buFont typeface="Symbol"/>
              <a:buChar char=""/>
              <a:tabLst>
                <a:tab pos="869950" algn="l"/>
              </a:tabLst>
            </a:pPr>
            <a:r>
              <a:rPr sz="2600" dirty="0">
                <a:latin typeface="Calibri"/>
                <a:cs typeface="Calibri"/>
              </a:rPr>
              <a:t>Period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∼</a:t>
            </a:r>
            <a:r>
              <a:rPr sz="2400" spc="-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libri"/>
                <a:cs typeface="Calibri"/>
              </a:rPr>
              <a:t>433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days</a:t>
            </a:r>
            <a:endParaRPr sz="2600">
              <a:latin typeface="Calibri"/>
              <a:cs typeface="Calibri"/>
            </a:endParaRPr>
          </a:p>
          <a:p>
            <a:pPr marL="469900" indent="-342265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469900" algn="l"/>
              </a:tabLst>
            </a:pPr>
            <a:r>
              <a:rPr sz="3000" dirty="0">
                <a:latin typeface="Calibri"/>
                <a:cs typeface="Calibri"/>
              </a:rPr>
              <a:t>Annual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Wobble</a:t>
            </a:r>
            <a:endParaRPr sz="3000">
              <a:latin typeface="Calibri"/>
              <a:cs typeface="Calibri"/>
            </a:endParaRPr>
          </a:p>
          <a:p>
            <a:pPr marL="870585" marR="30480" lvl="1" indent="-285750">
              <a:lnSpc>
                <a:spcPct val="110000"/>
              </a:lnSpc>
              <a:spcBef>
                <a:spcPts val="650"/>
              </a:spcBef>
              <a:buFont typeface="Symbol"/>
              <a:buChar char=""/>
              <a:tabLst>
                <a:tab pos="870585" algn="l"/>
              </a:tabLst>
            </a:pPr>
            <a:r>
              <a:rPr sz="2600" dirty="0">
                <a:latin typeface="Calibri"/>
                <a:cs typeface="Calibri"/>
              </a:rPr>
              <a:t>Forced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oscillation,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main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driver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400" dirty="0">
                <a:latin typeface="Cambria Math"/>
                <a:cs typeface="Cambria Math"/>
              </a:rPr>
              <a:t>∼</a:t>
            </a:r>
            <a:r>
              <a:rPr sz="2600" dirty="0">
                <a:latin typeface="Calibri"/>
                <a:cs typeface="Calibri"/>
              </a:rPr>
              <a:t>75%)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annual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pressure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over </a:t>
            </a:r>
            <a:r>
              <a:rPr sz="2600" spc="-10" dirty="0">
                <a:latin typeface="Calibri"/>
                <a:cs typeface="Calibri"/>
              </a:rPr>
              <a:t>continental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areas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1764" y="6399720"/>
            <a:ext cx="33464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1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7599" y="5302821"/>
            <a:ext cx="537210" cy="648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50" spc="-50" dirty="0">
                <a:latin typeface="Symbol"/>
                <a:cs typeface="Symbol"/>
              </a:rPr>
              <a:t></a:t>
            </a:r>
            <a:endParaRPr sz="40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6684" y="5356705"/>
            <a:ext cx="432625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Beat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period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6.3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yr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peak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amplitudes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9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PM2D_mitlPol_1900_2011.png"/>
          <p:cNvGrpSpPr/>
          <p:nvPr/>
        </p:nvGrpSpPr>
        <p:grpSpPr>
          <a:xfrm>
            <a:off x="259062" y="2416208"/>
            <a:ext cx="4735830" cy="3695065"/>
            <a:chOff x="259062" y="2416208"/>
            <a:chExt cx="4735830" cy="3695065"/>
          </a:xfrm>
        </p:grpSpPr>
        <p:pic>
          <p:nvPicPr>
            <p:cNvPr id="3" name="object 3" descr="PM2D_mitlPol_1900_2011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62" y="2416208"/>
              <a:ext cx="4735525" cy="36945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72524" y="3225533"/>
              <a:ext cx="1021715" cy="643255"/>
            </a:xfrm>
            <a:custGeom>
              <a:avLst/>
              <a:gdLst/>
              <a:ahLst/>
              <a:cxnLst/>
              <a:rect l="l" t="t" r="r" b="b"/>
              <a:pathLst>
                <a:path w="1021714" h="643254">
                  <a:moveTo>
                    <a:pt x="1021511" y="43459"/>
                  </a:moveTo>
                  <a:lnTo>
                    <a:pt x="1012583" y="28968"/>
                  </a:lnTo>
                  <a:lnTo>
                    <a:pt x="140627" y="566496"/>
                  </a:lnTo>
                  <a:lnTo>
                    <a:pt x="130378" y="562825"/>
                  </a:lnTo>
                  <a:lnTo>
                    <a:pt x="131699" y="552030"/>
                  </a:lnTo>
                  <a:lnTo>
                    <a:pt x="1003655" y="14490"/>
                  </a:lnTo>
                  <a:lnTo>
                    <a:pt x="994714" y="0"/>
                  </a:lnTo>
                  <a:lnTo>
                    <a:pt x="134353" y="530390"/>
                  </a:lnTo>
                  <a:lnTo>
                    <a:pt x="150317" y="400596"/>
                  </a:lnTo>
                  <a:lnTo>
                    <a:pt x="0" y="643204"/>
                  </a:lnTo>
                  <a:lnTo>
                    <a:pt x="284276" y="617880"/>
                  </a:lnTo>
                  <a:lnTo>
                    <a:pt x="161150" y="573849"/>
                  </a:lnTo>
                  <a:lnTo>
                    <a:pt x="1021511" y="43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8740" y="855388"/>
            <a:ext cx="4294505" cy="136906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200" b="1" dirty="0">
                <a:latin typeface="Calibri"/>
                <a:cs typeface="Calibri"/>
              </a:rPr>
              <a:t>Secular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polar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motion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1620"/>
              </a:spcBef>
            </a:pPr>
            <a:r>
              <a:rPr sz="2600" dirty="0">
                <a:latin typeface="Calibri"/>
                <a:cs typeface="Calibri"/>
              </a:rPr>
              <a:t>Pole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trajectory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1962.0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2010.7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154796" y="1484664"/>
            <a:ext cx="3634740" cy="467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27685" indent="-34163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(Linear)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drift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10" dirty="0">
                <a:latin typeface="Calibri"/>
                <a:cs typeface="Calibri"/>
              </a:rPr>
              <a:t>reference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pole:</a:t>
            </a:r>
            <a:endParaRPr sz="2800">
              <a:latin typeface="Calibri"/>
              <a:cs typeface="Calibri"/>
            </a:endParaRPr>
          </a:p>
          <a:p>
            <a:pPr marR="5969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Cambria Math"/>
                <a:cs typeface="Cambria Math"/>
              </a:rPr>
              <a:t>10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𝑐𝑚/𝑦𝑟</a:t>
            </a:r>
            <a:r>
              <a:rPr sz="2400" spc="45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libri"/>
                <a:cs typeface="Calibri"/>
              </a:rPr>
              <a:t>towards</a:t>
            </a:r>
            <a:endParaRPr sz="2400">
              <a:latin typeface="Calibri"/>
              <a:cs typeface="Calibri"/>
            </a:endParaRPr>
          </a:p>
          <a:p>
            <a:pPr marR="1308735" algn="ctr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Cambria Math"/>
                <a:cs typeface="Cambria Math"/>
              </a:rPr>
              <a:t>78°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spc="15" dirty="0">
                <a:latin typeface="Cambria Math"/>
                <a:cs typeface="Cambria Math"/>
              </a:rPr>
              <a:t>W</a:t>
            </a:r>
            <a:endParaRPr sz="2400">
              <a:latin typeface="Cambria Math"/>
              <a:cs typeface="Cambria Math"/>
            </a:endParaRPr>
          </a:p>
          <a:p>
            <a:pPr marL="754380" marR="386080" lvl="1" indent="-285750">
              <a:lnSpc>
                <a:spcPct val="110000"/>
              </a:lnSpc>
              <a:spcBef>
                <a:spcPts val="600"/>
              </a:spcBef>
              <a:buFont typeface="Symbol"/>
              <a:buChar char=""/>
              <a:tabLst>
                <a:tab pos="754380" algn="l"/>
              </a:tabLst>
            </a:pPr>
            <a:r>
              <a:rPr sz="2400" dirty="0">
                <a:latin typeface="Calibri"/>
                <a:cs typeface="Calibri"/>
              </a:rPr>
              <a:t>Main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glacial isostatic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adjustment</a:t>
            </a:r>
            <a:endParaRPr sz="2400">
              <a:latin typeface="Calibri"/>
              <a:cs typeface="Calibri"/>
            </a:endParaRPr>
          </a:p>
          <a:p>
            <a:pPr marL="353695" marR="5080" indent="-341630">
              <a:lnSpc>
                <a:spcPct val="11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Sudden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since 	</a:t>
            </a:r>
            <a:r>
              <a:rPr sz="2800" dirty="0">
                <a:latin typeface="Calibri"/>
                <a:cs typeface="Calibri"/>
              </a:rPr>
              <a:t>2005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other 	</a:t>
            </a:r>
            <a:r>
              <a:rPr sz="2800" dirty="0">
                <a:latin typeface="Calibri"/>
                <a:cs typeface="Calibri"/>
              </a:rPr>
              <a:t>causes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sheet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melt, 	</a:t>
            </a:r>
            <a:r>
              <a:rPr sz="2800" dirty="0">
                <a:latin typeface="Calibri"/>
                <a:cs typeface="Calibri"/>
              </a:rPr>
              <a:t>terrestrial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water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…)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48690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Polar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motion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Geophysical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effects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Earth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Orientation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3337" y="933201"/>
            <a:ext cx="7822565" cy="133096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80"/>
              </a:spcBef>
            </a:pPr>
            <a:r>
              <a:rPr sz="3400" dirty="0">
                <a:latin typeface="Calibri"/>
                <a:cs typeface="Calibri"/>
              </a:rPr>
              <a:t>5</a:t>
            </a:r>
            <a:r>
              <a:rPr sz="3375" baseline="24691" dirty="0">
                <a:latin typeface="Calibri"/>
                <a:cs typeface="Calibri"/>
              </a:rPr>
              <a:t>th</a:t>
            </a:r>
            <a:r>
              <a:rPr sz="3375" spc="300" baseline="24691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EOP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mbria Math"/>
                <a:cs typeface="Cambria Math"/>
              </a:rPr>
              <a:t>⟶</a:t>
            </a:r>
            <a:r>
              <a:rPr sz="3400" spc="-45" dirty="0">
                <a:latin typeface="Cambria Math"/>
                <a:cs typeface="Cambria Math"/>
              </a:rPr>
              <a:t> </a:t>
            </a:r>
            <a:r>
              <a:rPr sz="3400" b="1" spc="-20" dirty="0">
                <a:solidFill>
                  <a:srgbClr val="F79646"/>
                </a:solidFill>
                <a:latin typeface="Calibri"/>
                <a:cs typeface="Calibri"/>
              </a:rPr>
              <a:t>Variations</a:t>
            </a:r>
            <a:r>
              <a:rPr sz="3400" b="1" spc="-6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in</a:t>
            </a:r>
            <a:r>
              <a:rPr sz="3400" b="1" spc="-6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the</a:t>
            </a:r>
            <a:r>
              <a:rPr sz="3400" b="1" spc="-6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rate</a:t>
            </a:r>
            <a:r>
              <a:rPr sz="34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of</a:t>
            </a:r>
            <a:r>
              <a:rPr sz="34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F79646"/>
                </a:solidFill>
                <a:latin typeface="Calibri"/>
                <a:cs typeface="Calibri"/>
              </a:rPr>
              <a:t>rotation</a:t>
            </a:r>
            <a:endParaRPr sz="3400">
              <a:latin typeface="Calibri"/>
              <a:cs typeface="Calibri"/>
            </a:endParaRPr>
          </a:p>
          <a:p>
            <a:pPr marL="414020" indent="-34353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414020" algn="l"/>
              </a:tabLst>
            </a:pPr>
            <a:r>
              <a:rPr sz="3000" spc="-10" dirty="0">
                <a:latin typeface="Calibri"/>
                <a:cs typeface="Calibri"/>
              </a:rPr>
              <a:t>Understanding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time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scales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139" y="2238651"/>
            <a:ext cx="4564380" cy="27381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5080">
              <a:lnSpc>
                <a:spcPct val="100400"/>
              </a:lnSpc>
              <a:spcBef>
                <a:spcPts val="85"/>
              </a:spcBef>
            </a:pPr>
            <a:r>
              <a:rPr sz="3000" spc="-10" dirty="0">
                <a:latin typeface="Calibri"/>
                <a:cs typeface="Calibri"/>
              </a:rPr>
              <a:t>required,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particularly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UT1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b="1" spc="-10" dirty="0">
                <a:latin typeface="Calibri"/>
                <a:cs typeface="Calibri"/>
              </a:rPr>
              <a:t>Universal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Time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corrected</a:t>
            </a:r>
            <a:r>
              <a:rPr sz="2600" spc="-25" dirty="0">
                <a:latin typeface="Calibri"/>
                <a:cs typeface="Calibri"/>
              </a:rPr>
              <a:t> for </a:t>
            </a:r>
            <a:r>
              <a:rPr sz="2600" dirty="0">
                <a:latin typeface="Calibri"/>
                <a:cs typeface="Calibri"/>
              </a:rPr>
              <a:t>polar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motion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effects)</a:t>
            </a:r>
            <a:endParaRPr sz="2600">
              <a:latin typeface="Calibri"/>
              <a:cs typeface="Calibri"/>
            </a:endParaRPr>
          </a:p>
          <a:p>
            <a:pPr marL="355600" marR="7493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Phase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angle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terrestrial </a:t>
            </a:r>
            <a:r>
              <a:rPr sz="3000" dirty="0">
                <a:latin typeface="Calibri"/>
                <a:cs typeface="Calibri"/>
              </a:rPr>
              <a:t>object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95" dirty="0">
                <a:latin typeface="Calibri"/>
                <a:cs typeface="Calibri"/>
              </a:rPr>
              <a:t>w.r.t.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reference </a:t>
            </a:r>
            <a:r>
              <a:rPr sz="3000" dirty="0">
                <a:latin typeface="Calibri"/>
                <a:cs typeface="Calibri"/>
              </a:rPr>
              <a:t>point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sphere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139" y="5034429"/>
            <a:ext cx="485648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For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information,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see: </a:t>
            </a:r>
            <a:r>
              <a:rPr sz="2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https://www.timeanddate.com/ti</a:t>
            </a:r>
            <a:r>
              <a:rPr sz="2600" spc="-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me/universal-</a:t>
            </a:r>
            <a:r>
              <a:rPr sz="2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time.html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65685" y="2208913"/>
            <a:ext cx="2681605" cy="2982595"/>
            <a:chOff x="5865685" y="2208913"/>
            <a:chExt cx="2681605" cy="2982595"/>
          </a:xfrm>
        </p:grpSpPr>
        <p:sp>
          <p:nvSpPr>
            <p:cNvPr id="7" name="object 7"/>
            <p:cNvSpPr/>
            <p:nvPr/>
          </p:nvSpPr>
          <p:spPr>
            <a:xfrm>
              <a:off x="5881877" y="2870454"/>
              <a:ext cx="2304415" cy="2304415"/>
            </a:xfrm>
            <a:custGeom>
              <a:avLst/>
              <a:gdLst/>
              <a:ahLst/>
              <a:cxnLst/>
              <a:rect l="l" t="t" r="r" b="b"/>
              <a:pathLst>
                <a:path w="2304415" h="2304415">
                  <a:moveTo>
                    <a:pt x="0" y="1152144"/>
                  </a:moveTo>
                  <a:lnTo>
                    <a:pt x="1010" y="1103441"/>
                  </a:lnTo>
                  <a:lnTo>
                    <a:pt x="4016" y="1055254"/>
                  </a:lnTo>
                  <a:lnTo>
                    <a:pt x="8976" y="1007622"/>
                  </a:lnTo>
                  <a:lnTo>
                    <a:pt x="15852" y="960585"/>
                  </a:lnTo>
                  <a:lnTo>
                    <a:pt x="24602" y="914183"/>
                  </a:lnTo>
                  <a:lnTo>
                    <a:pt x="35187" y="868457"/>
                  </a:lnTo>
                  <a:lnTo>
                    <a:pt x="47567" y="823445"/>
                  </a:lnTo>
                  <a:lnTo>
                    <a:pt x="61702" y="779189"/>
                  </a:lnTo>
                  <a:lnTo>
                    <a:pt x="77552" y="735728"/>
                  </a:lnTo>
                  <a:lnTo>
                    <a:pt x="95077" y="693103"/>
                  </a:lnTo>
                  <a:lnTo>
                    <a:pt x="114237" y="651352"/>
                  </a:lnTo>
                  <a:lnTo>
                    <a:pt x="134992" y="610516"/>
                  </a:lnTo>
                  <a:lnTo>
                    <a:pt x="157302" y="570636"/>
                  </a:lnTo>
                  <a:lnTo>
                    <a:pt x="181126" y="531751"/>
                  </a:lnTo>
                  <a:lnTo>
                    <a:pt x="206426" y="493900"/>
                  </a:lnTo>
                  <a:lnTo>
                    <a:pt x="233161" y="457125"/>
                  </a:lnTo>
                  <a:lnTo>
                    <a:pt x="261291" y="421465"/>
                  </a:lnTo>
                  <a:lnTo>
                    <a:pt x="290776" y="386960"/>
                  </a:lnTo>
                  <a:lnTo>
                    <a:pt x="321575" y="353650"/>
                  </a:lnTo>
                  <a:lnTo>
                    <a:pt x="353650" y="321575"/>
                  </a:lnTo>
                  <a:lnTo>
                    <a:pt x="386960" y="290776"/>
                  </a:lnTo>
                  <a:lnTo>
                    <a:pt x="421465" y="261291"/>
                  </a:lnTo>
                  <a:lnTo>
                    <a:pt x="457125" y="233161"/>
                  </a:lnTo>
                  <a:lnTo>
                    <a:pt x="493900" y="206426"/>
                  </a:lnTo>
                  <a:lnTo>
                    <a:pt x="531751" y="181126"/>
                  </a:lnTo>
                  <a:lnTo>
                    <a:pt x="570636" y="157302"/>
                  </a:lnTo>
                  <a:lnTo>
                    <a:pt x="610516" y="134992"/>
                  </a:lnTo>
                  <a:lnTo>
                    <a:pt x="651352" y="114237"/>
                  </a:lnTo>
                  <a:lnTo>
                    <a:pt x="693103" y="95077"/>
                  </a:lnTo>
                  <a:lnTo>
                    <a:pt x="735728" y="77552"/>
                  </a:lnTo>
                  <a:lnTo>
                    <a:pt x="779189" y="61702"/>
                  </a:lnTo>
                  <a:lnTo>
                    <a:pt x="823445" y="47567"/>
                  </a:lnTo>
                  <a:lnTo>
                    <a:pt x="868457" y="35187"/>
                  </a:lnTo>
                  <a:lnTo>
                    <a:pt x="914183" y="24602"/>
                  </a:lnTo>
                  <a:lnTo>
                    <a:pt x="960585" y="15852"/>
                  </a:lnTo>
                  <a:lnTo>
                    <a:pt x="1007622" y="8976"/>
                  </a:lnTo>
                  <a:lnTo>
                    <a:pt x="1055254" y="4016"/>
                  </a:lnTo>
                  <a:lnTo>
                    <a:pt x="1103441" y="1010"/>
                  </a:lnTo>
                  <a:lnTo>
                    <a:pt x="1152144" y="0"/>
                  </a:lnTo>
                  <a:lnTo>
                    <a:pt x="1200846" y="1010"/>
                  </a:lnTo>
                  <a:lnTo>
                    <a:pt x="1249033" y="4016"/>
                  </a:lnTo>
                  <a:lnTo>
                    <a:pt x="1296665" y="8976"/>
                  </a:lnTo>
                  <a:lnTo>
                    <a:pt x="1343702" y="15852"/>
                  </a:lnTo>
                  <a:lnTo>
                    <a:pt x="1390104" y="24602"/>
                  </a:lnTo>
                  <a:lnTo>
                    <a:pt x="1435830" y="35187"/>
                  </a:lnTo>
                  <a:lnTo>
                    <a:pt x="1480842" y="47567"/>
                  </a:lnTo>
                  <a:lnTo>
                    <a:pt x="1525098" y="61702"/>
                  </a:lnTo>
                  <a:lnTo>
                    <a:pt x="1568559" y="77552"/>
                  </a:lnTo>
                  <a:lnTo>
                    <a:pt x="1611184" y="95077"/>
                  </a:lnTo>
                  <a:lnTo>
                    <a:pt x="1652935" y="114237"/>
                  </a:lnTo>
                  <a:lnTo>
                    <a:pt x="1693771" y="134992"/>
                  </a:lnTo>
                  <a:lnTo>
                    <a:pt x="1733651" y="157302"/>
                  </a:lnTo>
                  <a:lnTo>
                    <a:pt x="1772536" y="181126"/>
                  </a:lnTo>
                  <a:lnTo>
                    <a:pt x="1810387" y="206426"/>
                  </a:lnTo>
                  <a:lnTo>
                    <a:pt x="1847162" y="233161"/>
                  </a:lnTo>
                  <a:lnTo>
                    <a:pt x="1882822" y="261291"/>
                  </a:lnTo>
                  <a:lnTo>
                    <a:pt x="1917327" y="290776"/>
                  </a:lnTo>
                  <a:lnTo>
                    <a:pt x="1950637" y="321575"/>
                  </a:lnTo>
                  <a:lnTo>
                    <a:pt x="1982712" y="353650"/>
                  </a:lnTo>
                  <a:lnTo>
                    <a:pt x="2013511" y="386960"/>
                  </a:lnTo>
                  <a:lnTo>
                    <a:pt x="2042996" y="421465"/>
                  </a:lnTo>
                  <a:lnTo>
                    <a:pt x="2071126" y="457125"/>
                  </a:lnTo>
                  <a:lnTo>
                    <a:pt x="2097861" y="493900"/>
                  </a:lnTo>
                  <a:lnTo>
                    <a:pt x="2123161" y="531751"/>
                  </a:lnTo>
                  <a:lnTo>
                    <a:pt x="2146985" y="570636"/>
                  </a:lnTo>
                  <a:lnTo>
                    <a:pt x="2169295" y="610516"/>
                  </a:lnTo>
                  <a:lnTo>
                    <a:pt x="2190050" y="651352"/>
                  </a:lnTo>
                  <a:lnTo>
                    <a:pt x="2209210" y="693103"/>
                  </a:lnTo>
                  <a:lnTo>
                    <a:pt x="2226735" y="735728"/>
                  </a:lnTo>
                  <a:lnTo>
                    <a:pt x="2242585" y="779189"/>
                  </a:lnTo>
                  <a:lnTo>
                    <a:pt x="2256720" y="823445"/>
                  </a:lnTo>
                  <a:lnTo>
                    <a:pt x="2269100" y="868457"/>
                  </a:lnTo>
                  <a:lnTo>
                    <a:pt x="2279685" y="914183"/>
                  </a:lnTo>
                  <a:lnTo>
                    <a:pt x="2288435" y="960585"/>
                  </a:lnTo>
                  <a:lnTo>
                    <a:pt x="2295311" y="1007622"/>
                  </a:lnTo>
                  <a:lnTo>
                    <a:pt x="2300271" y="1055254"/>
                  </a:lnTo>
                  <a:lnTo>
                    <a:pt x="2303277" y="1103441"/>
                  </a:lnTo>
                  <a:lnTo>
                    <a:pt x="2304288" y="1152144"/>
                  </a:lnTo>
                  <a:lnTo>
                    <a:pt x="2303277" y="1200846"/>
                  </a:lnTo>
                  <a:lnTo>
                    <a:pt x="2300271" y="1249033"/>
                  </a:lnTo>
                  <a:lnTo>
                    <a:pt x="2295311" y="1296665"/>
                  </a:lnTo>
                  <a:lnTo>
                    <a:pt x="2288435" y="1343702"/>
                  </a:lnTo>
                  <a:lnTo>
                    <a:pt x="2279685" y="1390104"/>
                  </a:lnTo>
                  <a:lnTo>
                    <a:pt x="2269100" y="1435830"/>
                  </a:lnTo>
                  <a:lnTo>
                    <a:pt x="2256720" y="1480842"/>
                  </a:lnTo>
                  <a:lnTo>
                    <a:pt x="2242585" y="1525098"/>
                  </a:lnTo>
                  <a:lnTo>
                    <a:pt x="2226735" y="1568559"/>
                  </a:lnTo>
                  <a:lnTo>
                    <a:pt x="2209210" y="1611184"/>
                  </a:lnTo>
                  <a:lnTo>
                    <a:pt x="2190050" y="1652935"/>
                  </a:lnTo>
                  <a:lnTo>
                    <a:pt x="2169295" y="1693771"/>
                  </a:lnTo>
                  <a:lnTo>
                    <a:pt x="2146985" y="1733651"/>
                  </a:lnTo>
                  <a:lnTo>
                    <a:pt x="2123161" y="1772536"/>
                  </a:lnTo>
                  <a:lnTo>
                    <a:pt x="2097861" y="1810387"/>
                  </a:lnTo>
                  <a:lnTo>
                    <a:pt x="2071126" y="1847162"/>
                  </a:lnTo>
                  <a:lnTo>
                    <a:pt x="2042996" y="1882822"/>
                  </a:lnTo>
                  <a:lnTo>
                    <a:pt x="2013511" y="1917327"/>
                  </a:lnTo>
                  <a:lnTo>
                    <a:pt x="1982712" y="1950637"/>
                  </a:lnTo>
                  <a:lnTo>
                    <a:pt x="1950637" y="1982712"/>
                  </a:lnTo>
                  <a:lnTo>
                    <a:pt x="1917327" y="2013511"/>
                  </a:lnTo>
                  <a:lnTo>
                    <a:pt x="1882822" y="2042996"/>
                  </a:lnTo>
                  <a:lnTo>
                    <a:pt x="1847162" y="2071126"/>
                  </a:lnTo>
                  <a:lnTo>
                    <a:pt x="1810387" y="2097861"/>
                  </a:lnTo>
                  <a:lnTo>
                    <a:pt x="1772536" y="2123161"/>
                  </a:lnTo>
                  <a:lnTo>
                    <a:pt x="1733651" y="2146985"/>
                  </a:lnTo>
                  <a:lnTo>
                    <a:pt x="1693771" y="2169295"/>
                  </a:lnTo>
                  <a:lnTo>
                    <a:pt x="1652935" y="2190050"/>
                  </a:lnTo>
                  <a:lnTo>
                    <a:pt x="1611184" y="2209210"/>
                  </a:lnTo>
                  <a:lnTo>
                    <a:pt x="1568559" y="2226735"/>
                  </a:lnTo>
                  <a:lnTo>
                    <a:pt x="1525098" y="2242585"/>
                  </a:lnTo>
                  <a:lnTo>
                    <a:pt x="1480842" y="2256720"/>
                  </a:lnTo>
                  <a:lnTo>
                    <a:pt x="1435830" y="2269100"/>
                  </a:lnTo>
                  <a:lnTo>
                    <a:pt x="1390104" y="2279685"/>
                  </a:lnTo>
                  <a:lnTo>
                    <a:pt x="1343702" y="2288435"/>
                  </a:lnTo>
                  <a:lnTo>
                    <a:pt x="1296665" y="2295311"/>
                  </a:lnTo>
                  <a:lnTo>
                    <a:pt x="1249033" y="2300271"/>
                  </a:lnTo>
                  <a:lnTo>
                    <a:pt x="1200846" y="2303277"/>
                  </a:lnTo>
                  <a:lnTo>
                    <a:pt x="1152144" y="2304288"/>
                  </a:lnTo>
                  <a:lnTo>
                    <a:pt x="1103441" y="2303277"/>
                  </a:lnTo>
                  <a:lnTo>
                    <a:pt x="1055254" y="2300271"/>
                  </a:lnTo>
                  <a:lnTo>
                    <a:pt x="1007622" y="2295311"/>
                  </a:lnTo>
                  <a:lnTo>
                    <a:pt x="960585" y="2288435"/>
                  </a:lnTo>
                  <a:lnTo>
                    <a:pt x="914183" y="2279685"/>
                  </a:lnTo>
                  <a:lnTo>
                    <a:pt x="868457" y="2269100"/>
                  </a:lnTo>
                  <a:lnTo>
                    <a:pt x="823445" y="2256720"/>
                  </a:lnTo>
                  <a:lnTo>
                    <a:pt x="779189" y="2242585"/>
                  </a:lnTo>
                  <a:lnTo>
                    <a:pt x="735728" y="2226735"/>
                  </a:lnTo>
                  <a:lnTo>
                    <a:pt x="693103" y="2209210"/>
                  </a:lnTo>
                  <a:lnTo>
                    <a:pt x="651352" y="2190050"/>
                  </a:lnTo>
                  <a:lnTo>
                    <a:pt x="610516" y="2169295"/>
                  </a:lnTo>
                  <a:lnTo>
                    <a:pt x="570636" y="2146985"/>
                  </a:lnTo>
                  <a:lnTo>
                    <a:pt x="531751" y="2123161"/>
                  </a:lnTo>
                  <a:lnTo>
                    <a:pt x="493900" y="2097861"/>
                  </a:lnTo>
                  <a:lnTo>
                    <a:pt x="457125" y="2071126"/>
                  </a:lnTo>
                  <a:lnTo>
                    <a:pt x="421465" y="2042996"/>
                  </a:lnTo>
                  <a:lnTo>
                    <a:pt x="386960" y="2013511"/>
                  </a:lnTo>
                  <a:lnTo>
                    <a:pt x="353650" y="1982712"/>
                  </a:lnTo>
                  <a:lnTo>
                    <a:pt x="321575" y="1950637"/>
                  </a:lnTo>
                  <a:lnTo>
                    <a:pt x="290776" y="1917327"/>
                  </a:lnTo>
                  <a:lnTo>
                    <a:pt x="261291" y="1882822"/>
                  </a:lnTo>
                  <a:lnTo>
                    <a:pt x="233161" y="1847162"/>
                  </a:lnTo>
                  <a:lnTo>
                    <a:pt x="206426" y="1810387"/>
                  </a:lnTo>
                  <a:lnTo>
                    <a:pt x="181126" y="1772536"/>
                  </a:lnTo>
                  <a:lnTo>
                    <a:pt x="157302" y="1733651"/>
                  </a:lnTo>
                  <a:lnTo>
                    <a:pt x="134992" y="1693771"/>
                  </a:lnTo>
                  <a:lnTo>
                    <a:pt x="114237" y="1652935"/>
                  </a:lnTo>
                  <a:lnTo>
                    <a:pt x="95077" y="1611184"/>
                  </a:lnTo>
                  <a:lnTo>
                    <a:pt x="77552" y="1568559"/>
                  </a:lnTo>
                  <a:lnTo>
                    <a:pt x="61702" y="1525098"/>
                  </a:lnTo>
                  <a:lnTo>
                    <a:pt x="47567" y="1480842"/>
                  </a:lnTo>
                  <a:lnTo>
                    <a:pt x="35187" y="1435830"/>
                  </a:lnTo>
                  <a:lnTo>
                    <a:pt x="24602" y="1390104"/>
                  </a:lnTo>
                  <a:lnTo>
                    <a:pt x="15852" y="1343702"/>
                  </a:lnTo>
                  <a:lnTo>
                    <a:pt x="8976" y="1296665"/>
                  </a:lnTo>
                  <a:lnTo>
                    <a:pt x="4016" y="1249033"/>
                  </a:lnTo>
                  <a:lnTo>
                    <a:pt x="1010" y="1200846"/>
                  </a:lnTo>
                  <a:lnTo>
                    <a:pt x="0" y="1152144"/>
                  </a:lnTo>
                  <a:close/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76593" y="2681478"/>
              <a:ext cx="757555" cy="1341120"/>
            </a:xfrm>
            <a:custGeom>
              <a:avLst/>
              <a:gdLst/>
              <a:ahLst/>
              <a:cxnLst/>
              <a:rect l="l" t="t" r="r" b="b"/>
              <a:pathLst>
                <a:path w="757554" h="1341120">
                  <a:moveTo>
                    <a:pt x="0" y="0"/>
                  </a:moveTo>
                  <a:lnTo>
                    <a:pt x="757326" y="1340827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4021" y="2870456"/>
              <a:ext cx="1088390" cy="1152525"/>
            </a:xfrm>
            <a:custGeom>
              <a:avLst/>
              <a:gdLst/>
              <a:ahLst/>
              <a:cxnLst/>
              <a:rect l="l" t="t" r="r" b="b"/>
              <a:pathLst>
                <a:path w="1088390" h="1152525">
                  <a:moveTo>
                    <a:pt x="0" y="1152169"/>
                  </a:moveTo>
                  <a:lnTo>
                    <a:pt x="1088364" y="0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0251" y="3435139"/>
              <a:ext cx="1511935" cy="1308100"/>
            </a:xfrm>
            <a:custGeom>
              <a:avLst/>
              <a:gdLst/>
              <a:ahLst/>
              <a:cxnLst/>
              <a:rect l="l" t="t" r="r" b="b"/>
              <a:pathLst>
                <a:path w="1511934" h="1308100">
                  <a:moveTo>
                    <a:pt x="1314706" y="102501"/>
                  </a:moveTo>
                  <a:lnTo>
                    <a:pt x="1347377" y="138945"/>
                  </a:lnTo>
                  <a:lnTo>
                    <a:pt x="1377108" y="176946"/>
                  </a:lnTo>
                  <a:lnTo>
                    <a:pt x="1403893" y="216358"/>
                  </a:lnTo>
                  <a:lnTo>
                    <a:pt x="1427727" y="257034"/>
                  </a:lnTo>
                  <a:lnTo>
                    <a:pt x="1448604" y="298829"/>
                  </a:lnTo>
                  <a:lnTo>
                    <a:pt x="1466516" y="341596"/>
                  </a:lnTo>
                  <a:lnTo>
                    <a:pt x="1481459" y="385188"/>
                  </a:lnTo>
                  <a:lnTo>
                    <a:pt x="1493425" y="429460"/>
                  </a:lnTo>
                  <a:lnTo>
                    <a:pt x="1502408" y="474265"/>
                  </a:lnTo>
                  <a:lnTo>
                    <a:pt x="1508403" y="519458"/>
                  </a:lnTo>
                  <a:lnTo>
                    <a:pt x="1511402" y="564891"/>
                  </a:lnTo>
                  <a:lnTo>
                    <a:pt x="1511401" y="610419"/>
                  </a:lnTo>
                  <a:lnTo>
                    <a:pt x="1508392" y="655895"/>
                  </a:lnTo>
                  <a:lnTo>
                    <a:pt x="1502369" y="701174"/>
                  </a:lnTo>
                  <a:lnTo>
                    <a:pt x="1493327" y="746108"/>
                  </a:lnTo>
                  <a:lnTo>
                    <a:pt x="1481259" y="790553"/>
                  </a:lnTo>
                  <a:lnTo>
                    <a:pt x="1466158" y="834360"/>
                  </a:lnTo>
                  <a:lnTo>
                    <a:pt x="1448019" y="877385"/>
                  </a:lnTo>
                  <a:lnTo>
                    <a:pt x="1426836" y="919482"/>
                  </a:lnTo>
                  <a:lnTo>
                    <a:pt x="1402602" y="960502"/>
                  </a:lnTo>
                  <a:lnTo>
                    <a:pt x="1375310" y="1000302"/>
                  </a:lnTo>
                  <a:lnTo>
                    <a:pt x="1344956" y="1038734"/>
                  </a:lnTo>
                  <a:lnTo>
                    <a:pt x="1311531" y="1075651"/>
                  </a:lnTo>
                  <a:lnTo>
                    <a:pt x="1276656" y="1109417"/>
                  </a:lnTo>
                  <a:lnTo>
                    <a:pt x="1240047" y="1140547"/>
                  </a:lnTo>
                  <a:lnTo>
                    <a:pt x="1201845" y="1169037"/>
                  </a:lnTo>
                  <a:lnTo>
                    <a:pt x="1162192" y="1194881"/>
                  </a:lnTo>
                  <a:lnTo>
                    <a:pt x="1121228" y="1218073"/>
                  </a:lnTo>
                  <a:lnTo>
                    <a:pt x="1079094" y="1238609"/>
                  </a:lnTo>
                  <a:lnTo>
                    <a:pt x="1035930" y="1256483"/>
                  </a:lnTo>
                  <a:lnTo>
                    <a:pt x="991878" y="1271690"/>
                  </a:lnTo>
                  <a:lnTo>
                    <a:pt x="947077" y="1284223"/>
                  </a:lnTo>
                  <a:lnTo>
                    <a:pt x="901670" y="1294078"/>
                  </a:lnTo>
                  <a:lnTo>
                    <a:pt x="855796" y="1301249"/>
                  </a:lnTo>
                  <a:lnTo>
                    <a:pt x="809596" y="1305731"/>
                  </a:lnTo>
                  <a:lnTo>
                    <a:pt x="763212" y="1307518"/>
                  </a:lnTo>
                  <a:lnTo>
                    <a:pt x="716783" y="1306605"/>
                  </a:lnTo>
                  <a:lnTo>
                    <a:pt x="670450" y="1302986"/>
                  </a:lnTo>
                  <a:lnTo>
                    <a:pt x="624355" y="1296656"/>
                  </a:lnTo>
                  <a:lnTo>
                    <a:pt x="578638" y="1287610"/>
                  </a:lnTo>
                  <a:lnTo>
                    <a:pt x="533439" y="1275842"/>
                  </a:lnTo>
                  <a:lnTo>
                    <a:pt x="488901" y="1261347"/>
                  </a:lnTo>
                  <a:lnTo>
                    <a:pt x="445162" y="1244119"/>
                  </a:lnTo>
                  <a:lnTo>
                    <a:pt x="402364" y="1224153"/>
                  </a:lnTo>
                  <a:lnTo>
                    <a:pt x="360648" y="1201444"/>
                  </a:lnTo>
                  <a:lnTo>
                    <a:pt x="320155" y="1175985"/>
                  </a:lnTo>
                  <a:lnTo>
                    <a:pt x="281024" y="1147772"/>
                  </a:lnTo>
                  <a:lnTo>
                    <a:pt x="243398" y="1116799"/>
                  </a:lnTo>
                  <a:lnTo>
                    <a:pt x="207953" y="1083575"/>
                  </a:lnTo>
                  <a:lnTo>
                    <a:pt x="175274" y="1048699"/>
                  </a:lnTo>
                  <a:lnTo>
                    <a:pt x="145368" y="1012307"/>
                  </a:lnTo>
                  <a:lnTo>
                    <a:pt x="118238" y="974531"/>
                  </a:lnTo>
                  <a:lnTo>
                    <a:pt x="93892" y="935507"/>
                  </a:lnTo>
                  <a:lnTo>
                    <a:pt x="72334" y="895369"/>
                  </a:lnTo>
                  <a:lnTo>
                    <a:pt x="53572" y="854249"/>
                  </a:lnTo>
                  <a:lnTo>
                    <a:pt x="37609" y="812284"/>
                  </a:lnTo>
                  <a:lnTo>
                    <a:pt x="24452" y="769605"/>
                  </a:lnTo>
                  <a:lnTo>
                    <a:pt x="14107" y="726349"/>
                  </a:lnTo>
                  <a:lnTo>
                    <a:pt x="6580" y="682648"/>
                  </a:lnTo>
                  <a:lnTo>
                    <a:pt x="1875" y="638637"/>
                  </a:lnTo>
                  <a:lnTo>
                    <a:pt x="0" y="594450"/>
                  </a:lnTo>
                  <a:lnTo>
                    <a:pt x="958" y="550221"/>
                  </a:lnTo>
                  <a:lnTo>
                    <a:pt x="4757" y="506084"/>
                  </a:lnTo>
                  <a:lnTo>
                    <a:pt x="11402" y="462174"/>
                  </a:lnTo>
                  <a:lnTo>
                    <a:pt x="20898" y="418623"/>
                  </a:lnTo>
                  <a:lnTo>
                    <a:pt x="33251" y="375567"/>
                  </a:lnTo>
                  <a:lnTo>
                    <a:pt x="48467" y="333139"/>
                  </a:lnTo>
                  <a:lnTo>
                    <a:pt x="66552" y="291473"/>
                  </a:lnTo>
                  <a:lnTo>
                    <a:pt x="87511" y="250704"/>
                  </a:lnTo>
                  <a:lnTo>
                    <a:pt x="111351" y="210966"/>
                  </a:lnTo>
                  <a:lnTo>
                    <a:pt x="138075" y="172392"/>
                  </a:lnTo>
                  <a:lnTo>
                    <a:pt x="167692" y="135117"/>
                  </a:lnTo>
                  <a:lnTo>
                    <a:pt x="200205" y="99275"/>
                  </a:lnTo>
                  <a:lnTo>
                    <a:pt x="227782" y="72244"/>
                  </a:lnTo>
                  <a:lnTo>
                    <a:pt x="256768" y="46656"/>
                  </a:lnTo>
                  <a:lnTo>
                    <a:pt x="287102" y="22559"/>
                  </a:lnTo>
                  <a:lnTo>
                    <a:pt x="318722" y="0"/>
                  </a:lnTo>
                </a:path>
              </a:pathLst>
            </a:custGeom>
            <a:ln w="32004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6560" y="3401580"/>
              <a:ext cx="1104900" cy="193040"/>
            </a:xfrm>
            <a:custGeom>
              <a:avLst/>
              <a:gdLst/>
              <a:ahLst/>
              <a:cxnLst/>
              <a:rect l="l" t="t" r="r" b="b"/>
              <a:pathLst>
                <a:path w="1104900" h="193039">
                  <a:moveTo>
                    <a:pt x="106934" y="0"/>
                  </a:moveTo>
                  <a:lnTo>
                    <a:pt x="0" y="9448"/>
                  </a:lnTo>
                  <a:lnTo>
                    <a:pt x="52425" y="33553"/>
                  </a:lnTo>
                  <a:lnTo>
                    <a:pt x="50330" y="91211"/>
                  </a:lnTo>
                  <a:lnTo>
                    <a:pt x="106934" y="0"/>
                  </a:lnTo>
                  <a:close/>
                </a:path>
                <a:path w="1104900" h="193039">
                  <a:moveTo>
                    <a:pt x="1104582" y="123393"/>
                  </a:moveTo>
                  <a:lnTo>
                    <a:pt x="1002030" y="91681"/>
                  </a:lnTo>
                  <a:lnTo>
                    <a:pt x="1038199" y="192747"/>
                  </a:lnTo>
                  <a:lnTo>
                    <a:pt x="1048270" y="135940"/>
                  </a:lnTo>
                  <a:lnTo>
                    <a:pt x="1104582" y="123393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84413" y="2223518"/>
              <a:ext cx="647700" cy="647065"/>
            </a:xfrm>
            <a:custGeom>
              <a:avLst/>
              <a:gdLst/>
              <a:ahLst/>
              <a:cxnLst/>
              <a:rect l="l" t="t" r="r" b="b"/>
              <a:pathLst>
                <a:path w="647700" h="647064">
                  <a:moveTo>
                    <a:pt x="0" y="107823"/>
                  </a:moveTo>
                  <a:lnTo>
                    <a:pt x="8473" y="65852"/>
                  </a:lnTo>
                  <a:lnTo>
                    <a:pt x="31580" y="31580"/>
                  </a:lnTo>
                  <a:lnTo>
                    <a:pt x="65852" y="8473"/>
                  </a:lnTo>
                  <a:lnTo>
                    <a:pt x="107823" y="0"/>
                  </a:lnTo>
                  <a:lnTo>
                    <a:pt x="539877" y="0"/>
                  </a:lnTo>
                  <a:lnTo>
                    <a:pt x="581847" y="8473"/>
                  </a:lnTo>
                  <a:lnTo>
                    <a:pt x="616119" y="31580"/>
                  </a:lnTo>
                  <a:lnTo>
                    <a:pt x="639226" y="65852"/>
                  </a:lnTo>
                  <a:lnTo>
                    <a:pt x="647700" y="107823"/>
                  </a:lnTo>
                  <a:lnTo>
                    <a:pt x="647700" y="539115"/>
                  </a:lnTo>
                  <a:lnTo>
                    <a:pt x="639226" y="581085"/>
                  </a:lnTo>
                  <a:lnTo>
                    <a:pt x="616119" y="615357"/>
                  </a:lnTo>
                  <a:lnTo>
                    <a:pt x="581847" y="638464"/>
                  </a:lnTo>
                  <a:lnTo>
                    <a:pt x="539877" y="646938"/>
                  </a:lnTo>
                  <a:lnTo>
                    <a:pt x="107823" y="646938"/>
                  </a:lnTo>
                  <a:lnTo>
                    <a:pt x="65852" y="638464"/>
                  </a:lnTo>
                  <a:lnTo>
                    <a:pt x="31580" y="615357"/>
                  </a:lnTo>
                  <a:lnTo>
                    <a:pt x="8473" y="581085"/>
                  </a:lnTo>
                  <a:lnTo>
                    <a:pt x="0" y="539115"/>
                  </a:lnTo>
                  <a:lnTo>
                    <a:pt x="0" y="107823"/>
                  </a:lnTo>
                  <a:close/>
                </a:path>
              </a:pathLst>
            </a:custGeom>
            <a:ln w="28955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60753" y="2265108"/>
            <a:ext cx="495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solidFill>
                  <a:srgbClr val="006699"/>
                </a:solidFill>
                <a:latin typeface="Wingdings"/>
                <a:cs typeface="Wingdings"/>
              </a:rPr>
              <a:t>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29628" y="3920242"/>
            <a:ext cx="2333625" cy="2291715"/>
            <a:chOff x="6429628" y="3920242"/>
            <a:chExt cx="2333625" cy="2291715"/>
          </a:xfrm>
        </p:grpSpPr>
        <p:sp>
          <p:nvSpPr>
            <p:cNvPr id="15" name="object 15"/>
            <p:cNvSpPr/>
            <p:nvPr/>
          </p:nvSpPr>
          <p:spPr>
            <a:xfrm>
              <a:off x="6709139" y="3930217"/>
              <a:ext cx="671195" cy="354965"/>
            </a:xfrm>
            <a:custGeom>
              <a:avLst/>
              <a:gdLst/>
              <a:ahLst/>
              <a:cxnLst/>
              <a:rect l="l" t="t" r="r" b="b"/>
              <a:pathLst>
                <a:path w="671195" h="354964">
                  <a:moveTo>
                    <a:pt x="669220" y="0"/>
                  </a:moveTo>
                  <a:lnTo>
                    <a:pt x="671080" y="45621"/>
                  </a:lnTo>
                  <a:lnTo>
                    <a:pt x="666270" y="90054"/>
                  </a:lnTo>
                  <a:lnTo>
                    <a:pt x="655184" y="132781"/>
                  </a:lnTo>
                  <a:lnTo>
                    <a:pt x="638218" y="173283"/>
                  </a:lnTo>
                  <a:lnTo>
                    <a:pt x="615766" y="211042"/>
                  </a:lnTo>
                  <a:lnTo>
                    <a:pt x="588225" y="245540"/>
                  </a:lnTo>
                  <a:lnTo>
                    <a:pt x="555990" y="276258"/>
                  </a:lnTo>
                  <a:lnTo>
                    <a:pt x="519454" y="302678"/>
                  </a:lnTo>
                  <a:lnTo>
                    <a:pt x="479015" y="324281"/>
                  </a:lnTo>
                  <a:lnTo>
                    <a:pt x="435067" y="340549"/>
                  </a:lnTo>
                  <a:lnTo>
                    <a:pt x="388004" y="350964"/>
                  </a:lnTo>
                  <a:lnTo>
                    <a:pt x="338442" y="354924"/>
                  </a:lnTo>
                  <a:lnTo>
                    <a:pt x="290029" y="352019"/>
                  </a:lnTo>
                  <a:lnTo>
                    <a:pt x="243358" y="342661"/>
                  </a:lnTo>
                  <a:lnTo>
                    <a:pt x="199024" y="327260"/>
                  </a:lnTo>
                  <a:lnTo>
                    <a:pt x="157620" y="306230"/>
                  </a:lnTo>
                  <a:lnTo>
                    <a:pt x="119742" y="279980"/>
                  </a:lnTo>
                  <a:lnTo>
                    <a:pt x="85982" y="248924"/>
                  </a:lnTo>
                  <a:lnTo>
                    <a:pt x="56934" y="213472"/>
                  </a:lnTo>
                  <a:lnTo>
                    <a:pt x="33193" y="174037"/>
                  </a:lnTo>
                  <a:lnTo>
                    <a:pt x="15353" y="131029"/>
                  </a:lnTo>
                  <a:lnTo>
                    <a:pt x="4007" y="84861"/>
                  </a:lnTo>
                  <a:lnTo>
                    <a:pt x="92" y="46061"/>
                  </a:lnTo>
                  <a:lnTo>
                    <a:pt x="0" y="26573"/>
                  </a:lnTo>
                  <a:lnTo>
                    <a:pt x="1150" y="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26046" y="3929767"/>
              <a:ext cx="126364" cy="84455"/>
            </a:xfrm>
            <a:custGeom>
              <a:avLst/>
              <a:gdLst/>
              <a:ahLst/>
              <a:cxnLst/>
              <a:rect l="l" t="t" r="r" b="b"/>
              <a:pathLst>
                <a:path w="126365" h="84454">
                  <a:moveTo>
                    <a:pt x="0" y="84315"/>
                  </a:moveTo>
                  <a:lnTo>
                    <a:pt x="52247" y="0"/>
                  </a:lnTo>
                  <a:lnTo>
                    <a:pt x="125755" y="66598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96756" y="4365117"/>
              <a:ext cx="144145" cy="504190"/>
            </a:xfrm>
            <a:custGeom>
              <a:avLst/>
              <a:gdLst/>
              <a:ahLst/>
              <a:cxnLst/>
              <a:rect l="l" t="t" r="r" b="b"/>
              <a:pathLst>
                <a:path w="144145" h="504189">
                  <a:moveTo>
                    <a:pt x="144018" y="0"/>
                  </a:moveTo>
                  <a:lnTo>
                    <a:pt x="0" y="504050"/>
                  </a:lnTo>
                </a:path>
              </a:pathLst>
            </a:custGeom>
            <a:ln w="19050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44233" y="4869183"/>
              <a:ext cx="2304415" cy="1328420"/>
            </a:xfrm>
            <a:custGeom>
              <a:avLst/>
              <a:gdLst/>
              <a:ahLst/>
              <a:cxnLst/>
              <a:rect l="l" t="t" r="r" b="b"/>
              <a:pathLst>
                <a:path w="2304415" h="1328420">
                  <a:moveTo>
                    <a:pt x="2082927" y="0"/>
                  </a:moveTo>
                  <a:lnTo>
                    <a:pt x="221361" y="0"/>
                  </a:lnTo>
                  <a:lnTo>
                    <a:pt x="176750" y="4497"/>
                  </a:lnTo>
                  <a:lnTo>
                    <a:pt x="135199" y="17396"/>
                  </a:lnTo>
                  <a:lnTo>
                    <a:pt x="97597" y="37806"/>
                  </a:lnTo>
                  <a:lnTo>
                    <a:pt x="64836" y="64836"/>
                  </a:lnTo>
                  <a:lnTo>
                    <a:pt x="37806" y="97597"/>
                  </a:lnTo>
                  <a:lnTo>
                    <a:pt x="17396" y="135199"/>
                  </a:lnTo>
                  <a:lnTo>
                    <a:pt x="4497" y="176750"/>
                  </a:lnTo>
                  <a:lnTo>
                    <a:pt x="0" y="221360"/>
                  </a:lnTo>
                  <a:lnTo>
                    <a:pt x="0" y="1106792"/>
                  </a:lnTo>
                  <a:lnTo>
                    <a:pt x="4497" y="1151407"/>
                  </a:lnTo>
                  <a:lnTo>
                    <a:pt x="17396" y="1192961"/>
                  </a:lnTo>
                  <a:lnTo>
                    <a:pt x="37806" y="1230565"/>
                  </a:lnTo>
                  <a:lnTo>
                    <a:pt x="64836" y="1263327"/>
                  </a:lnTo>
                  <a:lnTo>
                    <a:pt x="97597" y="1290359"/>
                  </a:lnTo>
                  <a:lnTo>
                    <a:pt x="135199" y="1310769"/>
                  </a:lnTo>
                  <a:lnTo>
                    <a:pt x="176750" y="1323668"/>
                  </a:lnTo>
                  <a:lnTo>
                    <a:pt x="221361" y="1328165"/>
                  </a:lnTo>
                  <a:lnTo>
                    <a:pt x="2082927" y="1328165"/>
                  </a:lnTo>
                  <a:lnTo>
                    <a:pt x="2127537" y="1323668"/>
                  </a:lnTo>
                  <a:lnTo>
                    <a:pt x="2169088" y="1310769"/>
                  </a:lnTo>
                  <a:lnTo>
                    <a:pt x="2206690" y="1290359"/>
                  </a:lnTo>
                  <a:lnTo>
                    <a:pt x="2239451" y="1263327"/>
                  </a:lnTo>
                  <a:lnTo>
                    <a:pt x="2266481" y="1230565"/>
                  </a:lnTo>
                  <a:lnTo>
                    <a:pt x="2286891" y="1192961"/>
                  </a:lnTo>
                  <a:lnTo>
                    <a:pt x="2299790" y="1151407"/>
                  </a:lnTo>
                  <a:lnTo>
                    <a:pt x="2304288" y="1106792"/>
                  </a:lnTo>
                  <a:lnTo>
                    <a:pt x="2304288" y="221360"/>
                  </a:lnTo>
                  <a:lnTo>
                    <a:pt x="2299790" y="176750"/>
                  </a:lnTo>
                  <a:lnTo>
                    <a:pt x="2286891" y="135199"/>
                  </a:lnTo>
                  <a:lnTo>
                    <a:pt x="2266481" y="97597"/>
                  </a:lnTo>
                  <a:lnTo>
                    <a:pt x="2239451" y="64836"/>
                  </a:lnTo>
                  <a:lnTo>
                    <a:pt x="2206690" y="37806"/>
                  </a:lnTo>
                  <a:lnTo>
                    <a:pt x="2169088" y="17396"/>
                  </a:lnTo>
                  <a:lnTo>
                    <a:pt x="2127537" y="4497"/>
                  </a:lnTo>
                  <a:lnTo>
                    <a:pt x="2082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44233" y="4869183"/>
              <a:ext cx="2304415" cy="1328420"/>
            </a:xfrm>
            <a:custGeom>
              <a:avLst/>
              <a:gdLst/>
              <a:ahLst/>
              <a:cxnLst/>
              <a:rect l="l" t="t" r="r" b="b"/>
              <a:pathLst>
                <a:path w="2304415" h="1328420">
                  <a:moveTo>
                    <a:pt x="0" y="221360"/>
                  </a:moveTo>
                  <a:lnTo>
                    <a:pt x="4497" y="176750"/>
                  </a:lnTo>
                  <a:lnTo>
                    <a:pt x="17396" y="135199"/>
                  </a:lnTo>
                  <a:lnTo>
                    <a:pt x="37806" y="97597"/>
                  </a:lnTo>
                  <a:lnTo>
                    <a:pt x="64836" y="64836"/>
                  </a:lnTo>
                  <a:lnTo>
                    <a:pt x="97597" y="37806"/>
                  </a:lnTo>
                  <a:lnTo>
                    <a:pt x="135199" y="17396"/>
                  </a:lnTo>
                  <a:lnTo>
                    <a:pt x="176750" y="4497"/>
                  </a:lnTo>
                  <a:lnTo>
                    <a:pt x="221361" y="0"/>
                  </a:lnTo>
                  <a:lnTo>
                    <a:pt x="2082927" y="0"/>
                  </a:lnTo>
                  <a:lnTo>
                    <a:pt x="2127537" y="4497"/>
                  </a:lnTo>
                  <a:lnTo>
                    <a:pt x="2169088" y="17396"/>
                  </a:lnTo>
                  <a:lnTo>
                    <a:pt x="2206690" y="37806"/>
                  </a:lnTo>
                  <a:lnTo>
                    <a:pt x="2239451" y="64836"/>
                  </a:lnTo>
                  <a:lnTo>
                    <a:pt x="2266481" y="97597"/>
                  </a:lnTo>
                  <a:lnTo>
                    <a:pt x="2286891" y="135199"/>
                  </a:lnTo>
                  <a:lnTo>
                    <a:pt x="2299790" y="176750"/>
                  </a:lnTo>
                  <a:lnTo>
                    <a:pt x="2304288" y="221360"/>
                  </a:lnTo>
                  <a:lnTo>
                    <a:pt x="2304288" y="1106792"/>
                  </a:lnTo>
                  <a:lnTo>
                    <a:pt x="2299790" y="1151407"/>
                  </a:lnTo>
                  <a:lnTo>
                    <a:pt x="2286891" y="1192961"/>
                  </a:lnTo>
                  <a:lnTo>
                    <a:pt x="2266481" y="1230565"/>
                  </a:lnTo>
                  <a:lnTo>
                    <a:pt x="2239451" y="1263327"/>
                  </a:lnTo>
                  <a:lnTo>
                    <a:pt x="2206690" y="1290359"/>
                  </a:lnTo>
                  <a:lnTo>
                    <a:pt x="2169088" y="1310769"/>
                  </a:lnTo>
                  <a:lnTo>
                    <a:pt x="2127537" y="1323668"/>
                  </a:lnTo>
                  <a:lnTo>
                    <a:pt x="2082927" y="1328165"/>
                  </a:lnTo>
                  <a:lnTo>
                    <a:pt x="221361" y="1328165"/>
                  </a:lnTo>
                  <a:lnTo>
                    <a:pt x="176750" y="1323668"/>
                  </a:lnTo>
                  <a:lnTo>
                    <a:pt x="135199" y="1310769"/>
                  </a:lnTo>
                  <a:lnTo>
                    <a:pt x="97597" y="1290359"/>
                  </a:lnTo>
                  <a:lnTo>
                    <a:pt x="64836" y="1263327"/>
                  </a:lnTo>
                  <a:lnTo>
                    <a:pt x="37806" y="1230565"/>
                  </a:lnTo>
                  <a:lnTo>
                    <a:pt x="17396" y="1192961"/>
                  </a:lnTo>
                  <a:lnTo>
                    <a:pt x="4497" y="1151407"/>
                  </a:lnTo>
                  <a:lnTo>
                    <a:pt x="0" y="1106792"/>
                  </a:lnTo>
                  <a:lnTo>
                    <a:pt x="0" y="221360"/>
                  </a:lnTo>
                  <a:close/>
                </a:path>
              </a:pathLst>
            </a:custGeom>
            <a:ln w="28956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08669" y="4947197"/>
            <a:ext cx="177546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79646"/>
                </a:solidFill>
                <a:latin typeface="Calibri"/>
                <a:cs typeface="Calibri"/>
              </a:rPr>
              <a:t>Instantaneous </a:t>
            </a:r>
            <a:r>
              <a:rPr sz="2400" dirty="0">
                <a:solidFill>
                  <a:srgbClr val="F79646"/>
                </a:solidFill>
                <a:latin typeface="Calibri"/>
                <a:cs typeface="Calibri"/>
              </a:rPr>
              <a:t>phase</a:t>
            </a:r>
            <a:r>
              <a:rPr sz="2400" spc="-5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79646"/>
                </a:solidFill>
                <a:latin typeface="Calibri"/>
                <a:cs typeface="Calibri"/>
              </a:rPr>
              <a:t>angle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solidFill>
                  <a:srgbClr val="F79646"/>
                </a:solidFill>
                <a:latin typeface="Cambria Math"/>
                <a:cs typeface="Cambria Math"/>
              </a:rPr>
              <a:t>≙</a:t>
            </a:r>
            <a:r>
              <a:rPr sz="2400" spc="5" dirty="0">
                <a:solidFill>
                  <a:srgbClr val="F79646"/>
                </a:solidFill>
                <a:latin typeface="Cambria Math"/>
                <a:cs typeface="Cambria Math"/>
              </a:rPr>
              <a:t> </a:t>
            </a:r>
            <a:r>
              <a:rPr sz="2400" b="1" spc="-25" dirty="0">
                <a:solidFill>
                  <a:srgbClr val="F79646"/>
                </a:solidFill>
                <a:latin typeface="Calibri"/>
                <a:cs typeface="Calibri"/>
              </a:rPr>
              <a:t>UT1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37276" y="2115314"/>
            <a:ext cx="1241425" cy="608330"/>
            <a:chOff x="5637276" y="2115314"/>
            <a:chExt cx="1241425" cy="608330"/>
          </a:xfrm>
        </p:grpSpPr>
        <p:sp>
          <p:nvSpPr>
            <p:cNvPr id="22" name="object 22"/>
            <p:cNvSpPr/>
            <p:nvPr/>
          </p:nvSpPr>
          <p:spPr>
            <a:xfrm>
              <a:off x="5651754" y="2129792"/>
              <a:ext cx="1212850" cy="579120"/>
            </a:xfrm>
            <a:custGeom>
              <a:avLst/>
              <a:gdLst/>
              <a:ahLst/>
              <a:cxnLst/>
              <a:rect l="l" t="t" r="r" b="b"/>
              <a:pathLst>
                <a:path w="1212850" h="579119">
                  <a:moveTo>
                    <a:pt x="1115822" y="0"/>
                  </a:moveTo>
                  <a:lnTo>
                    <a:pt x="96520" y="0"/>
                  </a:lnTo>
                  <a:lnTo>
                    <a:pt x="58952" y="7585"/>
                  </a:lnTo>
                  <a:lnTo>
                    <a:pt x="28271" y="28271"/>
                  </a:lnTo>
                  <a:lnTo>
                    <a:pt x="7585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20" y="579120"/>
                  </a:lnTo>
                  <a:lnTo>
                    <a:pt x="1115822" y="579120"/>
                  </a:lnTo>
                  <a:lnTo>
                    <a:pt x="1153389" y="571534"/>
                  </a:lnTo>
                  <a:lnTo>
                    <a:pt x="1184070" y="550848"/>
                  </a:lnTo>
                  <a:lnTo>
                    <a:pt x="1204756" y="520167"/>
                  </a:lnTo>
                  <a:lnTo>
                    <a:pt x="1212342" y="482600"/>
                  </a:lnTo>
                  <a:lnTo>
                    <a:pt x="1212342" y="96520"/>
                  </a:lnTo>
                  <a:lnTo>
                    <a:pt x="1204756" y="58952"/>
                  </a:lnTo>
                  <a:lnTo>
                    <a:pt x="1184070" y="28271"/>
                  </a:lnTo>
                  <a:lnTo>
                    <a:pt x="1153389" y="7585"/>
                  </a:lnTo>
                  <a:lnTo>
                    <a:pt x="1115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1754" y="2129792"/>
              <a:ext cx="1212850" cy="579120"/>
            </a:xfrm>
            <a:custGeom>
              <a:avLst/>
              <a:gdLst/>
              <a:ahLst/>
              <a:cxnLst/>
              <a:rect l="l" t="t" r="r" b="b"/>
              <a:pathLst>
                <a:path w="1212850" h="579119">
                  <a:moveTo>
                    <a:pt x="0" y="96520"/>
                  </a:moveTo>
                  <a:lnTo>
                    <a:pt x="7585" y="58952"/>
                  </a:lnTo>
                  <a:lnTo>
                    <a:pt x="28271" y="28271"/>
                  </a:lnTo>
                  <a:lnTo>
                    <a:pt x="58952" y="7585"/>
                  </a:lnTo>
                  <a:lnTo>
                    <a:pt x="96520" y="0"/>
                  </a:lnTo>
                  <a:lnTo>
                    <a:pt x="1115822" y="0"/>
                  </a:lnTo>
                  <a:lnTo>
                    <a:pt x="1153389" y="7585"/>
                  </a:lnTo>
                  <a:lnTo>
                    <a:pt x="1184070" y="28271"/>
                  </a:lnTo>
                  <a:lnTo>
                    <a:pt x="1204756" y="58952"/>
                  </a:lnTo>
                  <a:lnTo>
                    <a:pt x="1212342" y="96520"/>
                  </a:lnTo>
                  <a:lnTo>
                    <a:pt x="1212342" y="482600"/>
                  </a:lnTo>
                  <a:lnTo>
                    <a:pt x="1204756" y="520167"/>
                  </a:lnTo>
                  <a:lnTo>
                    <a:pt x="1184070" y="550848"/>
                  </a:lnTo>
                  <a:lnTo>
                    <a:pt x="1153389" y="571534"/>
                  </a:lnTo>
                  <a:lnTo>
                    <a:pt x="1115822" y="579120"/>
                  </a:lnTo>
                  <a:lnTo>
                    <a:pt x="96520" y="579120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895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24280" y="2168456"/>
            <a:ext cx="8667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solidFill>
                  <a:srgbClr val="006699"/>
                </a:solidFill>
                <a:latin typeface="Calibri"/>
                <a:cs typeface="Calibri"/>
              </a:rPr>
              <a:t>0°/Gr.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3224" y="5351526"/>
            <a:ext cx="2806700" cy="876300"/>
            <a:chOff x="5983224" y="5351526"/>
            <a:chExt cx="2806700" cy="876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3224" y="5351526"/>
              <a:ext cx="2806445" cy="8762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24372" y="5372865"/>
              <a:ext cx="2724150" cy="794385"/>
            </a:xfrm>
            <a:custGeom>
              <a:avLst/>
              <a:gdLst/>
              <a:ahLst/>
              <a:cxnLst/>
              <a:rect l="l" t="t" r="r" b="b"/>
              <a:pathLst>
                <a:path w="2724150" h="794385">
                  <a:moveTo>
                    <a:pt x="2591816" y="0"/>
                  </a:moveTo>
                  <a:lnTo>
                    <a:pt x="132334" y="0"/>
                  </a:lnTo>
                  <a:lnTo>
                    <a:pt x="90505" y="6746"/>
                  </a:lnTo>
                  <a:lnTo>
                    <a:pt x="54178" y="25532"/>
                  </a:lnTo>
                  <a:lnTo>
                    <a:pt x="25532" y="54178"/>
                  </a:lnTo>
                  <a:lnTo>
                    <a:pt x="6746" y="90505"/>
                  </a:lnTo>
                  <a:lnTo>
                    <a:pt x="0" y="132334"/>
                  </a:lnTo>
                  <a:lnTo>
                    <a:pt x="0" y="661657"/>
                  </a:lnTo>
                  <a:lnTo>
                    <a:pt x="6746" y="703487"/>
                  </a:lnTo>
                  <a:lnTo>
                    <a:pt x="25532" y="739817"/>
                  </a:lnTo>
                  <a:lnTo>
                    <a:pt x="54178" y="768467"/>
                  </a:lnTo>
                  <a:lnTo>
                    <a:pt x="90505" y="787256"/>
                  </a:lnTo>
                  <a:lnTo>
                    <a:pt x="132334" y="794004"/>
                  </a:lnTo>
                  <a:lnTo>
                    <a:pt x="2591816" y="794004"/>
                  </a:lnTo>
                  <a:lnTo>
                    <a:pt x="2633644" y="787256"/>
                  </a:lnTo>
                  <a:lnTo>
                    <a:pt x="2669971" y="768467"/>
                  </a:lnTo>
                  <a:lnTo>
                    <a:pt x="2698617" y="739817"/>
                  </a:lnTo>
                  <a:lnTo>
                    <a:pt x="2717403" y="703487"/>
                  </a:lnTo>
                  <a:lnTo>
                    <a:pt x="2724150" y="661657"/>
                  </a:lnTo>
                  <a:lnTo>
                    <a:pt x="2724150" y="132334"/>
                  </a:lnTo>
                  <a:lnTo>
                    <a:pt x="2717403" y="90505"/>
                  </a:lnTo>
                  <a:lnTo>
                    <a:pt x="2698617" y="54178"/>
                  </a:lnTo>
                  <a:lnTo>
                    <a:pt x="2669971" y="25532"/>
                  </a:lnTo>
                  <a:lnTo>
                    <a:pt x="2633644" y="6746"/>
                  </a:lnTo>
                  <a:lnTo>
                    <a:pt x="2591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>
                <a:solidFill>
                  <a:srgbClr val="FFFFFF"/>
                </a:solidFill>
              </a:rPr>
              <a:t>Universal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Time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–</a:t>
            </a:r>
            <a:r>
              <a:rPr sz="4000" spc="-105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ΔLOD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38740" y="1108448"/>
            <a:ext cx="81057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0" dirty="0">
                <a:solidFill>
                  <a:srgbClr val="F79646"/>
                </a:solidFill>
                <a:latin typeface="Calibri"/>
                <a:cs typeface="Calibri"/>
              </a:rPr>
              <a:t>Universal</a:t>
            </a:r>
            <a:r>
              <a:rPr sz="3400" b="1" spc="-5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Time</a:t>
            </a:r>
            <a:r>
              <a:rPr sz="3400" b="1" spc="-7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UT1,</a:t>
            </a:r>
            <a:r>
              <a:rPr sz="34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changes</a:t>
            </a:r>
            <a:r>
              <a:rPr sz="34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79646"/>
                </a:solidFill>
                <a:latin typeface="Calibri"/>
                <a:cs typeface="Calibri"/>
              </a:rPr>
              <a:t>in</a:t>
            </a:r>
            <a:r>
              <a:rPr sz="34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F79646"/>
                </a:solidFill>
                <a:latin typeface="Calibri"/>
                <a:cs typeface="Calibri"/>
              </a:rPr>
              <a:t>length-of-</a:t>
            </a:r>
            <a:r>
              <a:rPr sz="3400" b="1" spc="-25" dirty="0">
                <a:solidFill>
                  <a:srgbClr val="F79646"/>
                </a:solidFill>
                <a:latin typeface="Calibri"/>
                <a:cs typeface="Calibri"/>
              </a:rPr>
              <a:t>day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145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pc="-20" dirty="0"/>
              <a:t>Variations</a:t>
            </a:r>
            <a:r>
              <a:rPr spc="-7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spc="-10" dirty="0"/>
              <a:t>rotation</a:t>
            </a:r>
            <a:r>
              <a:rPr spc="-60" dirty="0"/>
              <a:t> </a:t>
            </a:r>
            <a:r>
              <a:rPr spc="-20" dirty="0"/>
              <a:t>rate </a:t>
            </a:r>
            <a:r>
              <a:rPr dirty="0"/>
              <a:t>can</a:t>
            </a:r>
            <a:r>
              <a:rPr spc="-65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expressed</a:t>
            </a:r>
            <a:r>
              <a:rPr spc="-7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spc="-10" dirty="0"/>
              <a:t>deviations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UT1</a:t>
            </a:r>
            <a:r>
              <a:rPr spc="-70" dirty="0"/>
              <a:t> </a:t>
            </a:r>
            <a:r>
              <a:rPr dirty="0"/>
              <a:t>from</a:t>
            </a:r>
            <a:r>
              <a:rPr spc="-55" dirty="0"/>
              <a:t> </a:t>
            </a:r>
            <a:r>
              <a:rPr dirty="0"/>
              <a:t>an</a:t>
            </a:r>
            <a:r>
              <a:rPr spc="-80" dirty="0"/>
              <a:t> </a:t>
            </a:r>
            <a:r>
              <a:rPr dirty="0"/>
              <a:t>atomic</a:t>
            </a:r>
            <a:r>
              <a:rPr spc="-65" dirty="0"/>
              <a:t> </a:t>
            </a:r>
            <a:r>
              <a:rPr spc="-20" dirty="0"/>
              <a:t>time </a:t>
            </a:r>
            <a:r>
              <a:rPr dirty="0"/>
              <a:t>scale</a:t>
            </a:r>
            <a:r>
              <a:rPr spc="-65" dirty="0"/>
              <a:t> </a:t>
            </a:r>
            <a:r>
              <a:rPr dirty="0"/>
              <a:t>(such</a:t>
            </a:r>
            <a:r>
              <a:rPr spc="-6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UTC)</a:t>
            </a:r>
            <a:r>
              <a:rPr spc="-55" dirty="0"/>
              <a:t> </a:t>
            </a:r>
            <a:r>
              <a:rPr spc="-50" dirty="0"/>
              <a:t>…</a:t>
            </a:r>
          </a:p>
          <a:p>
            <a:pPr marL="1035050">
              <a:lnSpc>
                <a:spcPct val="100000"/>
              </a:lnSpc>
              <a:spcBef>
                <a:spcPts val="1070"/>
              </a:spcBef>
            </a:pPr>
            <a:r>
              <a:rPr b="1" spc="-25" dirty="0">
                <a:latin typeface="Calibri"/>
                <a:cs typeface="Calibri"/>
              </a:rPr>
              <a:t>UT1-</a:t>
            </a:r>
            <a:r>
              <a:rPr b="1" dirty="0">
                <a:latin typeface="Calibri"/>
                <a:cs typeface="Calibri"/>
              </a:rPr>
              <a:t>UTC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=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dUT1</a:t>
            </a:r>
          </a:p>
          <a:p>
            <a:pPr marL="355600" marR="599440" indent="-342900">
              <a:lnSpc>
                <a:spcPct val="100200"/>
              </a:lnSpc>
              <a:spcBef>
                <a:spcPts val="83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…</a:t>
            </a:r>
            <a:r>
              <a:rPr spc="-55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perturbations</a:t>
            </a:r>
            <a:r>
              <a:rPr spc="-5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the </a:t>
            </a:r>
            <a:r>
              <a:rPr dirty="0"/>
              <a:t>nominal</a:t>
            </a:r>
            <a:r>
              <a:rPr spc="-105" dirty="0"/>
              <a:t> </a:t>
            </a:r>
            <a:r>
              <a:rPr spc="-10" dirty="0"/>
              <a:t>rotation</a:t>
            </a:r>
            <a:r>
              <a:rPr spc="-95" dirty="0"/>
              <a:t> </a:t>
            </a:r>
            <a:r>
              <a:rPr spc="-20" dirty="0"/>
              <a:t>rate </a:t>
            </a:r>
            <a:r>
              <a:rPr dirty="0">
                <a:latin typeface="Cambria Math"/>
                <a:cs typeface="Cambria Math"/>
              </a:rPr>
              <a:t>1</a:t>
            </a:r>
            <a:r>
              <a:rPr sz="4500" baseline="2777" dirty="0">
                <a:latin typeface="Cambria Math"/>
                <a:cs typeface="Cambria Math"/>
              </a:rPr>
              <a:t>⁄</a:t>
            </a:r>
            <a:r>
              <a:rPr sz="3000" dirty="0">
                <a:latin typeface="Cambria Math"/>
                <a:cs typeface="Cambria Math"/>
              </a:rPr>
              <a:t>86400</a:t>
            </a:r>
            <a:r>
              <a:rPr sz="3000" spc="-114" dirty="0">
                <a:latin typeface="Cambria Math"/>
                <a:cs typeface="Cambria Math"/>
              </a:rPr>
              <a:t> </a:t>
            </a:r>
            <a:r>
              <a:rPr sz="3000" spc="-25" dirty="0">
                <a:latin typeface="Cambria Math"/>
                <a:cs typeface="Cambria Math"/>
              </a:rPr>
              <a:t>𝑠𝑒𝑐</a:t>
            </a:r>
            <a:endParaRPr sz="3000">
              <a:latin typeface="Cambria Math"/>
              <a:cs typeface="Cambria Math"/>
            </a:endParaRPr>
          </a:p>
          <a:p>
            <a:pPr marL="1035050">
              <a:lnSpc>
                <a:spcPct val="100000"/>
              </a:lnSpc>
              <a:spcBef>
                <a:spcPts val="1100"/>
              </a:spcBef>
            </a:pPr>
            <a:r>
              <a:rPr b="1" dirty="0">
                <a:latin typeface="Calibri"/>
                <a:cs typeface="Calibri"/>
              </a:rPr>
              <a:t>ΔLOD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sz="2600" dirty="0"/>
              <a:t>(Excess</a:t>
            </a:r>
            <a:r>
              <a:rPr sz="2600" spc="-45" dirty="0"/>
              <a:t> </a:t>
            </a:r>
            <a:r>
              <a:rPr sz="2600" dirty="0"/>
              <a:t>of</a:t>
            </a:r>
            <a:r>
              <a:rPr sz="2600" spc="-50" dirty="0"/>
              <a:t> </a:t>
            </a:r>
            <a:r>
              <a:rPr sz="2600" spc="-20" dirty="0"/>
              <a:t>length-of-day)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2264" y="1746702"/>
            <a:ext cx="2208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Atomic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frequency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standard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6445" y="5544205"/>
            <a:ext cx="1393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∆LOD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−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87271" y="5764885"/>
            <a:ext cx="273050" cy="20320"/>
          </a:xfrm>
          <a:custGeom>
            <a:avLst/>
            <a:gdLst/>
            <a:ahLst/>
            <a:cxnLst/>
            <a:rect l="l" t="t" r="r" b="b"/>
            <a:pathLst>
              <a:path w="273050" h="20320">
                <a:moveTo>
                  <a:pt x="272796" y="0"/>
                </a:moveTo>
                <a:lnTo>
                  <a:pt x="0" y="0"/>
                </a:lnTo>
                <a:lnTo>
                  <a:pt x="0" y="19812"/>
                </a:lnTo>
                <a:lnTo>
                  <a:pt x="272796" y="19812"/>
                </a:lnTo>
                <a:lnTo>
                  <a:pt x="272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5631" y="5313272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d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4424" y="5748222"/>
            <a:ext cx="29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mbria Math"/>
                <a:cs typeface="Cambria Math"/>
              </a:rPr>
              <a:t>dt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8122" y="5544005"/>
            <a:ext cx="741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mbria Math"/>
                <a:cs typeface="Cambria Math"/>
              </a:rPr>
              <a:t>dUT1</a:t>
            </a:r>
            <a:endParaRPr sz="2400">
              <a:latin typeface="Cambria Math"/>
              <a:cs typeface="Cambria Math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17692" y="2507742"/>
            <a:ext cx="2823210" cy="2746375"/>
            <a:chOff x="5917692" y="2507742"/>
            <a:chExt cx="2823210" cy="27463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2" y="2507742"/>
              <a:ext cx="2823209" cy="27462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4465" y="2514600"/>
              <a:ext cx="2719577" cy="264261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271764" y="6399720"/>
            <a:ext cx="3346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17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>
                <a:solidFill>
                  <a:srgbClr val="FFFFFF"/>
                </a:solidFill>
              </a:rPr>
              <a:t>Universal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Time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–</a:t>
            </a:r>
            <a:r>
              <a:rPr sz="4000" spc="-105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ΔLOD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73570" y="1495805"/>
            <a:ext cx="8795385" cy="4413885"/>
            <a:chOff x="273570" y="1495805"/>
            <a:chExt cx="8795385" cy="4413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570" y="1495805"/>
              <a:ext cx="4726647" cy="441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1690116"/>
              <a:ext cx="4139945" cy="38267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497" y="1495818"/>
              <a:ext cx="4530064" cy="44043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2782" y="1690116"/>
              <a:ext cx="3943349" cy="38176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30836" y="1109210"/>
            <a:ext cx="24853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latin typeface="Calibri"/>
                <a:cs typeface="Calibri"/>
              </a:rPr>
              <a:t>UT1-</a:t>
            </a:r>
            <a:r>
              <a:rPr sz="3000" b="1" dirty="0">
                <a:latin typeface="Calibri"/>
                <a:cs typeface="Calibri"/>
              </a:rPr>
              <a:t>UTC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&lt;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0.9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0398" y="4591287"/>
            <a:ext cx="1884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leap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seconds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27465" y="3437365"/>
            <a:ext cx="6129655" cy="2741295"/>
            <a:chOff x="2127465" y="3437365"/>
            <a:chExt cx="6129655" cy="2741295"/>
          </a:xfrm>
        </p:grpSpPr>
        <p:sp>
          <p:nvSpPr>
            <p:cNvPr id="11" name="object 11"/>
            <p:cNvSpPr/>
            <p:nvPr/>
          </p:nvSpPr>
          <p:spPr>
            <a:xfrm>
              <a:off x="2137001" y="3875166"/>
              <a:ext cx="664845" cy="706755"/>
            </a:xfrm>
            <a:custGeom>
              <a:avLst/>
              <a:gdLst/>
              <a:ahLst/>
              <a:cxnLst/>
              <a:rect l="l" t="t" r="r" b="b"/>
              <a:pathLst>
                <a:path w="664844" h="706754">
                  <a:moveTo>
                    <a:pt x="664463" y="70634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6990" y="3875177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19837" y="85953"/>
                  </a:moveTo>
                  <a:lnTo>
                    <a:pt x="0" y="0"/>
                  </a:lnTo>
                  <a:lnTo>
                    <a:pt x="84594" y="25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47493" y="3446892"/>
              <a:ext cx="454659" cy="1134745"/>
            </a:xfrm>
            <a:custGeom>
              <a:avLst/>
              <a:gdLst/>
              <a:ahLst/>
              <a:cxnLst/>
              <a:rect l="l" t="t" r="r" b="b"/>
              <a:pathLst>
                <a:path w="454660" h="1134745">
                  <a:moveTo>
                    <a:pt x="454355" y="1134617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4552" y="3446890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0" y="87261"/>
                  </a:moveTo>
                  <a:lnTo>
                    <a:pt x="12941" y="0"/>
                  </a:lnTo>
                  <a:lnTo>
                    <a:pt x="82524" y="54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01493" y="3615510"/>
              <a:ext cx="566420" cy="953135"/>
            </a:xfrm>
            <a:custGeom>
              <a:avLst/>
              <a:gdLst/>
              <a:ahLst/>
              <a:cxnLst/>
              <a:rect l="l" t="t" r="r" b="b"/>
              <a:pathLst>
                <a:path w="566420" h="953135">
                  <a:moveTo>
                    <a:pt x="0" y="952652"/>
                  </a:moveTo>
                  <a:lnTo>
                    <a:pt x="56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0770" y="3615517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76415" y="88214"/>
                  </a:moveTo>
                  <a:lnTo>
                    <a:pt x="77152" y="0"/>
                  </a:lnTo>
                  <a:lnTo>
                    <a:pt x="0" y="42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99885" y="4472468"/>
              <a:ext cx="2134870" cy="1621155"/>
            </a:xfrm>
            <a:custGeom>
              <a:avLst/>
              <a:gdLst/>
              <a:ahLst/>
              <a:cxnLst/>
              <a:rect l="l" t="t" r="r" b="b"/>
              <a:pathLst>
                <a:path w="2134870" h="1621154">
                  <a:moveTo>
                    <a:pt x="2134590" y="0"/>
                  </a:moveTo>
                  <a:lnTo>
                    <a:pt x="2121724" y="47302"/>
                  </a:lnTo>
                  <a:lnTo>
                    <a:pt x="2107855" y="94118"/>
                  </a:lnTo>
                  <a:lnTo>
                    <a:pt x="2092997" y="140438"/>
                  </a:lnTo>
                  <a:lnTo>
                    <a:pt x="2077163" y="186250"/>
                  </a:lnTo>
                  <a:lnTo>
                    <a:pt x="2060368" y="231544"/>
                  </a:lnTo>
                  <a:lnTo>
                    <a:pt x="2042623" y="276310"/>
                  </a:lnTo>
                  <a:lnTo>
                    <a:pt x="2023944" y="320537"/>
                  </a:lnTo>
                  <a:lnTo>
                    <a:pt x="2004343" y="364216"/>
                  </a:lnTo>
                  <a:lnTo>
                    <a:pt x="1983834" y="407335"/>
                  </a:lnTo>
                  <a:lnTo>
                    <a:pt x="1962429" y="449884"/>
                  </a:lnTo>
                  <a:lnTo>
                    <a:pt x="1940144" y="491853"/>
                  </a:lnTo>
                  <a:lnTo>
                    <a:pt x="1916991" y="533232"/>
                  </a:lnTo>
                  <a:lnTo>
                    <a:pt x="1892984" y="574009"/>
                  </a:lnTo>
                  <a:lnTo>
                    <a:pt x="1868135" y="614175"/>
                  </a:lnTo>
                  <a:lnTo>
                    <a:pt x="1842460" y="653720"/>
                  </a:lnTo>
                  <a:lnTo>
                    <a:pt x="1815970" y="692632"/>
                  </a:lnTo>
                  <a:lnTo>
                    <a:pt x="1788680" y="730901"/>
                  </a:lnTo>
                  <a:lnTo>
                    <a:pt x="1760603" y="768517"/>
                  </a:lnTo>
                  <a:lnTo>
                    <a:pt x="1731752" y="805470"/>
                  </a:lnTo>
                  <a:lnTo>
                    <a:pt x="1702142" y="841749"/>
                  </a:lnTo>
                  <a:lnTo>
                    <a:pt x="1671785" y="877343"/>
                  </a:lnTo>
                  <a:lnTo>
                    <a:pt x="1640695" y="912243"/>
                  </a:lnTo>
                  <a:lnTo>
                    <a:pt x="1608885" y="946438"/>
                  </a:lnTo>
                  <a:lnTo>
                    <a:pt x="1576369" y="979918"/>
                  </a:lnTo>
                  <a:lnTo>
                    <a:pt x="1543161" y="1012671"/>
                  </a:lnTo>
                  <a:lnTo>
                    <a:pt x="1509273" y="1044688"/>
                  </a:lnTo>
                  <a:lnTo>
                    <a:pt x="1474720" y="1075958"/>
                  </a:lnTo>
                  <a:lnTo>
                    <a:pt x="1439514" y="1106472"/>
                  </a:lnTo>
                  <a:lnTo>
                    <a:pt x="1403670" y="1136217"/>
                  </a:lnTo>
                  <a:lnTo>
                    <a:pt x="1367200" y="1165185"/>
                  </a:lnTo>
                  <a:lnTo>
                    <a:pt x="1330118" y="1193364"/>
                  </a:lnTo>
                  <a:lnTo>
                    <a:pt x="1292438" y="1220745"/>
                  </a:lnTo>
                  <a:lnTo>
                    <a:pt x="1254174" y="1247316"/>
                  </a:lnTo>
                  <a:lnTo>
                    <a:pt x="1215338" y="1273068"/>
                  </a:lnTo>
                  <a:lnTo>
                    <a:pt x="1175944" y="1297990"/>
                  </a:lnTo>
                  <a:lnTo>
                    <a:pt x="1136005" y="1322071"/>
                  </a:lnTo>
                  <a:lnTo>
                    <a:pt x="1095535" y="1345302"/>
                  </a:lnTo>
                  <a:lnTo>
                    <a:pt x="1054548" y="1367671"/>
                  </a:lnTo>
                  <a:lnTo>
                    <a:pt x="1013057" y="1389169"/>
                  </a:lnTo>
                  <a:lnTo>
                    <a:pt x="971076" y="1409785"/>
                  </a:lnTo>
                  <a:lnTo>
                    <a:pt x="928617" y="1429508"/>
                  </a:lnTo>
                  <a:lnTo>
                    <a:pt x="885695" y="1448329"/>
                  </a:lnTo>
                  <a:lnTo>
                    <a:pt x="842322" y="1466236"/>
                  </a:lnTo>
                  <a:lnTo>
                    <a:pt x="798513" y="1483219"/>
                  </a:lnTo>
                  <a:lnTo>
                    <a:pt x="754281" y="1499269"/>
                  </a:lnTo>
                  <a:lnTo>
                    <a:pt x="709638" y="1514374"/>
                  </a:lnTo>
                  <a:lnTo>
                    <a:pt x="664600" y="1528524"/>
                  </a:lnTo>
                  <a:lnTo>
                    <a:pt x="619179" y="1541708"/>
                  </a:lnTo>
                  <a:lnTo>
                    <a:pt x="573388" y="1553917"/>
                  </a:lnTo>
                  <a:lnTo>
                    <a:pt x="527242" y="1565140"/>
                  </a:lnTo>
                  <a:lnTo>
                    <a:pt x="480753" y="1575367"/>
                  </a:lnTo>
                  <a:lnTo>
                    <a:pt x="433936" y="1584586"/>
                  </a:lnTo>
                  <a:lnTo>
                    <a:pt x="386803" y="1592788"/>
                  </a:lnTo>
                  <a:lnTo>
                    <a:pt x="339368" y="1599963"/>
                  </a:lnTo>
                  <a:lnTo>
                    <a:pt x="291644" y="1606099"/>
                  </a:lnTo>
                  <a:lnTo>
                    <a:pt x="243646" y="1611187"/>
                  </a:lnTo>
                  <a:lnTo>
                    <a:pt x="195386" y="1615215"/>
                  </a:lnTo>
                  <a:lnTo>
                    <a:pt x="146877" y="1618175"/>
                  </a:lnTo>
                  <a:lnTo>
                    <a:pt x="98135" y="1620054"/>
                  </a:lnTo>
                  <a:lnTo>
                    <a:pt x="49171" y="1620843"/>
                  </a:lnTo>
                  <a:lnTo>
                    <a:pt x="0" y="1620532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63946" y="4470774"/>
              <a:ext cx="86360" cy="121920"/>
            </a:xfrm>
            <a:custGeom>
              <a:avLst/>
              <a:gdLst/>
              <a:ahLst/>
              <a:cxnLst/>
              <a:rect l="l" t="t" r="r" b="b"/>
              <a:pathLst>
                <a:path w="86359" h="121920">
                  <a:moveTo>
                    <a:pt x="0" y="100025"/>
                  </a:moveTo>
                  <a:lnTo>
                    <a:pt x="70954" y="0"/>
                  </a:lnTo>
                  <a:lnTo>
                    <a:pt x="86220" y="121678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9516" y="5662042"/>
              <a:ext cx="2965450" cy="504190"/>
            </a:xfrm>
            <a:custGeom>
              <a:avLst/>
              <a:gdLst/>
              <a:ahLst/>
              <a:cxnLst/>
              <a:rect l="l" t="t" r="r" b="b"/>
              <a:pathLst>
                <a:path w="2965450" h="504189">
                  <a:moveTo>
                    <a:pt x="2880995" y="0"/>
                  </a:moveTo>
                  <a:lnTo>
                    <a:pt x="83947" y="0"/>
                  </a:lnTo>
                  <a:lnTo>
                    <a:pt x="51268" y="6596"/>
                  </a:lnTo>
                  <a:lnTo>
                    <a:pt x="24585" y="24585"/>
                  </a:lnTo>
                  <a:lnTo>
                    <a:pt x="6596" y="51268"/>
                  </a:lnTo>
                  <a:lnTo>
                    <a:pt x="0" y="83946"/>
                  </a:lnTo>
                  <a:lnTo>
                    <a:pt x="0" y="419734"/>
                  </a:lnTo>
                  <a:lnTo>
                    <a:pt x="6596" y="452407"/>
                  </a:lnTo>
                  <a:lnTo>
                    <a:pt x="24585" y="479091"/>
                  </a:lnTo>
                  <a:lnTo>
                    <a:pt x="51268" y="497083"/>
                  </a:lnTo>
                  <a:lnTo>
                    <a:pt x="83947" y="503681"/>
                  </a:lnTo>
                  <a:lnTo>
                    <a:pt x="2880995" y="503681"/>
                  </a:lnTo>
                  <a:lnTo>
                    <a:pt x="2913673" y="497083"/>
                  </a:lnTo>
                  <a:lnTo>
                    <a:pt x="2940356" y="479091"/>
                  </a:lnTo>
                  <a:lnTo>
                    <a:pt x="2958345" y="452407"/>
                  </a:lnTo>
                  <a:lnTo>
                    <a:pt x="2964942" y="419734"/>
                  </a:lnTo>
                  <a:lnTo>
                    <a:pt x="2964942" y="83946"/>
                  </a:lnTo>
                  <a:lnTo>
                    <a:pt x="2958345" y="51268"/>
                  </a:lnTo>
                  <a:lnTo>
                    <a:pt x="2940356" y="24585"/>
                  </a:lnTo>
                  <a:lnTo>
                    <a:pt x="2913673" y="6596"/>
                  </a:lnTo>
                  <a:lnTo>
                    <a:pt x="2880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79516" y="5662042"/>
              <a:ext cx="2965450" cy="504190"/>
            </a:xfrm>
            <a:custGeom>
              <a:avLst/>
              <a:gdLst/>
              <a:ahLst/>
              <a:cxnLst/>
              <a:rect l="l" t="t" r="r" b="b"/>
              <a:pathLst>
                <a:path w="2965450" h="504189">
                  <a:moveTo>
                    <a:pt x="0" y="83946"/>
                  </a:moveTo>
                  <a:lnTo>
                    <a:pt x="6596" y="51268"/>
                  </a:lnTo>
                  <a:lnTo>
                    <a:pt x="24585" y="24585"/>
                  </a:lnTo>
                  <a:lnTo>
                    <a:pt x="51268" y="6596"/>
                  </a:lnTo>
                  <a:lnTo>
                    <a:pt x="83947" y="0"/>
                  </a:lnTo>
                  <a:lnTo>
                    <a:pt x="2880995" y="0"/>
                  </a:lnTo>
                  <a:lnTo>
                    <a:pt x="2913673" y="6596"/>
                  </a:lnTo>
                  <a:lnTo>
                    <a:pt x="2940356" y="24585"/>
                  </a:lnTo>
                  <a:lnTo>
                    <a:pt x="2958345" y="51268"/>
                  </a:lnTo>
                  <a:lnTo>
                    <a:pt x="2964942" y="83946"/>
                  </a:lnTo>
                  <a:lnTo>
                    <a:pt x="2964942" y="419734"/>
                  </a:lnTo>
                  <a:lnTo>
                    <a:pt x="2958345" y="452407"/>
                  </a:lnTo>
                  <a:lnTo>
                    <a:pt x="2940356" y="479091"/>
                  </a:lnTo>
                  <a:lnTo>
                    <a:pt x="2913673" y="497083"/>
                  </a:lnTo>
                  <a:lnTo>
                    <a:pt x="2880995" y="503681"/>
                  </a:lnTo>
                  <a:lnTo>
                    <a:pt x="83947" y="503681"/>
                  </a:lnTo>
                  <a:lnTo>
                    <a:pt x="51268" y="497083"/>
                  </a:lnTo>
                  <a:lnTo>
                    <a:pt x="24585" y="479091"/>
                  </a:lnTo>
                  <a:lnTo>
                    <a:pt x="6596" y="452407"/>
                  </a:lnTo>
                  <a:lnTo>
                    <a:pt x="0" y="419734"/>
                  </a:lnTo>
                  <a:lnTo>
                    <a:pt x="0" y="83946"/>
                  </a:lnTo>
                  <a:close/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80204" y="1133063"/>
            <a:ext cx="1667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ΔLOD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(ms)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978331" y="5795604"/>
            <a:ext cx="34785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alibri"/>
                <a:cs typeface="Calibri"/>
              </a:rPr>
              <a:t>UT1-</a:t>
            </a:r>
            <a:r>
              <a:rPr sz="2800" dirty="0">
                <a:latin typeface="Calibri"/>
                <a:cs typeface="Calibri"/>
              </a:rPr>
              <a:t>UTC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without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jumps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3806" y="5664393"/>
            <a:ext cx="20961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differentiation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ΔLOD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Geophysical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effects</a:t>
            </a:r>
          </a:p>
        </p:txBody>
      </p:sp>
      <p:grpSp>
        <p:nvGrpSpPr>
          <p:cNvPr id="3" name="object 3" descr="LOD_variationen.png"/>
          <p:cNvGrpSpPr/>
          <p:nvPr/>
        </p:nvGrpSpPr>
        <p:grpSpPr>
          <a:xfrm>
            <a:off x="569935" y="1222181"/>
            <a:ext cx="7712075" cy="5227320"/>
            <a:chOff x="569935" y="1222181"/>
            <a:chExt cx="7712075" cy="5227320"/>
          </a:xfrm>
        </p:grpSpPr>
        <p:pic>
          <p:nvPicPr>
            <p:cNvPr id="4" name="object 4" descr="LOD_variationen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35" y="1222181"/>
              <a:ext cx="7711888" cy="52268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84188" y="4653153"/>
              <a:ext cx="2160270" cy="1008380"/>
            </a:xfrm>
            <a:custGeom>
              <a:avLst/>
              <a:gdLst/>
              <a:ahLst/>
              <a:cxnLst/>
              <a:rect l="l" t="t" r="r" b="b"/>
              <a:pathLst>
                <a:path w="2160270" h="1008379">
                  <a:moveTo>
                    <a:pt x="2160269" y="0"/>
                  </a:moveTo>
                  <a:lnTo>
                    <a:pt x="0" y="0"/>
                  </a:lnTo>
                  <a:lnTo>
                    <a:pt x="0" y="1008126"/>
                  </a:lnTo>
                  <a:lnTo>
                    <a:pt x="2160269" y="1008126"/>
                  </a:lnTo>
                  <a:lnTo>
                    <a:pt x="2160269" y="0"/>
                  </a:lnTo>
                  <a:close/>
                </a:path>
              </a:pathLst>
            </a:custGeom>
            <a:solidFill>
              <a:srgbClr val="F79646">
                <a:alpha val="3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4188" y="4653153"/>
              <a:ext cx="2160270" cy="1008380"/>
            </a:xfrm>
            <a:custGeom>
              <a:avLst/>
              <a:gdLst/>
              <a:ahLst/>
              <a:cxnLst/>
              <a:rect l="l" t="t" r="r" b="b"/>
              <a:pathLst>
                <a:path w="2160270" h="1008379">
                  <a:moveTo>
                    <a:pt x="0" y="0"/>
                  </a:moveTo>
                  <a:lnTo>
                    <a:pt x="2160269" y="0"/>
                  </a:lnTo>
                  <a:lnTo>
                    <a:pt x="2160269" y="1008126"/>
                  </a:lnTo>
                  <a:lnTo>
                    <a:pt x="0" y="1008126"/>
                  </a:lnTo>
                  <a:lnTo>
                    <a:pt x="0" y="0"/>
                  </a:lnTo>
                  <a:close/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30459" y="5603971"/>
            <a:ext cx="47771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Residuals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irregular</a:t>
            </a:r>
            <a:r>
              <a:rPr sz="2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quasi-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periodic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C00000"/>
                </a:solidFill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15678" y="1048123"/>
            <a:ext cx="7128509" cy="3173730"/>
            <a:chOff x="1115678" y="1048123"/>
            <a:chExt cx="7128509" cy="3173730"/>
          </a:xfrm>
        </p:grpSpPr>
        <p:sp>
          <p:nvSpPr>
            <p:cNvPr id="9" name="object 9"/>
            <p:cNvSpPr/>
            <p:nvPr/>
          </p:nvSpPr>
          <p:spPr>
            <a:xfrm>
              <a:off x="1125203" y="1057648"/>
              <a:ext cx="352425" cy="2039620"/>
            </a:xfrm>
            <a:custGeom>
              <a:avLst/>
              <a:gdLst/>
              <a:ahLst/>
              <a:cxnLst/>
              <a:rect l="l" t="t" r="r" b="b"/>
              <a:pathLst>
                <a:path w="352425" h="2039620">
                  <a:moveTo>
                    <a:pt x="352363" y="0"/>
                  </a:moveTo>
                  <a:lnTo>
                    <a:pt x="324729" y="32018"/>
                  </a:lnTo>
                  <a:lnTo>
                    <a:pt x="298174" y="65478"/>
                  </a:lnTo>
                  <a:lnTo>
                    <a:pt x="272705" y="100320"/>
                  </a:lnTo>
                  <a:lnTo>
                    <a:pt x="248328" y="136486"/>
                  </a:lnTo>
                  <a:lnTo>
                    <a:pt x="225049" y="173918"/>
                  </a:lnTo>
                  <a:lnTo>
                    <a:pt x="202875" y="212556"/>
                  </a:lnTo>
                  <a:lnTo>
                    <a:pt x="181812" y="252342"/>
                  </a:lnTo>
                  <a:lnTo>
                    <a:pt x="161866" y="293217"/>
                  </a:lnTo>
                  <a:lnTo>
                    <a:pt x="143045" y="335122"/>
                  </a:lnTo>
                  <a:lnTo>
                    <a:pt x="125355" y="377999"/>
                  </a:lnTo>
                  <a:lnTo>
                    <a:pt x="108801" y="421789"/>
                  </a:lnTo>
                  <a:lnTo>
                    <a:pt x="93391" y="466434"/>
                  </a:lnTo>
                  <a:lnTo>
                    <a:pt x="79131" y="511874"/>
                  </a:lnTo>
                  <a:lnTo>
                    <a:pt x="66027" y="558050"/>
                  </a:lnTo>
                  <a:lnTo>
                    <a:pt x="54085" y="604905"/>
                  </a:lnTo>
                  <a:lnTo>
                    <a:pt x="43313" y="652380"/>
                  </a:lnTo>
                  <a:lnTo>
                    <a:pt x="33717" y="700415"/>
                  </a:lnTo>
                  <a:lnTo>
                    <a:pt x="25302" y="748952"/>
                  </a:lnTo>
                  <a:lnTo>
                    <a:pt x="18076" y="797932"/>
                  </a:lnTo>
                  <a:lnTo>
                    <a:pt x="12045" y="847297"/>
                  </a:lnTo>
                  <a:lnTo>
                    <a:pt x="7216" y="896988"/>
                  </a:lnTo>
                  <a:lnTo>
                    <a:pt x="3594" y="946947"/>
                  </a:lnTo>
                  <a:lnTo>
                    <a:pt x="1186" y="997114"/>
                  </a:lnTo>
                  <a:lnTo>
                    <a:pt x="0" y="1047430"/>
                  </a:lnTo>
                  <a:lnTo>
                    <a:pt x="40" y="1097838"/>
                  </a:lnTo>
                  <a:lnTo>
                    <a:pt x="1313" y="1148278"/>
                  </a:lnTo>
                  <a:lnTo>
                    <a:pt x="3827" y="1198692"/>
                  </a:lnTo>
                  <a:lnTo>
                    <a:pt x="7587" y="1249020"/>
                  </a:lnTo>
                  <a:lnTo>
                    <a:pt x="12600" y="1299205"/>
                  </a:lnTo>
                  <a:lnTo>
                    <a:pt x="18873" y="1349188"/>
                  </a:lnTo>
                  <a:lnTo>
                    <a:pt x="26411" y="1398909"/>
                  </a:lnTo>
                  <a:lnTo>
                    <a:pt x="35221" y="1448311"/>
                  </a:lnTo>
                  <a:lnTo>
                    <a:pt x="45310" y="1497334"/>
                  </a:lnTo>
                  <a:lnTo>
                    <a:pt x="56684" y="1545920"/>
                  </a:lnTo>
                  <a:lnTo>
                    <a:pt x="69349" y="1594009"/>
                  </a:lnTo>
                  <a:lnTo>
                    <a:pt x="83313" y="1641544"/>
                  </a:lnTo>
                  <a:lnTo>
                    <a:pt x="98580" y="1688466"/>
                  </a:lnTo>
                  <a:lnTo>
                    <a:pt x="115159" y="1734716"/>
                  </a:lnTo>
                  <a:lnTo>
                    <a:pt x="133055" y="1780235"/>
                  </a:lnTo>
                  <a:lnTo>
                    <a:pt x="152274" y="1824964"/>
                  </a:lnTo>
                  <a:lnTo>
                    <a:pt x="173955" y="1871105"/>
                  </a:lnTo>
                  <a:lnTo>
                    <a:pt x="196880" y="1915671"/>
                  </a:lnTo>
                  <a:lnTo>
                    <a:pt x="221015" y="1958602"/>
                  </a:lnTo>
                  <a:lnTo>
                    <a:pt x="246324" y="1999836"/>
                  </a:lnTo>
                  <a:lnTo>
                    <a:pt x="272772" y="2039315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7651" y="3009243"/>
              <a:ext cx="80645" cy="88265"/>
            </a:xfrm>
            <a:custGeom>
              <a:avLst/>
              <a:gdLst/>
              <a:ahLst/>
              <a:cxnLst/>
              <a:rect l="l" t="t" r="r" b="b"/>
              <a:pathLst>
                <a:path w="80644" h="88264">
                  <a:moveTo>
                    <a:pt x="0" y="51587"/>
                  </a:moveTo>
                  <a:lnTo>
                    <a:pt x="80416" y="87845"/>
                  </a:lnTo>
                  <a:lnTo>
                    <a:pt x="72402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LOD_variationen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6083" y="3069336"/>
              <a:ext cx="6047992" cy="11521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21436" y="3213354"/>
            <a:ext cx="1663064" cy="3600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95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solidFill>
                  <a:srgbClr val="006699"/>
                </a:solidFill>
                <a:latin typeface="Calibri"/>
                <a:cs typeface="Calibri"/>
              </a:rPr>
              <a:t>Solid</a:t>
            </a:r>
            <a:r>
              <a:rPr sz="1800" spc="-4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699"/>
                </a:solidFill>
                <a:latin typeface="Calibri"/>
                <a:cs typeface="Calibri"/>
              </a:rPr>
              <a:t>Earth</a:t>
            </a:r>
            <a:r>
              <a:rPr sz="1800" spc="-3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699"/>
                </a:solidFill>
                <a:latin typeface="Calibri"/>
                <a:cs typeface="Calibri"/>
              </a:rPr>
              <a:t>tides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821436" y="3861053"/>
            <a:ext cx="1374775" cy="3600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006699"/>
                </a:solidFill>
                <a:latin typeface="Calibri"/>
                <a:cs typeface="Calibri"/>
              </a:rPr>
              <a:t>Ocean</a:t>
            </a:r>
            <a:r>
              <a:rPr sz="1800" spc="-3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699"/>
                </a:solidFill>
                <a:latin typeface="Calibri"/>
                <a:cs typeface="Calibri"/>
              </a:rPr>
              <a:t>tides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972" y="949452"/>
            <a:ext cx="7036434" cy="2658110"/>
            <a:chOff x="2061972" y="949452"/>
            <a:chExt cx="7036434" cy="2658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972" y="949452"/>
              <a:ext cx="6758939" cy="1062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1972" y="1528572"/>
              <a:ext cx="7036307" cy="1062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1972" y="2107691"/>
              <a:ext cx="5201411" cy="10622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1216" y="2202180"/>
              <a:ext cx="1779269" cy="902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7692" y="2709672"/>
              <a:ext cx="3850385" cy="897635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lang="en-HK" dirty="0"/>
              <a:t>How</a:t>
            </a:r>
            <a:r>
              <a:rPr lang="en-HK" spc="-80" dirty="0"/>
              <a:t> </a:t>
            </a:r>
            <a:r>
              <a:rPr lang="en-HK" dirty="0"/>
              <a:t>can</a:t>
            </a:r>
            <a:r>
              <a:rPr lang="en-HK" spc="-85" dirty="0"/>
              <a:t> </a:t>
            </a:r>
            <a:r>
              <a:rPr lang="en-HK" dirty="0"/>
              <a:t>we</a:t>
            </a:r>
            <a:r>
              <a:rPr lang="en-HK" spc="-90" dirty="0"/>
              <a:t> </a:t>
            </a:r>
            <a:r>
              <a:rPr dirty="0"/>
              <a:t>transform</a:t>
            </a:r>
            <a:r>
              <a:rPr spc="-100" dirty="0"/>
              <a:t> </a:t>
            </a:r>
            <a:r>
              <a:rPr spc="-10" dirty="0"/>
              <a:t>station </a:t>
            </a:r>
            <a:r>
              <a:rPr dirty="0"/>
              <a:t>coordinates</a:t>
            </a:r>
            <a:r>
              <a:rPr spc="-100" dirty="0"/>
              <a:t> </a:t>
            </a:r>
            <a:r>
              <a:rPr dirty="0"/>
              <a:t>from</a:t>
            </a:r>
            <a:r>
              <a:rPr spc="-100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spc="-10" dirty="0"/>
              <a:t>terrestrial </a:t>
            </a:r>
            <a:r>
              <a:rPr dirty="0"/>
              <a:t>to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celestial</a:t>
            </a:r>
            <a:r>
              <a:rPr spc="-80" dirty="0"/>
              <a:t> </a:t>
            </a:r>
            <a:r>
              <a:rPr dirty="0"/>
              <a:t>frame?</a:t>
            </a:r>
            <a:r>
              <a:rPr spc="-80" dirty="0"/>
              <a:t> </a:t>
            </a:r>
            <a:r>
              <a:rPr sz="3200" dirty="0"/>
              <a:t>[or</a:t>
            </a:r>
            <a:r>
              <a:rPr sz="3200" spc="-65" dirty="0"/>
              <a:t> </a:t>
            </a:r>
            <a:r>
              <a:rPr sz="3200" spc="-25" dirty="0"/>
              <a:t>the </a:t>
            </a:r>
            <a:r>
              <a:rPr sz="3200" dirty="0"/>
              <a:t>other</a:t>
            </a:r>
            <a:r>
              <a:rPr sz="3200" spc="-85" dirty="0"/>
              <a:t> </a:t>
            </a:r>
            <a:r>
              <a:rPr sz="3200" dirty="0"/>
              <a:t>way</a:t>
            </a:r>
            <a:r>
              <a:rPr sz="3200" spc="-100" dirty="0"/>
              <a:t> </a:t>
            </a:r>
            <a:r>
              <a:rPr sz="3200" dirty="0"/>
              <a:t>round</a:t>
            </a:r>
            <a:r>
              <a:rPr sz="3200" spc="-90" dirty="0"/>
              <a:t> </a:t>
            </a:r>
            <a:r>
              <a:rPr sz="3200" spc="-25" dirty="0"/>
              <a:t>…]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2346473" y="3897678"/>
            <a:ext cx="4618355" cy="10541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en-HK" sz="3200" b="1" dirty="0" err="1">
                <a:latin typeface="Calibri"/>
                <a:cs typeface="Calibri"/>
              </a:rPr>
              <a:t>基于</a:t>
            </a:r>
            <a:r>
              <a:rPr sz="3200" b="1" dirty="0">
                <a:latin typeface="Calibri"/>
                <a:cs typeface="Calibri"/>
              </a:rPr>
              <a:t>Michael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Schindelegger</a:t>
            </a:r>
            <a:r>
              <a:rPr lang="en-HK" sz="3200" dirty="0" err="1">
                <a:latin typeface="Calibri"/>
                <a:cs typeface="Calibri"/>
              </a:rPr>
              <a:t>的PPT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63383" y="3783457"/>
            <a:ext cx="1484966" cy="67671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98704" y="235458"/>
            <a:ext cx="1628139" cy="5467350"/>
            <a:chOff x="298704" y="235458"/>
            <a:chExt cx="1628139" cy="546735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04" y="235458"/>
              <a:ext cx="1627631" cy="54673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850" y="260604"/>
              <a:ext cx="1528178" cy="5371105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2376297" y="356501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72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9014" y="5366765"/>
            <a:ext cx="3634104" cy="885825"/>
            <a:chOff x="2779014" y="5366765"/>
            <a:chExt cx="3634104" cy="885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014" y="5366765"/>
              <a:ext cx="3633977" cy="8854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20161" y="5388104"/>
              <a:ext cx="3552190" cy="803275"/>
            </a:xfrm>
            <a:custGeom>
              <a:avLst/>
              <a:gdLst/>
              <a:ahLst/>
              <a:cxnLst/>
              <a:rect l="l" t="t" r="r" b="b"/>
              <a:pathLst>
                <a:path w="3552190" h="803275">
                  <a:moveTo>
                    <a:pt x="3417824" y="0"/>
                  </a:moveTo>
                  <a:lnTo>
                    <a:pt x="133858" y="0"/>
                  </a:lnTo>
                  <a:lnTo>
                    <a:pt x="91548" y="6824"/>
                  </a:lnTo>
                  <a:lnTo>
                    <a:pt x="54803" y="25827"/>
                  </a:lnTo>
                  <a:lnTo>
                    <a:pt x="25827" y="54803"/>
                  </a:lnTo>
                  <a:lnTo>
                    <a:pt x="6824" y="91548"/>
                  </a:lnTo>
                  <a:lnTo>
                    <a:pt x="0" y="133858"/>
                  </a:lnTo>
                  <a:lnTo>
                    <a:pt x="0" y="669290"/>
                  </a:lnTo>
                  <a:lnTo>
                    <a:pt x="6824" y="711599"/>
                  </a:lnTo>
                  <a:lnTo>
                    <a:pt x="25827" y="748344"/>
                  </a:lnTo>
                  <a:lnTo>
                    <a:pt x="54803" y="777320"/>
                  </a:lnTo>
                  <a:lnTo>
                    <a:pt x="91548" y="796323"/>
                  </a:lnTo>
                  <a:lnTo>
                    <a:pt x="133858" y="803148"/>
                  </a:lnTo>
                  <a:lnTo>
                    <a:pt x="3417824" y="803148"/>
                  </a:lnTo>
                  <a:lnTo>
                    <a:pt x="3460133" y="796323"/>
                  </a:lnTo>
                  <a:lnTo>
                    <a:pt x="3496878" y="777320"/>
                  </a:lnTo>
                  <a:lnTo>
                    <a:pt x="3525854" y="748344"/>
                  </a:lnTo>
                  <a:lnTo>
                    <a:pt x="3544857" y="711599"/>
                  </a:lnTo>
                  <a:lnTo>
                    <a:pt x="3551682" y="669290"/>
                  </a:lnTo>
                  <a:lnTo>
                    <a:pt x="3551682" y="133858"/>
                  </a:lnTo>
                  <a:lnTo>
                    <a:pt x="3544857" y="91548"/>
                  </a:lnTo>
                  <a:lnTo>
                    <a:pt x="3525854" y="54803"/>
                  </a:lnTo>
                  <a:lnTo>
                    <a:pt x="3496878" y="25827"/>
                  </a:lnTo>
                  <a:lnTo>
                    <a:pt x="3460133" y="6824"/>
                  </a:lnTo>
                  <a:lnTo>
                    <a:pt x="3417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0027" y="5571661"/>
              <a:ext cx="3184525" cy="488315"/>
            </a:xfrm>
            <a:custGeom>
              <a:avLst/>
              <a:gdLst/>
              <a:ahLst/>
              <a:cxnLst/>
              <a:rect l="l" t="t" r="r" b="b"/>
              <a:pathLst>
                <a:path w="3184525" h="488314">
                  <a:moveTo>
                    <a:pt x="3062973" y="0"/>
                  </a:moveTo>
                  <a:lnTo>
                    <a:pt x="3057817" y="0"/>
                  </a:lnTo>
                  <a:lnTo>
                    <a:pt x="3057817" y="15074"/>
                  </a:lnTo>
                  <a:lnTo>
                    <a:pt x="3060788" y="15074"/>
                  </a:lnTo>
                  <a:lnTo>
                    <a:pt x="3074388" y="16289"/>
                  </a:lnTo>
                  <a:lnTo>
                    <a:pt x="3112925" y="46081"/>
                  </a:lnTo>
                  <a:lnTo>
                    <a:pt x="3122066" y="103123"/>
                  </a:lnTo>
                  <a:lnTo>
                    <a:pt x="3121860" y="111061"/>
                  </a:lnTo>
                  <a:lnTo>
                    <a:pt x="3121818" y="112672"/>
                  </a:lnTo>
                  <a:lnTo>
                    <a:pt x="3116469" y="159245"/>
                  </a:lnTo>
                  <a:lnTo>
                    <a:pt x="3116370" y="159946"/>
                  </a:lnTo>
                  <a:lnTo>
                    <a:pt x="3115132" y="170375"/>
                  </a:lnTo>
                  <a:lnTo>
                    <a:pt x="3114389" y="178934"/>
                  </a:lnTo>
                  <a:lnTo>
                    <a:pt x="3114141" y="185623"/>
                  </a:lnTo>
                  <a:lnTo>
                    <a:pt x="3114719" y="195338"/>
                  </a:lnTo>
                  <a:lnTo>
                    <a:pt x="3114760" y="196040"/>
                  </a:lnTo>
                  <a:lnTo>
                    <a:pt x="3134909" y="233584"/>
                  </a:lnTo>
                  <a:lnTo>
                    <a:pt x="3147656" y="242138"/>
                  </a:lnTo>
                  <a:lnTo>
                    <a:pt x="3147656" y="245706"/>
                  </a:lnTo>
                  <a:lnTo>
                    <a:pt x="3119713" y="273560"/>
                  </a:lnTo>
                  <a:lnTo>
                    <a:pt x="3114141" y="301637"/>
                  </a:lnTo>
                  <a:lnTo>
                    <a:pt x="3114291" y="305627"/>
                  </a:lnTo>
                  <a:lnTo>
                    <a:pt x="3114389" y="308223"/>
                  </a:lnTo>
                  <a:lnTo>
                    <a:pt x="3115043" y="315674"/>
                  </a:lnTo>
                  <a:lnTo>
                    <a:pt x="3115132" y="316684"/>
                  </a:lnTo>
                  <a:lnTo>
                    <a:pt x="3116370" y="327015"/>
                  </a:lnTo>
                  <a:lnTo>
                    <a:pt x="3121818" y="373778"/>
                  </a:lnTo>
                  <a:lnTo>
                    <a:pt x="3122066" y="383146"/>
                  </a:lnTo>
                  <a:lnTo>
                    <a:pt x="3121051" y="406901"/>
                  </a:lnTo>
                  <a:lnTo>
                    <a:pt x="3105810" y="453936"/>
                  </a:lnTo>
                  <a:lnTo>
                    <a:pt x="3060788" y="473176"/>
                  </a:lnTo>
                  <a:lnTo>
                    <a:pt x="3057817" y="473176"/>
                  </a:lnTo>
                  <a:lnTo>
                    <a:pt x="3057817" y="488251"/>
                  </a:lnTo>
                  <a:lnTo>
                    <a:pt x="3062973" y="488251"/>
                  </a:lnTo>
                  <a:lnTo>
                    <a:pt x="3084804" y="486187"/>
                  </a:lnTo>
                  <a:lnTo>
                    <a:pt x="3132683" y="461175"/>
                  </a:lnTo>
                  <a:lnTo>
                    <a:pt x="3150011" y="426742"/>
                  </a:lnTo>
                  <a:lnTo>
                    <a:pt x="3155784" y="375602"/>
                  </a:lnTo>
                  <a:lnTo>
                    <a:pt x="3155494" y="364741"/>
                  </a:lnTo>
                  <a:lnTo>
                    <a:pt x="3154621" y="353172"/>
                  </a:lnTo>
                  <a:lnTo>
                    <a:pt x="3153164" y="340896"/>
                  </a:lnTo>
                  <a:lnTo>
                    <a:pt x="3151124" y="327913"/>
                  </a:lnTo>
                  <a:lnTo>
                    <a:pt x="3149083" y="315674"/>
                  </a:lnTo>
                  <a:lnTo>
                    <a:pt x="3147626" y="305627"/>
                  </a:lnTo>
                  <a:lnTo>
                    <a:pt x="3146753" y="297772"/>
                  </a:lnTo>
                  <a:lnTo>
                    <a:pt x="3146463" y="292112"/>
                  </a:lnTo>
                  <a:lnTo>
                    <a:pt x="3147051" y="283797"/>
                  </a:lnTo>
                  <a:lnTo>
                    <a:pt x="3175419" y="253087"/>
                  </a:lnTo>
                  <a:lnTo>
                    <a:pt x="3184334" y="252056"/>
                  </a:lnTo>
                  <a:lnTo>
                    <a:pt x="3184334" y="235800"/>
                  </a:lnTo>
                  <a:lnTo>
                    <a:pt x="3148817" y="211331"/>
                  </a:lnTo>
                  <a:lnTo>
                    <a:pt x="3146512" y="196040"/>
                  </a:lnTo>
                  <a:lnTo>
                    <a:pt x="3146463" y="195338"/>
                  </a:lnTo>
                  <a:lnTo>
                    <a:pt x="3146753" y="189661"/>
                  </a:lnTo>
                  <a:lnTo>
                    <a:pt x="3147626" y="181754"/>
                  </a:lnTo>
                  <a:lnTo>
                    <a:pt x="3149083" y="171616"/>
                  </a:lnTo>
                  <a:lnTo>
                    <a:pt x="3151008" y="159946"/>
                  </a:lnTo>
                  <a:lnTo>
                    <a:pt x="3153164" y="146117"/>
                  </a:lnTo>
                  <a:lnTo>
                    <a:pt x="3155784" y="111061"/>
                  </a:lnTo>
                  <a:lnTo>
                    <a:pt x="3154341" y="84334"/>
                  </a:lnTo>
                  <a:lnTo>
                    <a:pt x="3142792" y="42486"/>
                  </a:lnTo>
                  <a:lnTo>
                    <a:pt x="3103700" y="7335"/>
                  </a:lnTo>
                  <a:lnTo>
                    <a:pt x="3084804" y="2081"/>
                  </a:lnTo>
                  <a:lnTo>
                    <a:pt x="3062973" y="0"/>
                  </a:lnTo>
                  <a:close/>
                </a:path>
                <a:path w="3184525" h="488314">
                  <a:moveTo>
                    <a:pt x="126517" y="0"/>
                  </a:moveTo>
                  <a:lnTo>
                    <a:pt x="121361" y="0"/>
                  </a:lnTo>
                  <a:lnTo>
                    <a:pt x="99530" y="2081"/>
                  </a:lnTo>
                  <a:lnTo>
                    <a:pt x="51650" y="27368"/>
                  </a:lnTo>
                  <a:lnTo>
                    <a:pt x="34328" y="61475"/>
                  </a:lnTo>
                  <a:lnTo>
                    <a:pt x="28549" y="111061"/>
                  </a:lnTo>
                  <a:lnTo>
                    <a:pt x="28840" y="122024"/>
                  </a:lnTo>
                  <a:lnTo>
                    <a:pt x="29713" y="133710"/>
                  </a:lnTo>
                  <a:lnTo>
                    <a:pt x="31169" y="146117"/>
                  </a:lnTo>
                  <a:lnTo>
                    <a:pt x="33210" y="159245"/>
                  </a:lnTo>
                  <a:lnTo>
                    <a:pt x="35251" y="171616"/>
                  </a:lnTo>
                  <a:lnTo>
                    <a:pt x="36707" y="181754"/>
                  </a:lnTo>
                  <a:lnTo>
                    <a:pt x="37580" y="189661"/>
                  </a:lnTo>
                  <a:lnTo>
                    <a:pt x="37871" y="195338"/>
                  </a:lnTo>
                  <a:lnTo>
                    <a:pt x="37283" y="203751"/>
                  </a:lnTo>
                  <a:lnTo>
                    <a:pt x="8915" y="234762"/>
                  </a:lnTo>
                  <a:lnTo>
                    <a:pt x="0" y="235800"/>
                  </a:lnTo>
                  <a:lnTo>
                    <a:pt x="0" y="252056"/>
                  </a:lnTo>
                  <a:lnTo>
                    <a:pt x="35517" y="276299"/>
                  </a:lnTo>
                  <a:lnTo>
                    <a:pt x="37814" y="291310"/>
                  </a:lnTo>
                  <a:lnTo>
                    <a:pt x="37871" y="292112"/>
                  </a:lnTo>
                  <a:lnTo>
                    <a:pt x="37580" y="297772"/>
                  </a:lnTo>
                  <a:lnTo>
                    <a:pt x="36707" y="305627"/>
                  </a:lnTo>
                  <a:lnTo>
                    <a:pt x="35251" y="315674"/>
                  </a:lnTo>
                  <a:lnTo>
                    <a:pt x="33210" y="327913"/>
                  </a:lnTo>
                  <a:lnTo>
                    <a:pt x="31169" y="340896"/>
                  </a:lnTo>
                  <a:lnTo>
                    <a:pt x="29713" y="353172"/>
                  </a:lnTo>
                  <a:lnTo>
                    <a:pt x="28946" y="363334"/>
                  </a:lnTo>
                  <a:lnTo>
                    <a:pt x="28840" y="364741"/>
                  </a:lnTo>
                  <a:lnTo>
                    <a:pt x="28598" y="373778"/>
                  </a:lnTo>
                  <a:lnTo>
                    <a:pt x="28549" y="375602"/>
                  </a:lnTo>
                  <a:lnTo>
                    <a:pt x="29994" y="403260"/>
                  </a:lnTo>
                  <a:lnTo>
                    <a:pt x="41547" y="446047"/>
                  </a:lnTo>
                  <a:lnTo>
                    <a:pt x="80633" y="480985"/>
                  </a:lnTo>
                  <a:lnTo>
                    <a:pt x="121361" y="488251"/>
                  </a:lnTo>
                  <a:lnTo>
                    <a:pt x="126517" y="488251"/>
                  </a:lnTo>
                  <a:lnTo>
                    <a:pt x="126517" y="473176"/>
                  </a:lnTo>
                  <a:lnTo>
                    <a:pt x="123545" y="473176"/>
                  </a:lnTo>
                  <a:lnTo>
                    <a:pt x="109945" y="471974"/>
                  </a:lnTo>
                  <a:lnTo>
                    <a:pt x="71413" y="442296"/>
                  </a:lnTo>
                  <a:lnTo>
                    <a:pt x="62268" y="383146"/>
                  </a:lnTo>
                  <a:lnTo>
                    <a:pt x="62467" y="375602"/>
                  </a:lnTo>
                  <a:lnTo>
                    <a:pt x="62515" y="373778"/>
                  </a:lnTo>
                  <a:lnTo>
                    <a:pt x="67964" y="327015"/>
                  </a:lnTo>
                  <a:lnTo>
                    <a:pt x="69202" y="316684"/>
                  </a:lnTo>
                  <a:lnTo>
                    <a:pt x="69945" y="308223"/>
                  </a:lnTo>
                  <a:lnTo>
                    <a:pt x="70192" y="301637"/>
                  </a:lnTo>
                  <a:lnTo>
                    <a:pt x="69621" y="292112"/>
                  </a:lnTo>
                  <a:lnTo>
                    <a:pt x="49425" y="254090"/>
                  </a:lnTo>
                  <a:lnTo>
                    <a:pt x="36677" y="245706"/>
                  </a:lnTo>
                  <a:lnTo>
                    <a:pt x="36677" y="242138"/>
                  </a:lnTo>
                  <a:lnTo>
                    <a:pt x="64620" y="213937"/>
                  </a:lnTo>
                  <a:lnTo>
                    <a:pt x="70192" y="185623"/>
                  </a:lnTo>
                  <a:lnTo>
                    <a:pt x="70049" y="181754"/>
                  </a:lnTo>
                  <a:lnTo>
                    <a:pt x="69945" y="178934"/>
                  </a:lnTo>
                  <a:lnTo>
                    <a:pt x="69310" y="171616"/>
                  </a:lnTo>
                  <a:lnTo>
                    <a:pt x="69202" y="170375"/>
                  </a:lnTo>
                  <a:lnTo>
                    <a:pt x="67964" y="159946"/>
                  </a:lnTo>
                  <a:lnTo>
                    <a:pt x="66230" y="147650"/>
                  </a:lnTo>
                  <a:lnTo>
                    <a:pt x="64496" y="134936"/>
                  </a:lnTo>
                  <a:lnTo>
                    <a:pt x="63258" y="123277"/>
                  </a:lnTo>
                  <a:lnTo>
                    <a:pt x="62515" y="112672"/>
                  </a:lnTo>
                  <a:lnTo>
                    <a:pt x="62268" y="103123"/>
                  </a:lnTo>
                  <a:lnTo>
                    <a:pt x="63284" y="80390"/>
                  </a:lnTo>
                  <a:lnTo>
                    <a:pt x="78524" y="34505"/>
                  </a:lnTo>
                  <a:lnTo>
                    <a:pt x="123545" y="15074"/>
                  </a:lnTo>
                  <a:lnTo>
                    <a:pt x="126517" y="15074"/>
                  </a:lnTo>
                  <a:lnTo>
                    <a:pt x="126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1050" y="926564"/>
            <a:ext cx="7673975" cy="509841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35"/>
              </a:spcBef>
            </a:pPr>
            <a:r>
              <a:rPr sz="3200" b="1" spc="-10" dirty="0">
                <a:latin typeface="Calibri"/>
                <a:cs typeface="Calibri"/>
              </a:rPr>
              <a:t>Contents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lecture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16280" indent="-514350">
              <a:lnSpc>
                <a:spcPct val="100000"/>
              </a:lnSpc>
              <a:spcBef>
                <a:spcPts val="1265"/>
              </a:spcBef>
              <a:buFont typeface="Symbol"/>
              <a:buChar char=""/>
              <a:tabLst>
                <a:tab pos="716280" algn="l"/>
              </a:tabLst>
            </a:pP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Earth</a:t>
            </a:r>
            <a:r>
              <a:rPr sz="2800" spc="-7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rotation</a:t>
            </a:r>
            <a:r>
              <a:rPr sz="2800" spc="-6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–</a:t>
            </a:r>
            <a:r>
              <a:rPr sz="2800" spc="-6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an</a:t>
            </a:r>
            <a:r>
              <a:rPr sz="2800" spc="-6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7A8A7"/>
                </a:solidFill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716280" indent="-514350">
              <a:lnSpc>
                <a:spcPct val="100000"/>
              </a:lnSpc>
              <a:spcBef>
                <a:spcPts val="335"/>
              </a:spcBef>
              <a:buFont typeface="Symbol"/>
              <a:buChar char=""/>
              <a:tabLst>
                <a:tab pos="716280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Conventional</a:t>
            </a:r>
            <a:r>
              <a:rPr sz="28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reference</a:t>
            </a:r>
            <a:r>
              <a:rPr sz="28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 marL="716280" marR="17780" indent="-514350">
              <a:lnSpc>
                <a:spcPct val="110000"/>
              </a:lnSpc>
              <a:buFont typeface="Symbol"/>
              <a:buChar char=""/>
              <a:tabLst>
                <a:tab pos="716280" algn="l"/>
              </a:tabLst>
            </a:pPr>
            <a:r>
              <a:rPr sz="2800" spc="-30" dirty="0">
                <a:solidFill>
                  <a:srgbClr val="A7A8A7"/>
                </a:solidFill>
                <a:latin typeface="Calibri"/>
                <a:cs typeface="Calibri"/>
              </a:rPr>
              <a:t>Transformation</a:t>
            </a:r>
            <a:r>
              <a:rPr sz="2800" spc="-6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between</a:t>
            </a:r>
            <a:r>
              <a:rPr sz="2800" spc="-4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celestial</a:t>
            </a:r>
            <a:r>
              <a:rPr sz="2800" spc="-7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and</a:t>
            </a:r>
            <a:r>
              <a:rPr sz="2800" spc="-4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7A8A7"/>
                </a:solidFill>
                <a:latin typeface="Calibri"/>
                <a:cs typeface="Calibri"/>
              </a:rPr>
              <a:t>terrestrial reference</a:t>
            </a:r>
            <a:r>
              <a:rPr sz="2800" spc="-13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7A8A7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800">
              <a:latin typeface="Calibri"/>
              <a:cs typeface="Calibri"/>
            </a:endParaRPr>
          </a:p>
          <a:p>
            <a:pPr marL="672465" indent="-456565">
              <a:lnSpc>
                <a:spcPct val="100000"/>
              </a:lnSpc>
              <a:buFont typeface="Wingdings"/>
              <a:buChar char=""/>
              <a:tabLst>
                <a:tab pos="672465" algn="l"/>
              </a:tabLst>
            </a:pPr>
            <a:r>
              <a:rPr sz="3200" b="1" spc="-20" dirty="0">
                <a:latin typeface="Calibri"/>
                <a:cs typeface="Calibri"/>
              </a:rPr>
              <a:t>Reference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System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⟷</a:t>
            </a:r>
            <a:r>
              <a:rPr sz="3200" spc="-75" dirty="0">
                <a:latin typeface="Cambria Math"/>
                <a:cs typeface="Cambria Math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Reference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Frame</a:t>
            </a:r>
            <a:endParaRPr sz="3200">
              <a:latin typeface="Calibri"/>
              <a:cs typeface="Calibri"/>
            </a:endParaRPr>
          </a:p>
          <a:p>
            <a:pPr marL="673100" indent="-4572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673100" algn="l"/>
              </a:tabLst>
            </a:pPr>
            <a:r>
              <a:rPr sz="3200" b="1" dirty="0">
                <a:latin typeface="Calibri"/>
                <a:cs typeface="Calibri"/>
              </a:rPr>
              <a:t>Earth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Orientation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Parameters</a:t>
            </a:r>
            <a:endParaRPr sz="3200">
              <a:latin typeface="Calibri"/>
              <a:cs typeface="Calibri"/>
            </a:endParaRPr>
          </a:p>
          <a:p>
            <a:pPr marL="607060" algn="ctr">
              <a:lnSpc>
                <a:spcPct val="100000"/>
              </a:lnSpc>
              <a:spcBef>
                <a:spcPts val="2250"/>
              </a:spcBef>
            </a:pPr>
            <a:r>
              <a:rPr sz="3200" spc="145" dirty="0">
                <a:latin typeface="Cambria Math"/>
                <a:cs typeface="Cambria Math"/>
              </a:rPr>
              <a:t>X,</a:t>
            </a:r>
            <a:r>
              <a:rPr sz="3200" spc="-14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𝑌,</a:t>
            </a:r>
            <a:r>
              <a:rPr sz="3200" spc="-140" dirty="0">
                <a:latin typeface="Cambria Math"/>
                <a:cs typeface="Cambria Math"/>
              </a:rPr>
              <a:t> 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450" spc="142" baseline="-15700" dirty="0">
                <a:latin typeface="Cambria Math"/>
                <a:cs typeface="Cambria Math"/>
              </a:rPr>
              <a:t>𝑝</a:t>
            </a:r>
            <a:r>
              <a:rPr sz="3200" spc="95" dirty="0">
                <a:latin typeface="Cambria Math"/>
                <a:cs typeface="Cambria Math"/>
              </a:rPr>
              <a:t>,</a:t>
            </a:r>
            <a:r>
              <a:rPr sz="3200" spc="-13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𝑦</a:t>
            </a:r>
            <a:r>
              <a:rPr sz="3450" baseline="-15700" dirty="0">
                <a:latin typeface="Cambria Math"/>
                <a:cs typeface="Cambria Math"/>
              </a:rPr>
              <a:t>𝑝</a:t>
            </a:r>
            <a:r>
              <a:rPr sz="3200" dirty="0">
                <a:latin typeface="Cambria Math"/>
                <a:cs typeface="Cambria Math"/>
              </a:rPr>
              <a:t>,</a:t>
            </a:r>
            <a:r>
              <a:rPr sz="3200" spc="-135" dirty="0">
                <a:latin typeface="Cambria Math"/>
                <a:cs typeface="Cambria Math"/>
              </a:rPr>
              <a:t> </a:t>
            </a:r>
            <a:r>
              <a:rPr sz="3200" spc="-20" dirty="0">
                <a:latin typeface="Cambria Math"/>
                <a:cs typeface="Cambria Math"/>
              </a:rPr>
              <a:t>dUT1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8" name="object 8"/>
          <p:cNvSpPr/>
          <p:nvPr/>
        </p:nvSpPr>
        <p:spPr>
          <a:xfrm>
            <a:off x="683894" y="3933063"/>
            <a:ext cx="3241040" cy="0"/>
          </a:xfrm>
          <a:custGeom>
            <a:avLst/>
            <a:gdLst/>
            <a:ahLst/>
            <a:cxnLst/>
            <a:rect l="l" t="t" r="r" b="b"/>
            <a:pathLst>
              <a:path w="3241040">
                <a:moveTo>
                  <a:pt x="0" y="0"/>
                </a:moveTo>
                <a:lnTo>
                  <a:pt x="324043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Reference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3867270" y="3444826"/>
            <a:ext cx="1167765" cy="354965"/>
          </a:xfrm>
          <a:custGeom>
            <a:avLst/>
            <a:gdLst/>
            <a:ahLst/>
            <a:cxnLst/>
            <a:rect l="l" t="t" r="r" b="b"/>
            <a:pathLst>
              <a:path w="1167764" h="354964">
                <a:moveTo>
                  <a:pt x="1053693" y="0"/>
                </a:moveTo>
                <a:lnTo>
                  <a:pt x="1048854" y="0"/>
                </a:lnTo>
                <a:lnTo>
                  <a:pt x="1048854" y="14135"/>
                </a:lnTo>
                <a:lnTo>
                  <a:pt x="1051648" y="14135"/>
                </a:lnTo>
                <a:lnTo>
                  <a:pt x="1064403" y="15013"/>
                </a:lnTo>
                <a:lnTo>
                  <a:pt x="1100551" y="36353"/>
                </a:lnTo>
                <a:lnTo>
                  <a:pt x="1109129" y="74599"/>
                </a:lnTo>
                <a:lnTo>
                  <a:pt x="1109015" y="77952"/>
                </a:lnTo>
                <a:lnTo>
                  <a:pt x="1103781" y="115677"/>
                </a:lnTo>
                <a:lnTo>
                  <a:pt x="1102618" y="123202"/>
                </a:lnTo>
                <a:lnTo>
                  <a:pt x="1101920" y="129355"/>
                </a:lnTo>
                <a:lnTo>
                  <a:pt x="1101686" y="134137"/>
                </a:lnTo>
                <a:lnTo>
                  <a:pt x="1102268" y="141688"/>
                </a:lnTo>
                <a:lnTo>
                  <a:pt x="1126933" y="172306"/>
                </a:lnTo>
                <a:lnTo>
                  <a:pt x="1133132" y="175056"/>
                </a:lnTo>
                <a:lnTo>
                  <a:pt x="1133132" y="178409"/>
                </a:lnTo>
                <a:lnTo>
                  <a:pt x="1104012" y="204938"/>
                </a:lnTo>
                <a:lnTo>
                  <a:pt x="1101782" y="218103"/>
                </a:lnTo>
                <a:lnTo>
                  <a:pt x="1101686" y="219341"/>
                </a:lnTo>
                <a:lnTo>
                  <a:pt x="1101909" y="223894"/>
                </a:lnTo>
                <a:lnTo>
                  <a:pt x="1101920" y="224115"/>
                </a:lnTo>
                <a:lnTo>
                  <a:pt x="1102618" y="230265"/>
                </a:lnTo>
                <a:lnTo>
                  <a:pt x="1103781" y="237788"/>
                </a:lnTo>
                <a:lnTo>
                  <a:pt x="1105408" y="246684"/>
                </a:lnTo>
                <a:lnTo>
                  <a:pt x="1107034" y="255881"/>
                </a:lnTo>
                <a:lnTo>
                  <a:pt x="1108197" y="264309"/>
                </a:lnTo>
                <a:lnTo>
                  <a:pt x="1108895" y="271970"/>
                </a:lnTo>
                <a:lnTo>
                  <a:pt x="1109015" y="275513"/>
                </a:lnTo>
                <a:lnTo>
                  <a:pt x="1109129" y="278866"/>
                </a:lnTo>
                <a:lnTo>
                  <a:pt x="1108192" y="294218"/>
                </a:lnTo>
                <a:lnTo>
                  <a:pt x="1108176" y="294478"/>
                </a:lnTo>
                <a:lnTo>
                  <a:pt x="1085515" y="332729"/>
                </a:lnTo>
                <a:lnTo>
                  <a:pt x="1051648" y="340626"/>
                </a:lnTo>
                <a:lnTo>
                  <a:pt x="1048854" y="340626"/>
                </a:lnTo>
                <a:lnTo>
                  <a:pt x="1048854" y="354774"/>
                </a:lnTo>
                <a:lnTo>
                  <a:pt x="1053693" y="354774"/>
                </a:lnTo>
                <a:lnTo>
                  <a:pt x="1074174" y="353245"/>
                </a:lnTo>
                <a:lnTo>
                  <a:pt x="1119085" y="334772"/>
                </a:lnTo>
                <a:lnTo>
                  <a:pt x="1139331" y="294478"/>
                </a:lnTo>
                <a:lnTo>
                  <a:pt x="1139397" y="294218"/>
                </a:lnTo>
                <a:lnTo>
                  <a:pt x="1140752" y="275513"/>
                </a:lnTo>
                <a:lnTo>
                  <a:pt x="1140480" y="267529"/>
                </a:lnTo>
                <a:lnTo>
                  <a:pt x="1139663" y="259008"/>
                </a:lnTo>
                <a:lnTo>
                  <a:pt x="1138298" y="249951"/>
                </a:lnTo>
                <a:lnTo>
                  <a:pt x="1136383" y="240360"/>
                </a:lnTo>
                <a:lnTo>
                  <a:pt x="1134473" y="231314"/>
                </a:lnTo>
                <a:lnTo>
                  <a:pt x="1133149" y="224115"/>
                </a:lnTo>
                <a:lnTo>
                  <a:pt x="1132288" y="218103"/>
                </a:lnTo>
                <a:lnTo>
                  <a:pt x="1132014" y="213944"/>
                </a:lnTo>
                <a:lnTo>
                  <a:pt x="1132014" y="205384"/>
                </a:lnTo>
                <a:lnTo>
                  <a:pt x="1167549" y="184365"/>
                </a:lnTo>
                <a:lnTo>
                  <a:pt x="1167549" y="169100"/>
                </a:lnTo>
                <a:lnTo>
                  <a:pt x="1132014" y="148082"/>
                </a:lnTo>
                <a:lnTo>
                  <a:pt x="1132014" y="139522"/>
                </a:lnTo>
                <a:lnTo>
                  <a:pt x="1132288" y="135362"/>
                </a:lnTo>
                <a:lnTo>
                  <a:pt x="1133108" y="129571"/>
                </a:lnTo>
                <a:lnTo>
                  <a:pt x="1134473" y="122152"/>
                </a:lnTo>
                <a:lnTo>
                  <a:pt x="1136383" y="113106"/>
                </a:lnTo>
                <a:lnTo>
                  <a:pt x="1138298" y="103514"/>
                </a:lnTo>
                <a:lnTo>
                  <a:pt x="1139663" y="94457"/>
                </a:lnTo>
                <a:lnTo>
                  <a:pt x="1140480" y="85936"/>
                </a:lnTo>
                <a:lnTo>
                  <a:pt x="1140631" y="81496"/>
                </a:lnTo>
                <a:lnTo>
                  <a:pt x="1140752" y="77952"/>
                </a:lnTo>
                <a:lnTo>
                  <a:pt x="1139397" y="59814"/>
                </a:lnTo>
                <a:lnTo>
                  <a:pt x="1119085" y="20002"/>
                </a:lnTo>
                <a:lnTo>
                  <a:pt x="1074174" y="1528"/>
                </a:lnTo>
                <a:lnTo>
                  <a:pt x="1053693" y="0"/>
                </a:lnTo>
                <a:close/>
              </a:path>
              <a:path w="1167764" h="354964">
                <a:moveTo>
                  <a:pt x="118681" y="0"/>
                </a:moveTo>
                <a:lnTo>
                  <a:pt x="113855" y="0"/>
                </a:lnTo>
                <a:lnTo>
                  <a:pt x="93372" y="1528"/>
                </a:lnTo>
                <a:lnTo>
                  <a:pt x="48463" y="20002"/>
                </a:lnTo>
                <a:lnTo>
                  <a:pt x="28206" y="59454"/>
                </a:lnTo>
                <a:lnTo>
                  <a:pt x="28139" y="59712"/>
                </a:lnTo>
                <a:lnTo>
                  <a:pt x="26784" y="77762"/>
                </a:lnTo>
                <a:lnTo>
                  <a:pt x="27057" y="85751"/>
                </a:lnTo>
                <a:lnTo>
                  <a:pt x="27878" y="94273"/>
                </a:lnTo>
                <a:lnTo>
                  <a:pt x="29243" y="103331"/>
                </a:lnTo>
                <a:lnTo>
                  <a:pt x="31153" y="112928"/>
                </a:lnTo>
                <a:lnTo>
                  <a:pt x="33070" y="121972"/>
                </a:lnTo>
                <a:lnTo>
                  <a:pt x="34397" y="129165"/>
                </a:lnTo>
                <a:lnTo>
                  <a:pt x="35260" y="135179"/>
                </a:lnTo>
                <a:lnTo>
                  <a:pt x="35534" y="139344"/>
                </a:lnTo>
                <a:lnTo>
                  <a:pt x="35534" y="147904"/>
                </a:lnTo>
                <a:lnTo>
                  <a:pt x="0" y="168922"/>
                </a:lnTo>
                <a:lnTo>
                  <a:pt x="0" y="184175"/>
                </a:lnTo>
                <a:lnTo>
                  <a:pt x="35534" y="205193"/>
                </a:lnTo>
                <a:lnTo>
                  <a:pt x="35534" y="213753"/>
                </a:lnTo>
                <a:lnTo>
                  <a:pt x="35260" y="217918"/>
                </a:lnTo>
                <a:lnTo>
                  <a:pt x="34439" y="223708"/>
                </a:lnTo>
                <a:lnTo>
                  <a:pt x="33070" y="231125"/>
                </a:lnTo>
                <a:lnTo>
                  <a:pt x="31153" y="240169"/>
                </a:lnTo>
                <a:lnTo>
                  <a:pt x="29243" y="249761"/>
                </a:lnTo>
                <a:lnTo>
                  <a:pt x="27878" y="258819"/>
                </a:lnTo>
                <a:lnTo>
                  <a:pt x="27057" y="267344"/>
                </a:lnTo>
                <a:lnTo>
                  <a:pt x="26905" y="271784"/>
                </a:lnTo>
                <a:lnTo>
                  <a:pt x="26784" y="275336"/>
                </a:lnTo>
                <a:lnTo>
                  <a:pt x="38978" y="323834"/>
                </a:lnTo>
                <a:lnTo>
                  <a:pt x="75644" y="349402"/>
                </a:lnTo>
                <a:lnTo>
                  <a:pt x="113855" y="354774"/>
                </a:lnTo>
                <a:lnTo>
                  <a:pt x="118681" y="354774"/>
                </a:lnTo>
                <a:lnTo>
                  <a:pt x="118681" y="340626"/>
                </a:lnTo>
                <a:lnTo>
                  <a:pt x="115900" y="340626"/>
                </a:lnTo>
                <a:lnTo>
                  <a:pt x="103144" y="339750"/>
                </a:lnTo>
                <a:lnTo>
                  <a:pt x="66990" y="318322"/>
                </a:lnTo>
                <a:lnTo>
                  <a:pt x="58407" y="278676"/>
                </a:lnTo>
                <a:lnTo>
                  <a:pt x="58520" y="275336"/>
                </a:lnTo>
                <a:lnTo>
                  <a:pt x="58640" y="271784"/>
                </a:lnTo>
                <a:lnTo>
                  <a:pt x="59339" y="264123"/>
                </a:lnTo>
                <a:lnTo>
                  <a:pt x="60502" y="255692"/>
                </a:lnTo>
                <a:lnTo>
                  <a:pt x="62128" y="246494"/>
                </a:lnTo>
                <a:lnTo>
                  <a:pt x="63759" y="237599"/>
                </a:lnTo>
                <a:lnTo>
                  <a:pt x="64922" y="230079"/>
                </a:lnTo>
                <a:lnTo>
                  <a:pt x="65618" y="223930"/>
                </a:lnTo>
                <a:lnTo>
                  <a:pt x="65628" y="223708"/>
                </a:lnTo>
                <a:lnTo>
                  <a:pt x="65754" y="217918"/>
                </a:lnTo>
                <a:lnTo>
                  <a:pt x="65268" y="211600"/>
                </a:lnTo>
                <a:lnTo>
                  <a:pt x="63636" y="205193"/>
                </a:lnTo>
                <a:lnTo>
                  <a:pt x="63525" y="204757"/>
                </a:lnTo>
                <a:lnTo>
                  <a:pt x="34416" y="178219"/>
                </a:lnTo>
                <a:lnTo>
                  <a:pt x="34416" y="174879"/>
                </a:lnTo>
                <a:lnTo>
                  <a:pt x="63525" y="148339"/>
                </a:lnTo>
                <a:lnTo>
                  <a:pt x="65754" y="135179"/>
                </a:lnTo>
                <a:lnTo>
                  <a:pt x="65849" y="133946"/>
                </a:lnTo>
                <a:lnTo>
                  <a:pt x="65628" y="129389"/>
                </a:lnTo>
                <a:lnTo>
                  <a:pt x="65618" y="129165"/>
                </a:lnTo>
                <a:lnTo>
                  <a:pt x="64922" y="123013"/>
                </a:lnTo>
                <a:lnTo>
                  <a:pt x="63759" y="115492"/>
                </a:lnTo>
                <a:lnTo>
                  <a:pt x="62128" y="106603"/>
                </a:lnTo>
                <a:lnTo>
                  <a:pt x="60502" y="97405"/>
                </a:lnTo>
                <a:lnTo>
                  <a:pt x="59339" y="88973"/>
                </a:lnTo>
                <a:lnTo>
                  <a:pt x="58640" y="81307"/>
                </a:lnTo>
                <a:lnTo>
                  <a:pt x="58520" y="77762"/>
                </a:lnTo>
                <a:lnTo>
                  <a:pt x="58407" y="74409"/>
                </a:lnTo>
                <a:lnTo>
                  <a:pt x="59345" y="59712"/>
                </a:lnTo>
                <a:lnTo>
                  <a:pt x="59361" y="59454"/>
                </a:lnTo>
                <a:lnTo>
                  <a:pt x="82022" y="22037"/>
                </a:lnTo>
                <a:lnTo>
                  <a:pt x="115900" y="14135"/>
                </a:lnTo>
                <a:lnTo>
                  <a:pt x="118681" y="14135"/>
                </a:lnTo>
                <a:lnTo>
                  <a:pt x="118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8740" y="933201"/>
            <a:ext cx="7542530" cy="334264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400" b="1" spc="-10" dirty="0">
                <a:latin typeface="Calibri"/>
                <a:cs typeface="Calibri"/>
              </a:rPr>
              <a:t>International</a:t>
            </a:r>
            <a:r>
              <a:rPr sz="3400" b="1" spc="-120" dirty="0">
                <a:latin typeface="Calibri"/>
                <a:cs typeface="Calibri"/>
              </a:rPr>
              <a:t> </a:t>
            </a:r>
            <a:r>
              <a:rPr sz="3400" b="1" spc="-35" dirty="0">
                <a:latin typeface="Calibri"/>
                <a:cs typeface="Calibri"/>
              </a:rPr>
              <a:t>Terrestrial</a:t>
            </a:r>
            <a:r>
              <a:rPr sz="3400" b="1" spc="-10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Reference</a:t>
            </a:r>
            <a:r>
              <a:rPr sz="3400" b="1" spc="-9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System</a:t>
            </a:r>
            <a:endParaRPr sz="3400">
              <a:latin typeface="Calibri"/>
              <a:cs typeface="Calibri"/>
            </a:endParaRPr>
          </a:p>
          <a:p>
            <a:pPr marL="387985" marR="3206750" indent="-34290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87985" algn="l"/>
              </a:tabLst>
            </a:pPr>
            <a:r>
              <a:rPr sz="3000" b="1" dirty="0">
                <a:latin typeface="Calibri"/>
                <a:cs typeface="Calibri"/>
              </a:rPr>
              <a:t>ITRS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geocentric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co-</a:t>
            </a:r>
            <a:r>
              <a:rPr sz="3000" spc="-10" dirty="0">
                <a:latin typeface="Calibri"/>
                <a:cs typeface="Calibri"/>
              </a:rPr>
              <a:t>rotates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Earth</a:t>
            </a:r>
            <a:endParaRPr sz="30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Unit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length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meter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(SI)</a:t>
            </a:r>
            <a:endParaRPr sz="3000">
              <a:latin typeface="Calibri"/>
              <a:cs typeface="Calibri"/>
            </a:endParaRPr>
          </a:p>
          <a:p>
            <a:pPr marL="388620" indent="-343535">
              <a:lnSpc>
                <a:spcPts val="3595"/>
              </a:lnSpc>
              <a:spcBef>
                <a:spcPts val="730"/>
              </a:spcBef>
              <a:buFont typeface="Arial"/>
              <a:buChar char="•"/>
              <a:tabLst>
                <a:tab pos="388620" algn="l"/>
                <a:tab pos="3558540" algn="l"/>
              </a:tabLst>
            </a:pPr>
            <a:r>
              <a:rPr sz="3000" spc="-10" dirty="0">
                <a:latin typeface="Calibri"/>
                <a:cs typeface="Calibri"/>
              </a:rPr>
              <a:t>Orientation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axes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dirty="0">
                <a:latin typeface="Cambria Math"/>
                <a:cs typeface="Cambria Math"/>
              </a:rPr>
              <a:t>𝑥,</a:t>
            </a:r>
            <a:r>
              <a:rPr sz="3000" spc="-110" dirty="0">
                <a:latin typeface="Cambria Math"/>
                <a:cs typeface="Cambria Math"/>
              </a:rPr>
              <a:t> </a:t>
            </a:r>
            <a:r>
              <a:rPr sz="3000" dirty="0">
                <a:latin typeface="Cambria Math"/>
                <a:cs typeface="Cambria Math"/>
              </a:rPr>
              <a:t>𝑦,</a:t>
            </a:r>
            <a:r>
              <a:rPr sz="3000" spc="-105" dirty="0">
                <a:latin typeface="Cambria Math"/>
                <a:cs typeface="Cambria Math"/>
              </a:rPr>
              <a:t> </a:t>
            </a:r>
            <a:r>
              <a:rPr sz="3000" spc="-50" dirty="0">
                <a:latin typeface="Cambria Math"/>
                <a:cs typeface="Cambria Math"/>
              </a:rPr>
              <a:t>𝑧</a:t>
            </a:r>
            <a:endParaRPr sz="3000">
              <a:latin typeface="Cambria Math"/>
              <a:cs typeface="Cambria Math"/>
            </a:endParaRPr>
          </a:p>
          <a:p>
            <a:pPr marL="387985">
              <a:lnSpc>
                <a:spcPts val="3595"/>
              </a:lnSpc>
            </a:pPr>
            <a:r>
              <a:rPr sz="3000" spc="-10" dirty="0">
                <a:latin typeface="Calibri"/>
                <a:cs typeface="Calibri"/>
              </a:rPr>
              <a:t>follows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C933"/>
                </a:solidFill>
                <a:latin typeface="Calibri"/>
                <a:cs typeface="Calibri"/>
              </a:rPr>
              <a:t>conventions</a:t>
            </a:r>
            <a:r>
              <a:rPr sz="3000" spc="-1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5066" y="4428876"/>
            <a:ext cx="1012825" cy="307340"/>
          </a:xfrm>
          <a:custGeom>
            <a:avLst/>
            <a:gdLst/>
            <a:ahLst/>
            <a:cxnLst/>
            <a:rect l="l" t="t" r="r" b="b"/>
            <a:pathLst>
              <a:path w="1012825" h="307339">
                <a:moveTo>
                  <a:pt x="913714" y="0"/>
                </a:moveTo>
                <a:lnTo>
                  <a:pt x="909523" y="0"/>
                </a:lnTo>
                <a:lnTo>
                  <a:pt x="909523" y="12242"/>
                </a:lnTo>
                <a:lnTo>
                  <a:pt x="911936" y="12242"/>
                </a:lnTo>
                <a:lnTo>
                  <a:pt x="922985" y="13002"/>
                </a:lnTo>
                <a:lnTo>
                  <a:pt x="958416" y="40535"/>
                </a:lnTo>
                <a:lnTo>
                  <a:pt x="961720" y="64604"/>
                </a:lnTo>
                <a:lnTo>
                  <a:pt x="961622" y="67500"/>
                </a:lnTo>
                <a:lnTo>
                  <a:pt x="956348" y="103543"/>
                </a:lnTo>
                <a:lnTo>
                  <a:pt x="955281" y="111429"/>
                </a:lnTo>
                <a:lnTo>
                  <a:pt x="955281" y="125285"/>
                </a:lnTo>
                <a:lnTo>
                  <a:pt x="957960" y="132778"/>
                </a:lnTo>
                <a:lnTo>
                  <a:pt x="968705" y="144487"/>
                </a:lnTo>
                <a:lnTo>
                  <a:pt x="975093" y="148805"/>
                </a:lnTo>
                <a:lnTo>
                  <a:pt x="982510" y="151599"/>
                </a:lnTo>
                <a:lnTo>
                  <a:pt x="982510" y="154495"/>
                </a:lnTo>
                <a:lnTo>
                  <a:pt x="975093" y="157289"/>
                </a:lnTo>
                <a:lnTo>
                  <a:pt x="968705" y="161620"/>
                </a:lnTo>
                <a:lnTo>
                  <a:pt x="957960" y="173329"/>
                </a:lnTo>
                <a:lnTo>
                  <a:pt x="955281" y="180809"/>
                </a:lnTo>
                <a:lnTo>
                  <a:pt x="955281" y="194665"/>
                </a:lnTo>
                <a:lnTo>
                  <a:pt x="956348" y="202564"/>
                </a:lnTo>
                <a:lnTo>
                  <a:pt x="958494" y="213626"/>
                </a:lnTo>
                <a:lnTo>
                  <a:pt x="959909" y="221591"/>
                </a:lnTo>
                <a:lnTo>
                  <a:pt x="960916" y="228893"/>
                </a:lnTo>
                <a:lnTo>
                  <a:pt x="961519" y="235531"/>
                </a:lnTo>
                <a:lnTo>
                  <a:pt x="961622" y="238594"/>
                </a:lnTo>
                <a:lnTo>
                  <a:pt x="961720" y="241503"/>
                </a:lnTo>
                <a:lnTo>
                  <a:pt x="960907" y="254795"/>
                </a:lnTo>
                <a:lnTo>
                  <a:pt x="960894" y="255016"/>
                </a:lnTo>
                <a:lnTo>
                  <a:pt x="941270" y="288140"/>
                </a:lnTo>
                <a:lnTo>
                  <a:pt x="911936" y="294982"/>
                </a:lnTo>
                <a:lnTo>
                  <a:pt x="909523" y="294982"/>
                </a:lnTo>
                <a:lnTo>
                  <a:pt x="909523" y="307225"/>
                </a:lnTo>
                <a:lnTo>
                  <a:pt x="913714" y="307225"/>
                </a:lnTo>
                <a:lnTo>
                  <a:pt x="931449" y="305906"/>
                </a:lnTo>
                <a:lnTo>
                  <a:pt x="970343" y="289915"/>
                </a:lnTo>
                <a:lnTo>
                  <a:pt x="987884" y="255016"/>
                </a:lnTo>
                <a:lnTo>
                  <a:pt x="989114" y="238594"/>
                </a:lnTo>
                <a:lnTo>
                  <a:pt x="988876" y="231677"/>
                </a:lnTo>
                <a:lnTo>
                  <a:pt x="988164" y="224297"/>
                </a:lnTo>
                <a:lnTo>
                  <a:pt x="986981" y="216456"/>
                </a:lnTo>
                <a:lnTo>
                  <a:pt x="985329" y="208152"/>
                </a:lnTo>
                <a:lnTo>
                  <a:pt x="982802" y="196761"/>
                </a:lnTo>
                <a:lnTo>
                  <a:pt x="981532" y="189141"/>
                </a:lnTo>
                <a:lnTo>
                  <a:pt x="981532" y="177863"/>
                </a:lnTo>
                <a:lnTo>
                  <a:pt x="984084" y="171818"/>
                </a:lnTo>
                <a:lnTo>
                  <a:pt x="994295" y="162471"/>
                </a:lnTo>
                <a:lnTo>
                  <a:pt x="1001991" y="159981"/>
                </a:lnTo>
                <a:lnTo>
                  <a:pt x="1012304" y="159651"/>
                </a:lnTo>
                <a:lnTo>
                  <a:pt x="1012304" y="146443"/>
                </a:lnTo>
                <a:lnTo>
                  <a:pt x="1001991" y="146126"/>
                </a:lnTo>
                <a:lnTo>
                  <a:pt x="994295" y="143624"/>
                </a:lnTo>
                <a:lnTo>
                  <a:pt x="984084" y="134277"/>
                </a:lnTo>
                <a:lnTo>
                  <a:pt x="981532" y="128244"/>
                </a:lnTo>
                <a:lnTo>
                  <a:pt x="981532" y="116966"/>
                </a:lnTo>
                <a:lnTo>
                  <a:pt x="982802" y="109334"/>
                </a:lnTo>
                <a:lnTo>
                  <a:pt x="985329" y="97955"/>
                </a:lnTo>
                <a:lnTo>
                  <a:pt x="986981" y="89644"/>
                </a:lnTo>
                <a:lnTo>
                  <a:pt x="988164" y="81799"/>
                </a:lnTo>
                <a:lnTo>
                  <a:pt x="988876" y="74418"/>
                </a:lnTo>
                <a:lnTo>
                  <a:pt x="989008" y="70575"/>
                </a:lnTo>
                <a:lnTo>
                  <a:pt x="989114" y="67500"/>
                </a:lnTo>
                <a:lnTo>
                  <a:pt x="987940" y="51798"/>
                </a:lnTo>
                <a:lnTo>
                  <a:pt x="970343" y="17322"/>
                </a:lnTo>
                <a:lnTo>
                  <a:pt x="931449" y="1324"/>
                </a:lnTo>
                <a:lnTo>
                  <a:pt x="913714" y="0"/>
                </a:lnTo>
                <a:close/>
              </a:path>
              <a:path w="1012825" h="307339">
                <a:moveTo>
                  <a:pt x="102781" y="0"/>
                </a:moveTo>
                <a:lnTo>
                  <a:pt x="98602" y="0"/>
                </a:lnTo>
                <a:lnTo>
                  <a:pt x="80862" y="1324"/>
                </a:lnTo>
                <a:lnTo>
                  <a:pt x="41973" y="17322"/>
                </a:lnTo>
                <a:lnTo>
                  <a:pt x="24433" y="51485"/>
                </a:lnTo>
                <a:lnTo>
                  <a:pt x="23307" y="70411"/>
                </a:lnTo>
                <a:lnTo>
                  <a:pt x="23438" y="74260"/>
                </a:lnTo>
                <a:lnTo>
                  <a:pt x="24147" y="81640"/>
                </a:lnTo>
                <a:lnTo>
                  <a:pt x="25329" y="89484"/>
                </a:lnTo>
                <a:lnTo>
                  <a:pt x="26987" y="97789"/>
                </a:lnTo>
                <a:lnTo>
                  <a:pt x="29514" y="109181"/>
                </a:lnTo>
                <a:lnTo>
                  <a:pt x="30772" y="116801"/>
                </a:lnTo>
                <a:lnTo>
                  <a:pt x="30772" y="128079"/>
                </a:lnTo>
                <a:lnTo>
                  <a:pt x="28219" y="134124"/>
                </a:lnTo>
                <a:lnTo>
                  <a:pt x="18021" y="143459"/>
                </a:lnTo>
                <a:lnTo>
                  <a:pt x="10312" y="145961"/>
                </a:lnTo>
                <a:lnTo>
                  <a:pt x="0" y="146278"/>
                </a:lnTo>
                <a:lnTo>
                  <a:pt x="0" y="159499"/>
                </a:lnTo>
                <a:lnTo>
                  <a:pt x="10312" y="159816"/>
                </a:lnTo>
                <a:lnTo>
                  <a:pt x="18021" y="162318"/>
                </a:lnTo>
                <a:lnTo>
                  <a:pt x="28219" y="171653"/>
                </a:lnTo>
                <a:lnTo>
                  <a:pt x="30772" y="177698"/>
                </a:lnTo>
                <a:lnTo>
                  <a:pt x="30772" y="188975"/>
                </a:lnTo>
                <a:lnTo>
                  <a:pt x="29514" y="196608"/>
                </a:lnTo>
                <a:lnTo>
                  <a:pt x="26987" y="207987"/>
                </a:lnTo>
                <a:lnTo>
                  <a:pt x="25329" y="216293"/>
                </a:lnTo>
                <a:lnTo>
                  <a:pt x="24147" y="224139"/>
                </a:lnTo>
                <a:lnTo>
                  <a:pt x="23438" y="231522"/>
                </a:lnTo>
                <a:lnTo>
                  <a:pt x="23307" y="235366"/>
                </a:lnTo>
                <a:lnTo>
                  <a:pt x="23202" y="238442"/>
                </a:lnTo>
                <a:lnTo>
                  <a:pt x="24374" y="254704"/>
                </a:lnTo>
                <a:lnTo>
                  <a:pt x="41973" y="289915"/>
                </a:lnTo>
                <a:lnTo>
                  <a:pt x="80862" y="305906"/>
                </a:lnTo>
                <a:lnTo>
                  <a:pt x="98602" y="307225"/>
                </a:lnTo>
                <a:lnTo>
                  <a:pt x="102781" y="307225"/>
                </a:lnTo>
                <a:lnTo>
                  <a:pt x="102781" y="294982"/>
                </a:lnTo>
                <a:lnTo>
                  <a:pt x="100368" y="294982"/>
                </a:lnTo>
                <a:lnTo>
                  <a:pt x="89323" y="294223"/>
                </a:lnTo>
                <a:lnTo>
                  <a:pt x="53887" y="266368"/>
                </a:lnTo>
                <a:lnTo>
                  <a:pt x="50584" y="241338"/>
                </a:lnTo>
                <a:lnTo>
                  <a:pt x="50682" y="238442"/>
                </a:lnTo>
                <a:lnTo>
                  <a:pt x="50786" y="235366"/>
                </a:lnTo>
                <a:lnTo>
                  <a:pt x="51392" y="228728"/>
                </a:lnTo>
                <a:lnTo>
                  <a:pt x="52400" y="221426"/>
                </a:lnTo>
                <a:lnTo>
                  <a:pt x="53809" y="213461"/>
                </a:lnTo>
                <a:lnTo>
                  <a:pt x="55956" y="202399"/>
                </a:lnTo>
                <a:lnTo>
                  <a:pt x="57035" y="194513"/>
                </a:lnTo>
                <a:lnTo>
                  <a:pt x="57035" y="180657"/>
                </a:lnTo>
                <a:lnTo>
                  <a:pt x="54343" y="173164"/>
                </a:lnTo>
                <a:lnTo>
                  <a:pt x="43611" y="161455"/>
                </a:lnTo>
                <a:lnTo>
                  <a:pt x="37210" y="157137"/>
                </a:lnTo>
                <a:lnTo>
                  <a:pt x="29806" y="154343"/>
                </a:lnTo>
                <a:lnTo>
                  <a:pt x="29806" y="151434"/>
                </a:lnTo>
                <a:lnTo>
                  <a:pt x="37210" y="148653"/>
                </a:lnTo>
                <a:lnTo>
                  <a:pt x="43611" y="144322"/>
                </a:lnTo>
                <a:lnTo>
                  <a:pt x="54343" y="132613"/>
                </a:lnTo>
                <a:lnTo>
                  <a:pt x="57035" y="125120"/>
                </a:lnTo>
                <a:lnTo>
                  <a:pt x="57035" y="111264"/>
                </a:lnTo>
                <a:lnTo>
                  <a:pt x="55956" y="103377"/>
                </a:lnTo>
                <a:lnTo>
                  <a:pt x="53809" y="92316"/>
                </a:lnTo>
                <a:lnTo>
                  <a:pt x="52400" y="84351"/>
                </a:lnTo>
                <a:lnTo>
                  <a:pt x="51392" y="77049"/>
                </a:lnTo>
                <a:lnTo>
                  <a:pt x="50786" y="70411"/>
                </a:lnTo>
                <a:lnTo>
                  <a:pt x="50682" y="67348"/>
                </a:lnTo>
                <a:lnTo>
                  <a:pt x="50584" y="64439"/>
                </a:lnTo>
                <a:lnTo>
                  <a:pt x="51395" y="51712"/>
                </a:lnTo>
                <a:lnTo>
                  <a:pt x="51410" y="51485"/>
                </a:lnTo>
                <a:lnTo>
                  <a:pt x="53887" y="40495"/>
                </a:lnTo>
                <a:lnTo>
                  <a:pt x="89323" y="13002"/>
                </a:lnTo>
                <a:lnTo>
                  <a:pt x="100368" y="12242"/>
                </a:lnTo>
                <a:lnTo>
                  <a:pt x="102781" y="12242"/>
                </a:lnTo>
                <a:lnTo>
                  <a:pt x="102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8339" y="4334151"/>
            <a:ext cx="4577080" cy="168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298450" algn="l"/>
                <a:tab pos="2868930" algn="l"/>
                <a:tab pos="3859529" algn="l"/>
              </a:tabLst>
            </a:pPr>
            <a:r>
              <a:rPr sz="2600" spc="-10" dirty="0">
                <a:latin typeface="Calibri"/>
                <a:cs typeface="Calibri"/>
              </a:rPr>
              <a:t>Requirement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dirty="0">
                <a:latin typeface="Cambria Math"/>
                <a:cs typeface="Cambria Math"/>
              </a:rPr>
              <a:t>𝑥,</a:t>
            </a:r>
            <a:r>
              <a:rPr sz="2600" spc="-9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𝑦,</a:t>
            </a:r>
            <a:r>
              <a:rPr sz="2600" spc="-85" dirty="0">
                <a:latin typeface="Cambria Math"/>
                <a:cs typeface="Cambria Math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𝑧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libri"/>
                <a:cs typeface="Calibri"/>
              </a:rPr>
              <a:t>are 	</a:t>
            </a:r>
            <a:r>
              <a:rPr sz="2600" dirty="0">
                <a:latin typeface="Calibri"/>
                <a:cs typeface="Calibri"/>
              </a:rPr>
              <a:t>aligned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previous 	realization: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epoch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1984.0</a:t>
            </a:r>
            <a:endParaRPr sz="2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297815" algn="l"/>
              </a:tabLst>
            </a:pPr>
            <a:r>
              <a:rPr sz="2600" dirty="0">
                <a:latin typeface="Calibri"/>
                <a:cs typeface="Calibri"/>
              </a:rPr>
              <a:t>Arbitrary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0361" y="4644630"/>
            <a:ext cx="279717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600" i="1" dirty="0">
                <a:latin typeface="Calibri"/>
                <a:cs typeface="Calibri"/>
              </a:rPr>
              <a:t>Bureau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International </a:t>
            </a:r>
            <a:r>
              <a:rPr sz="2600" i="1" dirty="0">
                <a:latin typeface="Calibri"/>
                <a:cs typeface="Calibri"/>
              </a:rPr>
              <a:t>de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l‘Heure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(BIH)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at </a:t>
            </a:r>
            <a:r>
              <a:rPr sz="2600" dirty="0">
                <a:latin typeface="Calibri"/>
                <a:cs typeface="Calibri"/>
              </a:rPr>
              <a:t>Paris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Observatory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98235" y="1880616"/>
            <a:ext cx="3147060" cy="2767330"/>
            <a:chOff x="5698235" y="1880616"/>
            <a:chExt cx="3147060" cy="27673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8235" y="1880616"/>
              <a:ext cx="3147059" cy="2766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6721" y="1905761"/>
              <a:ext cx="3043427" cy="266318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883" y="2826763"/>
            <a:ext cx="5385040" cy="348120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Reference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38740" y="933203"/>
            <a:ext cx="8216265" cy="528256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400" b="1" spc="-10" dirty="0">
                <a:latin typeface="Calibri"/>
                <a:cs typeface="Calibri"/>
              </a:rPr>
              <a:t>International</a:t>
            </a:r>
            <a:r>
              <a:rPr sz="3400" b="1" spc="-120" dirty="0">
                <a:latin typeface="Calibri"/>
                <a:cs typeface="Calibri"/>
              </a:rPr>
              <a:t> </a:t>
            </a:r>
            <a:r>
              <a:rPr sz="3400" b="1" spc="-35" dirty="0">
                <a:latin typeface="Calibri"/>
                <a:cs typeface="Calibri"/>
              </a:rPr>
              <a:t>Terrestrial</a:t>
            </a:r>
            <a:r>
              <a:rPr sz="3400" b="1" spc="-10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Reference</a:t>
            </a:r>
            <a:r>
              <a:rPr sz="3400" b="1" spc="-9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Frame</a:t>
            </a:r>
            <a:endParaRPr sz="3400">
              <a:latin typeface="Calibri"/>
              <a:cs typeface="Calibri"/>
            </a:endParaRPr>
          </a:p>
          <a:p>
            <a:pPr marL="387985" marR="5080" indent="-34290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87985" algn="l"/>
              </a:tabLst>
            </a:pPr>
            <a:r>
              <a:rPr sz="3000" b="1" dirty="0">
                <a:latin typeface="Calibri"/>
                <a:cs typeface="Calibri"/>
              </a:rPr>
              <a:t>ITRF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realization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ITRS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virtue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positions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and </a:t>
            </a:r>
            <a:r>
              <a:rPr sz="3000" dirty="0">
                <a:latin typeface="Calibri"/>
                <a:cs typeface="Calibri"/>
              </a:rPr>
              <a:t>velocities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space-</a:t>
            </a:r>
            <a:r>
              <a:rPr sz="3000" dirty="0">
                <a:latin typeface="Calibri"/>
                <a:cs typeface="Calibri"/>
              </a:rPr>
              <a:t>geodetic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stations:</a:t>
            </a:r>
            <a:endParaRPr sz="3000">
              <a:latin typeface="Calibri"/>
              <a:cs typeface="Calibri"/>
            </a:endParaRPr>
          </a:p>
          <a:p>
            <a:pPr marL="6343015" marR="414655" lvl="1" indent="-342900">
              <a:lnSpc>
                <a:spcPct val="100000"/>
              </a:lnSpc>
              <a:spcBef>
                <a:spcPts val="2460"/>
              </a:spcBef>
              <a:buFont typeface="Arial"/>
              <a:buChar char="•"/>
              <a:tabLst>
                <a:tab pos="6343015" algn="l"/>
              </a:tabLst>
            </a:pPr>
            <a:r>
              <a:rPr sz="3000" spc="-10" dirty="0">
                <a:latin typeface="Calibri"/>
                <a:cs typeface="Calibri"/>
              </a:rPr>
              <a:t>ITRF94 </a:t>
            </a:r>
            <a:r>
              <a:rPr sz="3000" dirty="0">
                <a:latin typeface="Calibri"/>
                <a:cs typeface="Calibri"/>
              </a:rPr>
              <a:t>ITRF96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… </a:t>
            </a:r>
            <a:r>
              <a:rPr sz="3000" spc="-10" dirty="0">
                <a:latin typeface="Calibri"/>
                <a:cs typeface="Calibri"/>
              </a:rPr>
              <a:t>ITRF2008 </a:t>
            </a:r>
            <a:r>
              <a:rPr sz="3000" b="1" spc="-10" dirty="0">
                <a:latin typeface="Calibri"/>
                <a:cs typeface="Calibri"/>
              </a:rPr>
              <a:t>ITRF2014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000">
              <a:latin typeface="Calibri"/>
              <a:cs typeface="Calibri"/>
            </a:endParaRPr>
          </a:p>
          <a:p>
            <a:pPr marL="5655945" marR="1149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1499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observing </a:t>
            </a:r>
            <a:r>
              <a:rPr sz="2400" dirty="0">
                <a:latin typeface="Calibri"/>
                <a:cs typeface="Calibri"/>
              </a:rPr>
              <a:t>stations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975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sites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2747010"/>
            <a:ext cx="8507730" cy="3582035"/>
            <a:chOff x="396240" y="2747010"/>
            <a:chExt cx="8507730" cy="3582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5594" y="2747010"/>
              <a:ext cx="6817936" cy="35819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6240" y="2925318"/>
              <a:ext cx="4104640" cy="3312160"/>
            </a:xfrm>
            <a:custGeom>
              <a:avLst/>
              <a:gdLst/>
              <a:ahLst/>
              <a:cxnLst/>
              <a:rect l="l" t="t" r="r" b="b"/>
              <a:pathLst>
                <a:path w="4104640" h="3312160">
                  <a:moveTo>
                    <a:pt x="4104132" y="0"/>
                  </a:moveTo>
                  <a:lnTo>
                    <a:pt x="0" y="0"/>
                  </a:lnTo>
                  <a:lnTo>
                    <a:pt x="0" y="3311652"/>
                  </a:lnTo>
                  <a:lnTo>
                    <a:pt x="4104132" y="3311652"/>
                  </a:lnTo>
                  <a:lnTo>
                    <a:pt x="4104132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Reference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38740" y="933203"/>
            <a:ext cx="7781925" cy="460946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400" b="1" dirty="0">
                <a:latin typeface="Calibri"/>
                <a:cs typeface="Calibri"/>
              </a:rPr>
              <a:t>Internat.</a:t>
            </a:r>
            <a:r>
              <a:rPr sz="3400" b="1" spc="-16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Celestial</a:t>
            </a:r>
            <a:r>
              <a:rPr sz="3400" b="1" spc="-15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Reference</a:t>
            </a:r>
            <a:r>
              <a:rPr sz="3400" b="1" spc="-15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System/Frame</a:t>
            </a:r>
            <a:endParaRPr sz="3400">
              <a:latin typeface="Calibri"/>
              <a:cs typeface="Calibri"/>
            </a:endParaRPr>
          </a:p>
          <a:p>
            <a:pPr marL="387985" marR="193040" indent="-34290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Both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definition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b="1" dirty="0">
                <a:latin typeface="Calibri"/>
                <a:cs typeface="Calibri"/>
              </a:rPr>
              <a:t>ICRS</a:t>
            </a:r>
            <a:r>
              <a:rPr sz="3000" dirty="0">
                <a:latin typeface="Calibri"/>
                <a:cs typeface="Calibri"/>
              </a:rPr>
              <a:t>)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&amp;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realization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</a:t>
            </a:r>
            <a:r>
              <a:rPr sz="3000" b="1" spc="-10" dirty="0">
                <a:latin typeface="Calibri"/>
                <a:cs typeface="Calibri"/>
              </a:rPr>
              <a:t>ICRF</a:t>
            </a:r>
            <a:r>
              <a:rPr sz="3000" spc="-10" dirty="0">
                <a:latin typeface="Calibri"/>
                <a:cs typeface="Calibri"/>
              </a:rPr>
              <a:t>) constrained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stable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“defining”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radio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sources:</a:t>
            </a:r>
            <a:endParaRPr sz="3000">
              <a:latin typeface="Calibri"/>
              <a:cs typeface="Calibri"/>
            </a:endParaRPr>
          </a:p>
          <a:p>
            <a:pPr marL="390525" indent="-342265">
              <a:lnSpc>
                <a:spcPct val="100000"/>
              </a:lnSpc>
              <a:spcBef>
                <a:spcPts val="1895"/>
              </a:spcBef>
              <a:buFont typeface="Symbol"/>
              <a:buChar char=""/>
              <a:tabLst>
                <a:tab pos="390525" algn="l"/>
              </a:tabLst>
            </a:pPr>
            <a:r>
              <a:rPr sz="2600" b="1" dirty="0">
                <a:latin typeface="Calibri"/>
                <a:cs typeface="Calibri"/>
              </a:rPr>
              <a:t>ICRF2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(2009):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295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defining</a:t>
            </a:r>
            <a:endParaRPr sz="2600">
              <a:latin typeface="Calibri"/>
              <a:cs typeface="Calibri"/>
            </a:endParaRPr>
          </a:p>
          <a:p>
            <a:pPr marL="390525" indent="-342265">
              <a:lnSpc>
                <a:spcPct val="100000"/>
              </a:lnSpc>
              <a:spcBef>
                <a:spcPts val="800"/>
              </a:spcBef>
              <a:buFont typeface="Symbol"/>
              <a:buChar char=""/>
              <a:tabLst>
                <a:tab pos="390525" algn="l"/>
              </a:tabLst>
            </a:pPr>
            <a:r>
              <a:rPr sz="2600" b="1" dirty="0">
                <a:latin typeface="Calibri"/>
                <a:cs typeface="Calibri"/>
              </a:rPr>
              <a:t>ICRF3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(2018):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303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defining</a:t>
            </a:r>
            <a:endParaRPr sz="2600">
              <a:latin typeface="Calibri"/>
              <a:cs typeface="Calibri"/>
            </a:endParaRPr>
          </a:p>
          <a:p>
            <a:pPr marL="391160" marR="4140200" indent="-342900">
              <a:lnSpc>
                <a:spcPct val="100000"/>
              </a:lnSpc>
              <a:spcBef>
                <a:spcPts val="800"/>
              </a:spcBef>
              <a:buFont typeface="Symbol"/>
              <a:buChar char=""/>
              <a:tabLst>
                <a:tab pos="391160" algn="l"/>
              </a:tabLst>
            </a:pPr>
            <a:r>
              <a:rPr sz="2600" dirty="0">
                <a:latin typeface="Calibri"/>
                <a:cs typeface="Calibri"/>
              </a:rPr>
              <a:t>Celestial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coordinates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these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sources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observed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VLBI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i="1" spc="-10" dirty="0">
                <a:latin typeface="Calibri"/>
                <a:cs typeface="Calibri"/>
              </a:rPr>
              <a:t>Very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i="1" spc="-20" dirty="0">
                <a:latin typeface="Calibri"/>
                <a:cs typeface="Calibri"/>
              </a:rPr>
              <a:t>Long </a:t>
            </a:r>
            <a:r>
              <a:rPr sz="2600" i="1" dirty="0">
                <a:latin typeface="Calibri"/>
                <a:cs typeface="Calibri"/>
              </a:rPr>
              <a:t>Baseline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Interferometry</a:t>
            </a:r>
            <a:r>
              <a:rPr sz="2600" spc="-1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Reference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3" y="3803141"/>
            <a:ext cx="5012435" cy="25062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50458" y="3491484"/>
            <a:ext cx="2519680" cy="2870200"/>
            <a:chOff x="5950458" y="3491484"/>
            <a:chExt cx="2519680" cy="2870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0458" y="3491484"/>
              <a:ext cx="2507741" cy="28696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20" y="3543300"/>
              <a:ext cx="2404109" cy="276605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440042" y="3254121"/>
            <a:ext cx="1656080" cy="182245"/>
          </a:xfrm>
          <a:custGeom>
            <a:avLst/>
            <a:gdLst/>
            <a:ahLst/>
            <a:cxnLst/>
            <a:rect l="l" t="t" r="r" b="b"/>
            <a:pathLst>
              <a:path w="1656079" h="182245">
                <a:moveTo>
                  <a:pt x="0" y="0"/>
                </a:moveTo>
                <a:lnTo>
                  <a:pt x="5008" y="35444"/>
                </a:lnTo>
                <a:lnTo>
                  <a:pt x="18668" y="64388"/>
                </a:lnTo>
                <a:lnTo>
                  <a:pt x="38929" y="83903"/>
                </a:lnTo>
                <a:lnTo>
                  <a:pt x="63741" y="91059"/>
                </a:lnTo>
                <a:lnTo>
                  <a:pt x="764171" y="91059"/>
                </a:lnTo>
                <a:lnTo>
                  <a:pt x="788983" y="98214"/>
                </a:lnTo>
                <a:lnTo>
                  <a:pt x="809243" y="117729"/>
                </a:lnTo>
                <a:lnTo>
                  <a:pt x="822904" y="146673"/>
                </a:lnTo>
                <a:lnTo>
                  <a:pt x="827913" y="182118"/>
                </a:lnTo>
                <a:lnTo>
                  <a:pt x="832921" y="146673"/>
                </a:lnTo>
                <a:lnTo>
                  <a:pt x="846582" y="117729"/>
                </a:lnTo>
                <a:lnTo>
                  <a:pt x="866842" y="98214"/>
                </a:lnTo>
                <a:lnTo>
                  <a:pt x="891654" y="91059"/>
                </a:lnTo>
                <a:lnTo>
                  <a:pt x="1592084" y="91059"/>
                </a:lnTo>
                <a:lnTo>
                  <a:pt x="1616896" y="83903"/>
                </a:lnTo>
                <a:lnTo>
                  <a:pt x="1637157" y="64389"/>
                </a:lnTo>
                <a:lnTo>
                  <a:pt x="1650817" y="35444"/>
                </a:lnTo>
                <a:lnTo>
                  <a:pt x="165582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0020" y="2736009"/>
            <a:ext cx="254000" cy="35420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  <a:hlinkClick r:id="rId5"/>
              </a:rPr>
              <a:t>https://flatearth.ws/stellar-</a:t>
            </a:r>
            <a:r>
              <a:rPr sz="1800" spc="-10" dirty="0">
                <a:latin typeface="Calibri"/>
                <a:cs typeface="Calibri"/>
                <a:hlinkClick r:id="rId5"/>
              </a:rPr>
              <a:t>aberration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7906" y="5933295"/>
            <a:ext cx="162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https://phys.org/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29505" y="4365116"/>
            <a:ext cx="1181100" cy="847725"/>
            <a:chOff x="1929505" y="4365116"/>
            <a:chExt cx="1181100" cy="847725"/>
          </a:xfrm>
        </p:grpSpPr>
        <p:sp>
          <p:nvSpPr>
            <p:cNvPr id="11" name="object 11"/>
            <p:cNvSpPr/>
            <p:nvPr/>
          </p:nvSpPr>
          <p:spPr>
            <a:xfrm>
              <a:off x="1993010" y="4365116"/>
              <a:ext cx="0" cy="771525"/>
            </a:xfrm>
            <a:custGeom>
              <a:avLst/>
              <a:gdLst/>
              <a:ahLst/>
              <a:cxnLst/>
              <a:rect l="l" t="t" r="r" b="b"/>
              <a:pathLst>
                <a:path h="771525">
                  <a:moveTo>
                    <a:pt x="0" y="0"/>
                  </a:moveTo>
                  <a:lnTo>
                    <a:pt x="0" y="771461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9505" y="508577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0"/>
                  </a:moveTo>
                  <a:lnTo>
                    <a:pt x="63500" y="50799"/>
                  </a:lnTo>
                  <a:lnTo>
                    <a:pt x="0" y="0"/>
                  </a:lnTo>
                  <a:lnTo>
                    <a:pt x="63500" y="12699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6856" y="4365116"/>
              <a:ext cx="0" cy="771525"/>
            </a:xfrm>
            <a:custGeom>
              <a:avLst/>
              <a:gdLst/>
              <a:ahLst/>
              <a:cxnLst/>
              <a:rect l="l" t="t" r="r" b="b"/>
              <a:pathLst>
                <a:path h="771525">
                  <a:moveTo>
                    <a:pt x="0" y="0"/>
                  </a:moveTo>
                  <a:lnTo>
                    <a:pt x="0" y="771461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83351" y="508577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0"/>
                  </a:moveTo>
                  <a:lnTo>
                    <a:pt x="63500" y="50799"/>
                  </a:lnTo>
                  <a:lnTo>
                    <a:pt x="0" y="0"/>
                  </a:lnTo>
                  <a:lnTo>
                    <a:pt x="63500" y="12699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8740" y="933203"/>
            <a:ext cx="8109584" cy="3303904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400" b="1" dirty="0">
                <a:latin typeface="Calibri"/>
                <a:cs typeface="Calibri"/>
              </a:rPr>
              <a:t>Internat.</a:t>
            </a:r>
            <a:r>
              <a:rPr sz="3400" b="1" spc="-16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Celestial</a:t>
            </a:r>
            <a:r>
              <a:rPr sz="3400" b="1" spc="-15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Reference</a:t>
            </a:r>
            <a:r>
              <a:rPr sz="3400" b="1" spc="-15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System/Frame</a:t>
            </a:r>
            <a:endParaRPr sz="34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b="1" dirty="0">
                <a:latin typeface="Calibri"/>
                <a:cs typeface="Calibri"/>
              </a:rPr>
              <a:t>ICRS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barycentric,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but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following</a:t>
            </a:r>
            <a:r>
              <a:rPr sz="3000" spc="-50" dirty="0">
                <a:latin typeface="Calibri"/>
                <a:cs typeface="Calibri"/>
              </a:rPr>
              <a:t> …</a:t>
            </a:r>
            <a:endParaRPr sz="3000">
              <a:latin typeface="Calibri"/>
              <a:cs typeface="Calibri"/>
            </a:endParaRPr>
          </a:p>
          <a:p>
            <a:pPr marL="387985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We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assume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that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geocentric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necessary </a:t>
            </a:r>
            <a:r>
              <a:rPr sz="3000" b="1" dirty="0">
                <a:latin typeface="Calibri"/>
                <a:cs typeface="Calibri"/>
              </a:rPr>
              <a:t>corrections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have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been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applied,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e.g.,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aberration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3000">
              <a:latin typeface="Calibri"/>
              <a:cs typeface="Calibri"/>
            </a:endParaRPr>
          </a:p>
          <a:p>
            <a:pPr marL="480059">
              <a:lnSpc>
                <a:spcPct val="100000"/>
              </a:lnSpc>
              <a:tabLst>
                <a:tab pos="223774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Barycenter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Geocenter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750" y="926564"/>
            <a:ext cx="8006715" cy="481330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3200" b="1" spc="-10" dirty="0">
                <a:latin typeface="Calibri"/>
                <a:cs typeface="Calibri"/>
              </a:rPr>
              <a:t>Contents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lecture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03580" indent="-514350">
              <a:lnSpc>
                <a:spcPct val="100000"/>
              </a:lnSpc>
              <a:spcBef>
                <a:spcPts val="1265"/>
              </a:spcBef>
              <a:buFont typeface="Symbol"/>
              <a:buChar char=""/>
              <a:tabLst>
                <a:tab pos="703580" algn="l"/>
              </a:tabLst>
            </a:pP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Earth</a:t>
            </a:r>
            <a:r>
              <a:rPr sz="2800" spc="-7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rotation</a:t>
            </a:r>
            <a:r>
              <a:rPr sz="2800" spc="-6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–</a:t>
            </a:r>
            <a:r>
              <a:rPr sz="2800" spc="-60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7A8A7"/>
                </a:solidFill>
                <a:latin typeface="Calibri"/>
                <a:cs typeface="Calibri"/>
              </a:rPr>
              <a:t>an</a:t>
            </a:r>
            <a:r>
              <a:rPr sz="2800" spc="-6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7A8A7"/>
                </a:solidFill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703580" indent="-514350">
              <a:lnSpc>
                <a:spcPct val="100000"/>
              </a:lnSpc>
              <a:spcBef>
                <a:spcPts val="335"/>
              </a:spcBef>
              <a:buFont typeface="Symbol"/>
              <a:buChar char=""/>
              <a:tabLst>
                <a:tab pos="703580" algn="l"/>
              </a:tabLst>
            </a:pPr>
            <a:r>
              <a:rPr sz="2800" spc="-10" dirty="0">
                <a:solidFill>
                  <a:srgbClr val="A7A8A7"/>
                </a:solidFill>
                <a:latin typeface="Calibri"/>
                <a:cs typeface="Calibri"/>
              </a:rPr>
              <a:t>Conventional</a:t>
            </a:r>
            <a:r>
              <a:rPr sz="2800" spc="-10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7A8A7"/>
                </a:solidFill>
                <a:latin typeface="Calibri"/>
                <a:cs typeface="Calibri"/>
              </a:rPr>
              <a:t>reference</a:t>
            </a:r>
            <a:r>
              <a:rPr sz="2800" spc="-95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7A8A7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 marL="703580" marR="363220" indent="-514350">
              <a:lnSpc>
                <a:spcPct val="110000"/>
              </a:lnSpc>
              <a:buFont typeface="Symbol"/>
              <a:buChar char=""/>
              <a:tabLst>
                <a:tab pos="703580" algn="l"/>
              </a:tabLst>
            </a:pP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Transformation</a:t>
            </a:r>
            <a:r>
              <a:rPr sz="2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celestial</a:t>
            </a:r>
            <a:r>
              <a:rPr sz="28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terrestrial reference</a:t>
            </a:r>
            <a:r>
              <a:rPr sz="2800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800">
              <a:latin typeface="Calibri"/>
              <a:cs typeface="Calibri"/>
            </a:endParaRPr>
          </a:p>
          <a:p>
            <a:pPr marL="660400" marR="508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60400" algn="l"/>
              </a:tabLst>
            </a:pPr>
            <a:r>
              <a:rPr sz="3200" dirty="0">
                <a:latin typeface="Calibri"/>
                <a:cs typeface="Calibri"/>
              </a:rPr>
              <a:t>Previously: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transformation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based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ecliptic, </a:t>
            </a:r>
            <a:r>
              <a:rPr sz="3200" dirty="0">
                <a:latin typeface="Calibri"/>
                <a:cs typeface="Calibri"/>
              </a:rPr>
              <a:t>vernal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equinox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2800" dirty="0">
                <a:latin typeface="Wingdings"/>
                <a:cs typeface="Wingdings"/>
              </a:rPr>
              <a:t>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nutation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obliquity,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  <a:p>
            <a:pPr marL="6604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660400" algn="l"/>
              </a:tabLst>
            </a:pPr>
            <a:r>
              <a:rPr sz="3200" dirty="0">
                <a:latin typeface="Calibri"/>
                <a:cs typeface="Calibri"/>
              </a:rPr>
              <a:t>Here: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IAU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2000/2006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resolutions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4" name="object 4"/>
          <p:cNvSpPr/>
          <p:nvPr/>
        </p:nvSpPr>
        <p:spPr>
          <a:xfrm>
            <a:off x="683894" y="3933063"/>
            <a:ext cx="3241040" cy="0"/>
          </a:xfrm>
          <a:custGeom>
            <a:avLst/>
            <a:gdLst/>
            <a:ahLst/>
            <a:cxnLst/>
            <a:rect l="l" t="t" r="r" b="b"/>
            <a:pathLst>
              <a:path w="3241040">
                <a:moveTo>
                  <a:pt x="0" y="0"/>
                </a:moveTo>
                <a:lnTo>
                  <a:pt x="324043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0441" y="2476500"/>
            <a:ext cx="6003290" cy="3060700"/>
            <a:chOff x="1250441" y="2476500"/>
            <a:chExt cx="6003290" cy="3060700"/>
          </a:xfrm>
        </p:grpSpPr>
        <p:sp>
          <p:nvSpPr>
            <p:cNvPr id="3" name="object 3"/>
            <p:cNvSpPr/>
            <p:nvPr/>
          </p:nvSpPr>
          <p:spPr>
            <a:xfrm>
              <a:off x="5187491" y="4231537"/>
              <a:ext cx="1016635" cy="756285"/>
            </a:xfrm>
            <a:custGeom>
              <a:avLst/>
              <a:gdLst/>
              <a:ahLst/>
              <a:cxnLst/>
              <a:rect l="l" t="t" r="r" b="b"/>
              <a:pathLst>
                <a:path w="1016635" h="756285">
                  <a:moveTo>
                    <a:pt x="1016431" y="756272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6348" y="4186045"/>
              <a:ext cx="140335" cy="127000"/>
            </a:xfrm>
            <a:custGeom>
              <a:avLst/>
              <a:gdLst/>
              <a:ahLst/>
              <a:cxnLst/>
              <a:rect l="l" t="t" r="r" b="b"/>
              <a:pathLst>
                <a:path w="140335" h="127000">
                  <a:moveTo>
                    <a:pt x="0" y="0"/>
                  </a:moveTo>
                  <a:lnTo>
                    <a:pt x="63982" y="126758"/>
                  </a:lnTo>
                  <a:lnTo>
                    <a:pt x="61137" y="45491"/>
                  </a:lnTo>
                  <a:lnTo>
                    <a:pt x="139801" y="24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pole_map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441" y="3069336"/>
              <a:ext cx="2165603" cy="2087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7" y="4068317"/>
              <a:ext cx="2184653" cy="14249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46197" y="4107942"/>
              <a:ext cx="1772920" cy="1061085"/>
            </a:xfrm>
            <a:custGeom>
              <a:avLst/>
              <a:gdLst/>
              <a:ahLst/>
              <a:cxnLst/>
              <a:rect l="l" t="t" r="r" b="b"/>
              <a:pathLst>
                <a:path w="1772920" h="1061085">
                  <a:moveTo>
                    <a:pt x="0" y="0"/>
                  </a:moveTo>
                  <a:lnTo>
                    <a:pt x="1772424" y="1061034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6583" y="5114856"/>
              <a:ext cx="177800" cy="135255"/>
            </a:xfrm>
            <a:custGeom>
              <a:avLst/>
              <a:gdLst/>
              <a:ahLst/>
              <a:cxnLst/>
              <a:rect l="l" t="t" r="r" b="b"/>
              <a:pathLst>
                <a:path w="177800" h="135254">
                  <a:moveTo>
                    <a:pt x="54013" y="0"/>
                  </a:moveTo>
                  <a:lnTo>
                    <a:pt x="0" y="90220"/>
                  </a:lnTo>
                  <a:lnTo>
                    <a:pt x="177380" y="135140"/>
                  </a:lnTo>
                  <a:lnTo>
                    <a:pt x="54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2688" y="4034846"/>
              <a:ext cx="229305" cy="2201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3329" y="4042575"/>
              <a:ext cx="141897" cy="1418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7377" y="4042410"/>
              <a:ext cx="811529" cy="127025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54627" y="4077078"/>
              <a:ext cx="690245" cy="1152525"/>
            </a:xfrm>
            <a:custGeom>
              <a:avLst/>
              <a:gdLst/>
              <a:ahLst/>
              <a:cxnLst/>
              <a:rect l="l" t="t" r="r" b="b"/>
              <a:pathLst>
                <a:path w="690245" h="1152525">
                  <a:moveTo>
                    <a:pt x="0" y="1152131"/>
                  </a:moveTo>
                  <a:lnTo>
                    <a:pt x="689698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1518" y="2892552"/>
              <a:ext cx="1922525" cy="12016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84956" y="2925698"/>
              <a:ext cx="1804670" cy="1080135"/>
            </a:xfrm>
            <a:custGeom>
              <a:avLst/>
              <a:gdLst/>
              <a:ahLst/>
              <a:cxnLst/>
              <a:rect l="l" t="t" r="r" b="b"/>
              <a:pathLst>
                <a:path w="1804670" h="1080135">
                  <a:moveTo>
                    <a:pt x="0" y="0"/>
                  </a:moveTo>
                  <a:lnTo>
                    <a:pt x="1804301" y="1080122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9397" y="2476500"/>
              <a:ext cx="2046731" cy="8900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565166" y="2770027"/>
              <a:ext cx="1539240" cy="497205"/>
            </a:xfrm>
            <a:custGeom>
              <a:avLst/>
              <a:gdLst/>
              <a:ahLst/>
              <a:cxnLst/>
              <a:rect l="l" t="t" r="r" b="b"/>
              <a:pathLst>
                <a:path w="1539240" h="497204">
                  <a:moveTo>
                    <a:pt x="1538935" y="496938"/>
                  </a:moveTo>
                  <a:lnTo>
                    <a:pt x="0" y="0"/>
                  </a:lnTo>
                </a:path>
              </a:pathLst>
            </a:custGeom>
            <a:ln w="4419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5904" y="2708909"/>
              <a:ext cx="231140" cy="131445"/>
            </a:xfrm>
            <a:custGeom>
              <a:avLst/>
              <a:gdLst/>
              <a:ahLst/>
              <a:cxnLst/>
              <a:rect l="l" t="t" r="r" b="b"/>
              <a:pathLst>
                <a:path w="231139" h="131444">
                  <a:moveTo>
                    <a:pt x="0" y="0"/>
                  </a:moveTo>
                  <a:lnTo>
                    <a:pt x="189915" y="131000"/>
                  </a:lnTo>
                  <a:lnTo>
                    <a:pt x="230670" y="4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7271" y="3279648"/>
              <a:ext cx="746759" cy="160096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14902" y="3311652"/>
              <a:ext cx="353060" cy="1093470"/>
            </a:xfrm>
            <a:custGeom>
              <a:avLst/>
              <a:gdLst/>
              <a:ahLst/>
              <a:cxnLst/>
              <a:rect l="l" t="t" r="r" b="b"/>
              <a:pathLst>
                <a:path w="353059" h="1093470">
                  <a:moveTo>
                    <a:pt x="352920" y="0"/>
                  </a:moveTo>
                  <a:lnTo>
                    <a:pt x="0" y="1092936"/>
                  </a:lnTo>
                </a:path>
              </a:pathLst>
            </a:custGeom>
            <a:ln w="4419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53777" y="4363194"/>
              <a:ext cx="131445" cy="231140"/>
            </a:xfrm>
            <a:custGeom>
              <a:avLst/>
              <a:gdLst/>
              <a:ahLst/>
              <a:cxnLst/>
              <a:rect l="l" t="t" r="r" b="b"/>
              <a:pathLst>
                <a:path w="131445" h="231139">
                  <a:moveTo>
                    <a:pt x="4813" y="0"/>
                  </a:moveTo>
                  <a:lnTo>
                    <a:pt x="0" y="230657"/>
                  </a:lnTo>
                  <a:lnTo>
                    <a:pt x="130987" y="40741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4407" y="3116631"/>
              <a:ext cx="339050" cy="3298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83730" y="3123437"/>
              <a:ext cx="253746" cy="2537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2321" y="4002786"/>
              <a:ext cx="1844801" cy="68046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944237" y="4036694"/>
              <a:ext cx="1728470" cy="558165"/>
            </a:xfrm>
            <a:custGeom>
              <a:avLst/>
              <a:gdLst/>
              <a:ahLst/>
              <a:cxnLst/>
              <a:rect l="l" t="t" r="r" b="b"/>
              <a:pathLst>
                <a:path w="1728470" h="558164">
                  <a:moveTo>
                    <a:pt x="0" y="0"/>
                  </a:moveTo>
                  <a:lnTo>
                    <a:pt x="1728190" y="55805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4513" y="2674620"/>
              <a:ext cx="536447" cy="139826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962525" y="2709288"/>
              <a:ext cx="414655" cy="1282700"/>
            </a:xfrm>
            <a:custGeom>
              <a:avLst/>
              <a:gdLst/>
              <a:ahLst/>
              <a:cxnLst/>
              <a:rect l="l" t="t" r="r" b="b"/>
              <a:pathLst>
                <a:path w="414654" h="1282700">
                  <a:moveTo>
                    <a:pt x="0" y="1282204"/>
                  </a:moveTo>
                  <a:lnTo>
                    <a:pt x="414045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3619" y="2682240"/>
              <a:ext cx="1024127" cy="147980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391751" y="3087621"/>
              <a:ext cx="589915" cy="984885"/>
            </a:xfrm>
            <a:custGeom>
              <a:avLst/>
              <a:gdLst/>
              <a:ahLst/>
              <a:cxnLst/>
              <a:rect l="l" t="t" r="r" b="b"/>
              <a:pathLst>
                <a:path w="589914" h="984885">
                  <a:moveTo>
                    <a:pt x="0" y="984453"/>
                  </a:moveTo>
                  <a:lnTo>
                    <a:pt x="589330" y="0"/>
                  </a:lnTo>
                </a:path>
              </a:pathLst>
            </a:custGeom>
            <a:ln w="44450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12466" y="2915998"/>
              <a:ext cx="171450" cy="225425"/>
            </a:xfrm>
            <a:custGeom>
              <a:avLst/>
              <a:gdLst/>
              <a:ahLst/>
              <a:cxnLst/>
              <a:rect l="l" t="t" r="r" b="b"/>
              <a:pathLst>
                <a:path w="171450" h="225425">
                  <a:moveTo>
                    <a:pt x="171348" y="0"/>
                  </a:moveTo>
                  <a:lnTo>
                    <a:pt x="0" y="156451"/>
                  </a:lnTo>
                  <a:lnTo>
                    <a:pt x="114414" y="224942"/>
                  </a:lnTo>
                  <a:lnTo>
                    <a:pt x="171348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6281" y="4063746"/>
              <a:ext cx="2230373" cy="147293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346197" y="4107942"/>
              <a:ext cx="1737360" cy="1040130"/>
            </a:xfrm>
            <a:custGeom>
              <a:avLst/>
              <a:gdLst/>
              <a:ahLst/>
              <a:cxnLst/>
              <a:rect l="l" t="t" r="r" b="b"/>
              <a:pathLst>
                <a:path w="1737360" h="1040129">
                  <a:moveTo>
                    <a:pt x="0" y="0"/>
                  </a:moveTo>
                  <a:lnTo>
                    <a:pt x="1737118" y="1039901"/>
                  </a:lnTo>
                </a:path>
              </a:pathLst>
            </a:custGeom>
            <a:ln w="44196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30304" y="5079602"/>
              <a:ext cx="224154" cy="170815"/>
            </a:xfrm>
            <a:custGeom>
              <a:avLst/>
              <a:gdLst/>
              <a:ahLst/>
              <a:cxnLst/>
              <a:rect l="l" t="t" r="r" b="b"/>
              <a:pathLst>
                <a:path w="224154" h="170814">
                  <a:moveTo>
                    <a:pt x="68110" y="0"/>
                  </a:moveTo>
                  <a:lnTo>
                    <a:pt x="0" y="113753"/>
                  </a:lnTo>
                  <a:lnTo>
                    <a:pt x="223659" y="170395"/>
                  </a:lnTo>
                  <a:lnTo>
                    <a:pt x="6811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61813" y="3962439"/>
              <a:ext cx="339050" cy="3397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32920" y="3980058"/>
              <a:ext cx="250943" cy="2509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7377" y="4042410"/>
              <a:ext cx="811529" cy="127025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54627" y="4077078"/>
              <a:ext cx="690245" cy="1152525"/>
            </a:xfrm>
            <a:custGeom>
              <a:avLst/>
              <a:gdLst/>
              <a:ahLst/>
              <a:cxnLst/>
              <a:rect l="l" t="t" r="r" b="b"/>
              <a:pathLst>
                <a:path w="690245" h="1152525">
                  <a:moveTo>
                    <a:pt x="0" y="1152131"/>
                  </a:moveTo>
                  <a:lnTo>
                    <a:pt x="689698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308540" y="4827273"/>
            <a:ext cx="565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5" dirty="0">
                <a:solidFill>
                  <a:srgbClr val="F79646"/>
                </a:solidFill>
                <a:latin typeface="Calibri"/>
                <a:cs typeface="Calibri"/>
              </a:rPr>
              <a:t>CIP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13336" y="3601051"/>
            <a:ext cx="927735" cy="878840"/>
            <a:chOff x="4513336" y="3601051"/>
            <a:chExt cx="927735" cy="878840"/>
          </a:xfrm>
        </p:grpSpPr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62519" y="3907587"/>
              <a:ext cx="339038" cy="32987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31841" y="3914393"/>
              <a:ext cx="253746" cy="25374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35434" y="3664656"/>
              <a:ext cx="883285" cy="793115"/>
            </a:xfrm>
            <a:custGeom>
              <a:avLst/>
              <a:gdLst/>
              <a:ahLst/>
              <a:cxnLst/>
              <a:rect l="l" t="t" r="r" b="b"/>
              <a:pathLst>
                <a:path w="883285" h="793114">
                  <a:moveTo>
                    <a:pt x="883132" y="355091"/>
                  </a:moveTo>
                  <a:lnTo>
                    <a:pt x="880145" y="403183"/>
                  </a:lnTo>
                  <a:lnTo>
                    <a:pt x="872168" y="449733"/>
                  </a:lnTo>
                  <a:lnTo>
                    <a:pt x="859473" y="494474"/>
                  </a:lnTo>
                  <a:lnTo>
                    <a:pt x="842331" y="537139"/>
                  </a:lnTo>
                  <a:lnTo>
                    <a:pt x="821014" y="577461"/>
                  </a:lnTo>
                  <a:lnTo>
                    <a:pt x="795793" y="615172"/>
                  </a:lnTo>
                  <a:lnTo>
                    <a:pt x="766940" y="650006"/>
                  </a:lnTo>
                  <a:lnTo>
                    <a:pt x="734726" y="681695"/>
                  </a:lnTo>
                  <a:lnTo>
                    <a:pt x="699424" y="709973"/>
                  </a:lnTo>
                  <a:lnTo>
                    <a:pt x="661304" y="734571"/>
                  </a:lnTo>
                  <a:lnTo>
                    <a:pt x="620638" y="755223"/>
                  </a:lnTo>
                  <a:lnTo>
                    <a:pt x="577697" y="771662"/>
                  </a:lnTo>
                  <a:lnTo>
                    <a:pt x="532754" y="783620"/>
                  </a:lnTo>
                  <a:lnTo>
                    <a:pt x="486080" y="790830"/>
                  </a:lnTo>
                  <a:lnTo>
                    <a:pt x="437946" y="793026"/>
                  </a:lnTo>
                  <a:lnTo>
                    <a:pt x="389853" y="790039"/>
                  </a:lnTo>
                  <a:lnTo>
                    <a:pt x="343301" y="782062"/>
                  </a:lnTo>
                  <a:lnTo>
                    <a:pt x="298559" y="769367"/>
                  </a:lnTo>
                  <a:lnTo>
                    <a:pt x="255893" y="752225"/>
                  </a:lnTo>
                  <a:lnTo>
                    <a:pt x="215571" y="730908"/>
                  </a:lnTo>
                  <a:lnTo>
                    <a:pt x="177859" y="705687"/>
                  </a:lnTo>
                  <a:lnTo>
                    <a:pt x="143025" y="676833"/>
                  </a:lnTo>
                  <a:lnTo>
                    <a:pt x="111336" y="644620"/>
                  </a:lnTo>
                  <a:lnTo>
                    <a:pt x="83059" y="609317"/>
                  </a:lnTo>
                  <a:lnTo>
                    <a:pt x="58460" y="571197"/>
                  </a:lnTo>
                  <a:lnTo>
                    <a:pt x="37807" y="530531"/>
                  </a:lnTo>
                  <a:lnTo>
                    <a:pt x="21368" y="487591"/>
                  </a:lnTo>
                  <a:lnTo>
                    <a:pt x="9409" y="442648"/>
                  </a:lnTo>
                  <a:lnTo>
                    <a:pt x="2197" y="395974"/>
                  </a:lnTo>
                  <a:lnTo>
                    <a:pt x="0" y="347840"/>
                  </a:lnTo>
                  <a:lnTo>
                    <a:pt x="3431" y="296297"/>
                  </a:lnTo>
                  <a:lnTo>
                    <a:pt x="12678" y="246246"/>
                  </a:lnTo>
                  <a:lnTo>
                    <a:pt x="27453" y="198094"/>
                  </a:lnTo>
                  <a:lnTo>
                    <a:pt x="47469" y="152246"/>
                  </a:lnTo>
                  <a:lnTo>
                    <a:pt x="72439" y="109106"/>
                  </a:lnTo>
                  <a:lnTo>
                    <a:pt x="102077" y="69082"/>
                  </a:lnTo>
                  <a:lnTo>
                    <a:pt x="136094" y="32578"/>
                  </a:lnTo>
                  <a:lnTo>
                    <a:pt x="174205" y="0"/>
                  </a:lnTo>
                </a:path>
              </a:pathLst>
            </a:custGeom>
            <a:ln w="44195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79411" y="3601051"/>
              <a:ext cx="247015" cy="203200"/>
            </a:xfrm>
            <a:custGeom>
              <a:avLst/>
              <a:gdLst/>
              <a:ahLst/>
              <a:cxnLst/>
              <a:rect l="l" t="t" r="r" b="b"/>
              <a:pathLst>
                <a:path w="247014" h="203200">
                  <a:moveTo>
                    <a:pt x="246913" y="0"/>
                  </a:moveTo>
                  <a:lnTo>
                    <a:pt x="0" y="8737"/>
                  </a:lnTo>
                  <a:lnTo>
                    <a:pt x="130492" y="63449"/>
                  </a:lnTo>
                  <a:lnTo>
                    <a:pt x="105765" y="202768"/>
                  </a:lnTo>
                  <a:lnTo>
                    <a:pt x="24691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884895" y="3232762"/>
            <a:ext cx="8312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rgbClr val="006699"/>
                </a:solidFill>
                <a:latin typeface="Cambria Math"/>
                <a:cs typeface="Cambria Math"/>
              </a:rPr>
              <a:t>𝑸(𝑡)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19183" y="3752222"/>
            <a:ext cx="933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40" dirty="0">
                <a:solidFill>
                  <a:srgbClr val="9BBB59"/>
                </a:solidFill>
                <a:latin typeface="Cambria Math"/>
                <a:cs typeface="Cambria Math"/>
              </a:rPr>
              <a:t>W(𝑡)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74932" y="2923684"/>
            <a:ext cx="8159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80" dirty="0">
                <a:solidFill>
                  <a:srgbClr val="F79646"/>
                </a:solidFill>
                <a:latin typeface="Cambria Math"/>
                <a:cs typeface="Cambria Math"/>
              </a:rPr>
              <a:t>𝘙(𝑡)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8740" y="933203"/>
            <a:ext cx="7699375" cy="178816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400" b="1" spc="-10" dirty="0">
                <a:latin typeface="Calibri"/>
                <a:cs typeface="Calibri"/>
              </a:rPr>
              <a:t>“Top</a:t>
            </a:r>
            <a:r>
              <a:rPr sz="3400" b="1" spc="-8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view”</a:t>
            </a:r>
            <a:r>
              <a:rPr sz="3400" b="1" spc="-5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of</a:t>
            </a:r>
            <a:r>
              <a:rPr sz="3400" b="1" spc="-7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the</a:t>
            </a:r>
            <a:r>
              <a:rPr sz="3400" b="1" spc="-6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IAU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2000</a:t>
            </a:r>
            <a:r>
              <a:rPr sz="3400" b="1" spc="-5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transformation</a:t>
            </a:r>
            <a:endParaRPr sz="3400">
              <a:latin typeface="Calibri"/>
              <a:cs typeface="Calibri"/>
            </a:endParaRPr>
          </a:p>
          <a:p>
            <a:pPr marL="387985" marR="20320" indent="-34290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Involves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intermediate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system(s)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that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tied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CIP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(see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slide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12):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03753" y="3024666"/>
            <a:ext cx="115316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6699"/>
                </a:solidFill>
                <a:latin typeface="Calibri"/>
                <a:cs typeface="Calibri"/>
              </a:rPr>
              <a:t>Pole</a:t>
            </a:r>
            <a:r>
              <a:rPr sz="2800" b="1" spc="-8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6699"/>
                </a:solidFill>
                <a:latin typeface="Calibri"/>
                <a:cs typeface="Calibri"/>
              </a:rPr>
              <a:t>of </a:t>
            </a:r>
            <a:r>
              <a:rPr sz="2800" b="1" dirty="0">
                <a:solidFill>
                  <a:srgbClr val="006699"/>
                </a:solidFill>
                <a:latin typeface="Calibri"/>
                <a:cs typeface="Calibri"/>
              </a:rPr>
              <a:t>the</a:t>
            </a:r>
            <a:r>
              <a:rPr sz="2800" b="1" spc="-4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6699"/>
                </a:solidFill>
                <a:latin typeface="Calibri"/>
                <a:cs typeface="Calibri"/>
              </a:rPr>
              <a:t>CRS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4313" y="3811074"/>
            <a:ext cx="114109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9BBB59"/>
                </a:solidFill>
                <a:latin typeface="Calibri"/>
                <a:cs typeface="Calibri"/>
              </a:rPr>
              <a:t>Pole</a:t>
            </a:r>
            <a:r>
              <a:rPr sz="2800" b="1" spc="-85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9BBB59"/>
                </a:solidFill>
                <a:latin typeface="Calibri"/>
                <a:cs typeface="Calibri"/>
              </a:rPr>
              <a:t>of </a:t>
            </a:r>
            <a:r>
              <a:rPr sz="2800" b="1" dirty="0">
                <a:solidFill>
                  <a:srgbClr val="9BBB59"/>
                </a:solidFill>
                <a:latin typeface="Calibri"/>
                <a:cs typeface="Calibri"/>
              </a:rPr>
              <a:t>the</a:t>
            </a:r>
            <a:r>
              <a:rPr sz="2800" b="1" spc="-45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9BBB59"/>
                </a:solidFill>
                <a:latin typeface="Calibri"/>
                <a:cs typeface="Calibri"/>
              </a:rPr>
              <a:t>TRS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33409" y="5730646"/>
            <a:ext cx="94615" cy="402590"/>
          </a:xfrm>
          <a:custGeom>
            <a:avLst/>
            <a:gdLst/>
            <a:ahLst/>
            <a:cxnLst/>
            <a:rect l="l" t="t" r="r" b="b"/>
            <a:pathLst>
              <a:path w="94614" h="402589">
                <a:moveTo>
                  <a:pt x="94094" y="0"/>
                </a:moveTo>
                <a:lnTo>
                  <a:pt x="0" y="0"/>
                </a:lnTo>
                <a:lnTo>
                  <a:pt x="0" y="16510"/>
                </a:lnTo>
                <a:lnTo>
                  <a:pt x="59067" y="16510"/>
                </a:lnTo>
                <a:lnTo>
                  <a:pt x="59067" y="386080"/>
                </a:lnTo>
                <a:lnTo>
                  <a:pt x="0" y="386080"/>
                </a:lnTo>
                <a:lnTo>
                  <a:pt x="0" y="402590"/>
                </a:lnTo>
                <a:lnTo>
                  <a:pt x="94094" y="402590"/>
                </a:lnTo>
                <a:lnTo>
                  <a:pt x="94094" y="386080"/>
                </a:lnTo>
                <a:lnTo>
                  <a:pt x="94094" y="16510"/>
                </a:lnTo>
                <a:lnTo>
                  <a:pt x="94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51178" y="5730646"/>
            <a:ext cx="94615" cy="402590"/>
          </a:xfrm>
          <a:custGeom>
            <a:avLst/>
            <a:gdLst/>
            <a:ahLst/>
            <a:cxnLst/>
            <a:rect l="l" t="t" r="r" b="b"/>
            <a:pathLst>
              <a:path w="94614" h="402589">
                <a:moveTo>
                  <a:pt x="94094" y="0"/>
                </a:moveTo>
                <a:lnTo>
                  <a:pt x="0" y="0"/>
                </a:lnTo>
                <a:lnTo>
                  <a:pt x="0" y="16510"/>
                </a:lnTo>
                <a:lnTo>
                  <a:pt x="0" y="386080"/>
                </a:lnTo>
                <a:lnTo>
                  <a:pt x="0" y="402590"/>
                </a:lnTo>
                <a:lnTo>
                  <a:pt x="94094" y="402590"/>
                </a:lnTo>
                <a:lnTo>
                  <a:pt x="94094" y="386080"/>
                </a:lnTo>
                <a:lnTo>
                  <a:pt x="35026" y="386080"/>
                </a:lnTo>
                <a:lnTo>
                  <a:pt x="35026" y="16510"/>
                </a:lnTo>
                <a:lnTo>
                  <a:pt x="94094" y="16510"/>
                </a:lnTo>
                <a:lnTo>
                  <a:pt x="94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42027" y="5610626"/>
            <a:ext cx="78676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5" dirty="0">
                <a:latin typeface="Cambria Math"/>
                <a:cs typeface="Cambria Math"/>
              </a:rPr>
              <a:t>𝐶𝑅𝑆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79587" y="5732250"/>
            <a:ext cx="464184" cy="400685"/>
          </a:xfrm>
          <a:custGeom>
            <a:avLst/>
            <a:gdLst/>
            <a:ahLst/>
            <a:cxnLst/>
            <a:rect l="l" t="t" r="r" b="b"/>
            <a:pathLst>
              <a:path w="464185" h="400685">
                <a:moveTo>
                  <a:pt x="336169" y="0"/>
                </a:moveTo>
                <a:lnTo>
                  <a:pt x="330466" y="16243"/>
                </a:lnTo>
                <a:lnTo>
                  <a:pt x="353636" y="26299"/>
                </a:lnTo>
                <a:lnTo>
                  <a:pt x="373560" y="40217"/>
                </a:lnTo>
                <a:lnTo>
                  <a:pt x="403682" y="79641"/>
                </a:lnTo>
                <a:lnTo>
                  <a:pt x="421398" y="132829"/>
                </a:lnTo>
                <a:lnTo>
                  <a:pt x="425765" y="163514"/>
                </a:lnTo>
                <a:lnTo>
                  <a:pt x="425827" y="163952"/>
                </a:lnTo>
                <a:lnTo>
                  <a:pt x="425820" y="233391"/>
                </a:lnTo>
                <a:lnTo>
                  <a:pt x="413952" y="294256"/>
                </a:lnTo>
                <a:lnTo>
                  <a:pt x="390137" y="341791"/>
                </a:lnTo>
                <a:lnTo>
                  <a:pt x="353904" y="373857"/>
                </a:lnTo>
                <a:lnTo>
                  <a:pt x="331101" y="383959"/>
                </a:lnTo>
                <a:lnTo>
                  <a:pt x="336169" y="400202"/>
                </a:lnTo>
                <a:lnTo>
                  <a:pt x="390756" y="374591"/>
                </a:lnTo>
                <a:lnTo>
                  <a:pt x="430885" y="330263"/>
                </a:lnTo>
                <a:lnTo>
                  <a:pt x="455574" y="270905"/>
                </a:lnTo>
                <a:lnTo>
                  <a:pt x="463804" y="200202"/>
                </a:lnTo>
                <a:lnTo>
                  <a:pt x="461764" y="163952"/>
                </a:lnTo>
                <a:lnTo>
                  <a:pt x="461739" y="163514"/>
                </a:lnTo>
                <a:lnTo>
                  <a:pt x="445228" y="98486"/>
                </a:lnTo>
                <a:lnTo>
                  <a:pt x="412491" y="45548"/>
                </a:lnTo>
                <a:lnTo>
                  <a:pt x="365184" y="10477"/>
                </a:lnTo>
                <a:lnTo>
                  <a:pt x="336169" y="0"/>
                </a:lnTo>
                <a:close/>
              </a:path>
              <a:path w="464185" h="400685">
                <a:moveTo>
                  <a:pt x="127635" y="0"/>
                </a:moveTo>
                <a:lnTo>
                  <a:pt x="73178" y="25660"/>
                </a:lnTo>
                <a:lnTo>
                  <a:pt x="33020" y="70142"/>
                </a:lnTo>
                <a:lnTo>
                  <a:pt x="8256" y="129609"/>
                </a:lnTo>
                <a:lnTo>
                  <a:pt x="118" y="198094"/>
                </a:lnTo>
                <a:lnTo>
                  <a:pt x="0" y="200202"/>
                </a:lnTo>
                <a:lnTo>
                  <a:pt x="2057" y="236971"/>
                </a:lnTo>
                <a:lnTo>
                  <a:pt x="18516" y="302003"/>
                </a:lnTo>
                <a:lnTo>
                  <a:pt x="51175" y="354766"/>
                </a:lnTo>
                <a:lnTo>
                  <a:pt x="98533" y="389737"/>
                </a:lnTo>
                <a:lnTo>
                  <a:pt x="127635" y="400202"/>
                </a:lnTo>
                <a:lnTo>
                  <a:pt x="132702" y="383959"/>
                </a:lnTo>
                <a:lnTo>
                  <a:pt x="109899" y="373857"/>
                </a:lnTo>
                <a:lnTo>
                  <a:pt x="90220" y="359802"/>
                </a:lnTo>
                <a:lnTo>
                  <a:pt x="60236" y="319824"/>
                </a:lnTo>
                <a:lnTo>
                  <a:pt x="42433" y="265445"/>
                </a:lnTo>
                <a:lnTo>
                  <a:pt x="36588" y="200202"/>
                </a:lnTo>
                <a:lnTo>
                  <a:pt x="36499" y="198094"/>
                </a:lnTo>
                <a:lnTo>
                  <a:pt x="37983" y="163952"/>
                </a:lnTo>
                <a:lnTo>
                  <a:pt x="49851" y="104725"/>
                </a:lnTo>
                <a:lnTo>
                  <a:pt x="73704" y="57998"/>
                </a:lnTo>
                <a:lnTo>
                  <a:pt x="110253" y="26299"/>
                </a:lnTo>
                <a:lnTo>
                  <a:pt x="133337" y="16243"/>
                </a:lnTo>
                <a:lnTo>
                  <a:pt x="127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682157" y="5610626"/>
            <a:ext cx="173282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Cambria Math"/>
                <a:cs typeface="Cambria Math"/>
              </a:rPr>
              <a:t>=</a:t>
            </a:r>
            <a:r>
              <a:rPr sz="3400" spc="185" dirty="0">
                <a:latin typeface="Cambria Math"/>
                <a:cs typeface="Cambria Math"/>
              </a:rPr>
              <a:t> </a:t>
            </a:r>
            <a:r>
              <a:rPr sz="3400" spc="-1150" dirty="0">
                <a:latin typeface="Cambria Math"/>
                <a:cs typeface="Cambria Math"/>
              </a:rPr>
              <a:t>𝑄</a:t>
            </a:r>
            <a:r>
              <a:rPr lang="en-US" sz="3400" spc="-1150" dirty="0">
                <a:latin typeface="Cambria Math"/>
                <a:cs typeface="Cambria Math"/>
              </a:rPr>
              <a:t>  </a:t>
            </a:r>
            <a:r>
              <a:rPr sz="3400" spc="760" dirty="0">
                <a:latin typeface="Cambria Math"/>
                <a:cs typeface="Cambria Math"/>
              </a:rPr>
              <a:t> </a:t>
            </a:r>
            <a:r>
              <a:rPr lang="en-US" sz="3400" spc="760" dirty="0">
                <a:latin typeface="Cambria Math"/>
                <a:cs typeface="Cambria Math"/>
              </a:rPr>
              <a:t> </a:t>
            </a:r>
            <a:r>
              <a:rPr sz="3400" spc="-50" dirty="0">
                <a:latin typeface="Cambria Math"/>
                <a:cs typeface="Cambria Math"/>
              </a:rPr>
              <a:t>𝑡</a:t>
            </a:r>
            <a:r>
              <a:rPr lang="en-US" sz="3400" spc="-50" dirty="0">
                <a:latin typeface="Cambria Math"/>
                <a:cs typeface="Cambria Math"/>
              </a:rPr>
              <a:t> 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19539" y="5732250"/>
            <a:ext cx="464184" cy="400685"/>
          </a:xfrm>
          <a:custGeom>
            <a:avLst/>
            <a:gdLst/>
            <a:ahLst/>
            <a:cxnLst/>
            <a:rect l="l" t="t" r="r" b="b"/>
            <a:pathLst>
              <a:path w="464185" h="400685">
                <a:moveTo>
                  <a:pt x="336169" y="0"/>
                </a:moveTo>
                <a:lnTo>
                  <a:pt x="330479" y="16243"/>
                </a:lnTo>
                <a:lnTo>
                  <a:pt x="353642" y="26299"/>
                </a:lnTo>
                <a:lnTo>
                  <a:pt x="373562" y="40217"/>
                </a:lnTo>
                <a:lnTo>
                  <a:pt x="403682" y="79641"/>
                </a:lnTo>
                <a:lnTo>
                  <a:pt x="421398" y="132829"/>
                </a:lnTo>
                <a:lnTo>
                  <a:pt x="425765" y="163514"/>
                </a:lnTo>
                <a:lnTo>
                  <a:pt x="425827" y="163952"/>
                </a:lnTo>
                <a:lnTo>
                  <a:pt x="425820" y="233391"/>
                </a:lnTo>
                <a:lnTo>
                  <a:pt x="413952" y="294256"/>
                </a:lnTo>
                <a:lnTo>
                  <a:pt x="390137" y="341791"/>
                </a:lnTo>
                <a:lnTo>
                  <a:pt x="353904" y="373857"/>
                </a:lnTo>
                <a:lnTo>
                  <a:pt x="331101" y="383959"/>
                </a:lnTo>
                <a:lnTo>
                  <a:pt x="336169" y="400202"/>
                </a:lnTo>
                <a:lnTo>
                  <a:pt x="390756" y="374591"/>
                </a:lnTo>
                <a:lnTo>
                  <a:pt x="430885" y="330263"/>
                </a:lnTo>
                <a:lnTo>
                  <a:pt x="455574" y="270905"/>
                </a:lnTo>
                <a:lnTo>
                  <a:pt x="463804" y="200202"/>
                </a:lnTo>
                <a:lnTo>
                  <a:pt x="461764" y="163952"/>
                </a:lnTo>
                <a:lnTo>
                  <a:pt x="461739" y="163514"/>
                </a:lnTo>
                <a:lnTo>
                  <a:pt x="445228" y="98486"/>
                </a:lnTo>
                <a:lnTo>
                  <a:pt x="412491" y="45548"/>
                </a:lnTo>
                <a:lnTo>
                  <a:pt x="365184" y="10477"/>
                </a:lnTo>
                <a:lnTo>
                  <a:pt x="336169" y="0"/>
                </a:lnTo>
                <a:close/>
              </a:path>
              <a:path w="464185" h="400685">
                <a:moveTo>
                  <a:pt x="127635" y="0"/>
                </a:moveTo>
                <a:lnTo>
                  <a:pt x="73178" y="25660"/>
                </a:lnTo>
                <a:lnTo>
                  <a:pt x="33020" y="70142"/>
                </a:lnTo>
                <a:lnTo>
                  <a:pt x="8256" y="129609"/>
                </a:lnTo>
                <a:lnTo>
                  <a:pt x="118" y="198094"/>
                </a:lnTo>
                <a:lnTo>
                  <a:pt x="0" y="200202"/>
                </a:lnTo>
                <a:lnTo>
                  <a:pt x="2057" y="236971"/>
                </a:lnTo>
                <a:lnTo>
                  <a:pt x="18516" y="302003"/>
                </a:lnTo>
                <a:lnTo>
                  <a:pt x="51175" y="354766"/>
                </a:lnTo>
                <a:lnTo>
                  <a:pt x="98533" y="389737"/>
                </a:lnTo>
                <a:lnTo>
                  <a:pt x="127635" y="400202"/>
                </a:lnTo>
                <a:lnTo>
                  <a:pt x="132702" y="383959"/>
                </a:lnTo>
                <a:lnTo>
                  <a:pt x="109899" y="373857"/>
                </a:lnTo>
                <a:lnTo>
                  <a:pt x="90220" y="359802"/>
                </a:lnTo>
                <a:lnTo>
                  <a:pt x="60236" y="319824"/>
                </a:lnTo>
                <a:lnTo>
                  <a:pt x="42433" y="265445"/>
                </a:lnTo>
                <a:lnTo>
                  <a:pt x="36588" y="200202"/>
                </a:lnTo>
                <a:lnTo>
                  <a:pt x="36499" y="198094"/>
                </a:lnTo>
                <a:lnTo>
                  <a:pt x="37983" y="163952"/>
                </a:lnTo>
                <a:lnTo>
                  <a:pt x="49851" y="104725"/>
                </a:lnTo>
                <a:lnTo>
                  <a:pt x="73704" y="57998"/>
                </a:lnTo>
                <a:lnTo>
                  <a:pt x="110253" y="26299"/>
                </a:lnTo>
                <a:lnTo>
                  <a:pt x="133337" y="16243"/>
                </a:lnTo>
                <a:lnTo>
                  <a:pt x="127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063663" y="5610626"/>
            <a:ext cx="88074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indent="-217804">
              <a:lnSpc>
                <a:spcPct val="100000"/>
              </a:lnSpc>
              <a:spcBef>
                <a:spcPts val="100"/>
              </a:spcBef>
              <a:buChar char="∙"/>
              <a:tabLst>
                <a:tab pos="230504" algn="l"/>
              </a:tabLst>
            </a:pPr>
            <a:r>
              <a:rPr sz="3400" dirty="0">
                <a:latin typeface="Cambria Math"/>
                <a:cs typeface="Cambria Math"/>
              </a:rPr>
              <a:t>𝑅</a:t>
            </a:r>
            <a:r>
              <a:rPr sz="3400" spc="755" dirty="0">
                <a:latin typeface="Cambria Math"/>
                <a:cs typeface="Cambria Math"/>
              </a:rPr>
              <a:t> </a:t>
            </a:r>
            <a:r>
              <a:rPr sz="3400" spc="-60" dirty="0">
                <a:latin typeface="Cambria Math"/>
                <a:cs typeface="Cambria Math"/>
              </a:rPr>
              <a:t>𝑡</a:t>
            </a:r>
            <a:endParaRPr sz="3400">
              <a:latin typeface="Cambria Math"/>
              <a:cs typeface="Cambria Math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03615" y="5610626"/>
            <a:ext cx="259461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indent="-218440">
              <a:lnSpc>
                <a:spcPct val="100000"/>
              </a:lnSpc>
              <a:spcBef>
                <a:spcPts val="100"/>
              </a:spcBef>
              <a:buChar char="∙"/>
              <a:tabLst>
                <a:tab pos="231140" algn="l"/>
              </a:tabLst>
            </a:pPr>
            <a:r>
              <a:rPr sz="3400" spc="55" dirty="0">
                <a:latin typeface="Cambria Math"/>
                <a:cs typeface="Cambria Math"/>
              </a:rPr>
              <a:t>W(𝑡)</a:t>
            </a:r>
            <a:r>
              <a:rPr lang="en-US" sz="3400" spc="55" dirty="0">
                <a:latin typeface="Cambria Math"/>
                <a:cs typeface="Cambria Math"/>
              </a:rPr>
              <a:t> </a:t>
            </a:r>
            <a:endParaRPr sz="3400" dirty="0">
              <a:latin typeface="Cambria Math"/>
              <a:cs typeface="Cambria Math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403341" y="5586986"/>
            <a:ext cx="1093470" cy="662940"/>
            <a:chOff x="5403341" y="5586986"/>
            <a:chExt cx="1093470" cy="662940"/>
          </a:xfrm>
        </p:grpSpPr>
        <p:sp>
          <p:nvSpPr>
            <p:cNvPr id="59" name="object 59"/>
            <p:cNvSpPr/>
            <p:nvPr/>
          </p:nvSpPr>
          <p:spPr>
            <a:xfrm>
              <a:off x="5415914" y="5599559"/>
              <a:ext cx="1068705" cy="638175"/>
            </a:xfrm>
            <a:custGeom>
              <a:avLst/>
              <a:gdLst/>
              <a:ahLst/>
              <a:cxnLst/>
              <a:rect l="l" t="t" r="r" b="b"/>
              <a:pathLst>
                <a:path w="1068704" h="638175">
                  <a:moveTo>
                    <a:pt x="962025" y="0"/>
                  </a:moveTo>
                  <a:lnTo>
                    <a:pt x="106298" y="0"/>
                  </a:lnTo>
                  <a:lnTo>
                    <a:pt x="64920" y="8352"/>
                  </a:lnTo>
                  <a:lnTo>
                    <a:pt x="31132" y="31132"/>
                  </a:lnTo>
                  <a:lnTo>
                    <a:pt x="8352" y="64920"/>
                  </a:lnTo>
                  <a:lnTo>
                    <a:pt x="0" y="106299"/>
                  </a:lnTo>
                  <a:lnTo>
                    <a:pt x="0" y="531495"/>
                  </a:lnTo>
                  <a:lnTo>
                    <a:pt x="8352" y="572868"/>
                  </a:lnTo>
                  <a:lnTo>
                    <a:pt x="31132" y="606656"/>
                  </a:lnTo>
                  <a:lnTo>
                    <a:pt x="64920" y="629439"/>
                  </a:lnTo>
                  <a:lnTo>
                    <a:pt x="106298" y="637794"/>
                  </a:lnTo>
                  <a:lnTo>
                    <a:pt x="962025" y="637794"/>
                  </a:lnTo>
                  <a:lnTo>
                    <a:pt x="1003403" y="629439"/>
                  </a:lnTo>
                  <a:lnTo>
                    <a:pt x="1037191" y="606656"/>
                  </a:lnTo>
                  <a:lnTo>
                    <a:pt x="1059971" y="572868"/>
                  </a:lnTo>
                  <a:lnTo>
                    <a:pt x="1068324" y="531495"/>
                  </a:lnTo>
                  <a:lnTo>
                    <a:pt x="1068324" y="106299"/>
                  </a:lnTo>
                  <a:lnTo>
                    <a:pt x="1059971" y="64920"/>
                  </a:lnTo>
                  <a:lnTo>
                    <a:pt x="1037191" y="31132"/>
                  </a:lnTo>
                  <a:lnTo>
                    <a:pt x="1003403" y="8352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rgbClr val="9BBB59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15914" y="5599559"/>
              <a:ext cx="1068705" cy="638175"/>
            </a:xfrm>
            <a:custGeom>
              <a:avLst/>
              <a:gdLst/>
              <a:ahLst/>
              <a:cxnLst/>
              <a:rect l="l" t="t" r="r" b="b"/>
              <a:pathLst>
                <a:path w="1068704" h="638175">
                  <a:moveTo>
                    <a:pt x="0" y="106299"/>
                  </a:moveTo>
                  <a:lnTo>
                    <a:pt x="8352" y="64920"/>
                  </a:lnTo>
                  <a:lnTo>
                    <a:pt x="31132" y="31132"/>
                  </a:lnTo>
                  <a:lnTo>
                    <a:pt x="64920" y="8352"/>
                  </a:lnTo>
                  <a:lnTo>
                    <a:pt x="106298" y="0"/>
                  </a:lnTo>
                  <a:lnTo>
                    <a:pt x="962025" y="0"/>
                  </a:lnTo>
                  <a:lnTo>
                    <a:pt x="1003403" y="8352"/>
                  </a:lnTo>
                  <a:lnTo>
                    <a:pt x="1037191" y="31132"/>
                  </a:lnTo>
                  <a:lnTo>
                    <a:pt x="1059971" y="64920"/>
                  </a:lnTo>
                  <a:lnTo>
                    <a:pt x="1068324" y="106299"/>
                  </a:lnTo>
                  <a:lnTo>
                    <a:pt x="1068324" y="531495"/>
                  </a:lnTo>
                  <a:lnTo>
                    <a:pt x="1059971" y="572868"/>
                  </a:lnTo>
                  <a:lnTo>
                    <a:pt x="1037191" y="606656"/>
                  </a:lnTo>
                  <a:lnTo>
                    <a:pt x="1003403" y="629439"/>
                  </a:lnTo>
                  <a:lnTo>
                    <a:pt x="962025" y="637794"/>
                  </a:lnTo>
                  <a:lnTo>
                    <a:pt x="106298" y="637794"/>
                  </a:lnTo>
                  <a:lnTo>
                    <a:pt x="64920" y="629439"/>
                  </a:lnTo>
                  <a:lnTo>
                    <a:pt x="31132" y="606656"/>
                  </a:lnTo>
                  <a:lnTo>
                    <a:pt x="8352" y="572868"/>
                  </a:lnTo>
                  <a:lnTo>
                    <a:pt x="0" y="531495"/>
                  </a:lnTo>
                  <a:lnTo>
                    <a:pt x="0" y="106299"/>
                  </a:lnTo>
                  <a:close/>
                </a:path>
              </a:pathLst>
            </a:custGeom>
            <a:ln w="25146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235958" y="5586986"/>
            <a:ext cx="925194" cy="662940"/>
            <a:chOff x="4235958" y="5586986"/>
            <a:chExt cx="925194" cy="662940"/>
          </a:xfrm>
        </p:grpSpPr>
        <p:sp>
          <p:nvSpPr>
            <p:cNvPr id="62" name="object 62"/>
            <p:cNvSpPr/>
            <p:nvPr/>
          </p:nvSpPr>
          <p:spPr>
            <a:xfrm>
              <a:off x="4248531" y="5599559"/>
              <a:ext cx="900430" cy="638175"/>
            </a:xfrm>
            <a:custGeom>
              <a:avLst/>
              <a:gdLst/>
              <a:ahLst/>
              <a:cxnLst/>
              <a:rect l="l" t="t" r="r" b="b"/>
              <a:pathLst>
                <a:path w="900429" h="638175">
                  <a:moveTo>
                    <a:pt x="793623" y="0"/>
                  </a:moveTo>
                  <a:lnTo>
                    <a:pt x="106298" y="0"/>
                  </a:lnTo>
                  <a:lnTo>
                    <a:pt x="64920" y="8352"/>
                  </a:lnTo>
                  <a:lnTo>
                    <a:pt x="31132" y="31132"/>
                  </a:lnTo>
                  <a:lnTo>
                    <a:pt x="8352" y="64920"/>
                  </a:lnTo>
                  <a:lnTo>
                    <a:pt x="0" y="106299"/>
                  </a:lnTo>
                  <a:lnTo>
                    <a:pt x="0" y="531495"/>
                  </a:lnTo>
                  <a:lnTo>
                    <a:pt x="8352" y="572868"/>
                  </a:lnTo>
                  <a:lnTo>
                    <a:pt x="31132" y="606656"/>
                  </a:lnTo>
                  <a:lnTo>
                    <a:pt x="64920" y="629439"/>
                  </a:lnTo>
                  <a:lnTo>
                    <a:pt x="106298" y="637794"/>
                  </a:lnTo>
                  <a:lnTo>
                    <a:pt x="793623" y="637794"/>
                  </a:lnTo>
                  <a:lnTo>
                    <a:pt x="835001" y="629439"/>
                  </a:lnTo>
                  <a:lnTo>
                    <a:pt x="868789" y="606656"/>
                  </a:lnTo>
                  <a:lnTo>
                    <a:pt x="891569" y="572868"/>
                  </a:lnTo>
                  <a:lnTo>
                    <a:pt x="899922" y="531495"/>
                  </a:lnTo>
                  <a:lnTo>
                    <a:pt x="899922" y="106299"/>
                  </a:lnTo>
                  <a:lnTo>
                    <a:pt x="891569" y="64920"/>
                  </a:lnTo>
                  <a:lnTo>
                    <a:pt x="868789" y="31132"/>
                  </a:lnTo>
                  <a:lnTo>
                    <a:pt x="835001" y="8352"/>
                  </a:lnTo>
                  <a:lnTo>
                    <a:pt x="793623" y="0"/>
                  </a:lnTo>
                  <a:close/>
                </a:path>
              </a:pathLst>
            </a:custGeom>
            <a:solidFill>
              <a:srgbClr val="F79646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248531" y="5599559"/>
              <a:ext cx="900430" cy="638175"/>
            </a:xfrm>
            <a:custGeom>
              <a:avLst/>
              <a:gdLst/>
              <a:ahLst/>
              <a:cxnLst/>
              <a:rect l="l" t="t" r="r" b="b"/>
              <a:pathLst>
                <a:path w="900429" h="638175">
                  <a:moveTo>
                    <a:pt x="0" y="106299"/>
                  </a:moveTo>
                  <a:lnTo>
                    <a:pt x="8352" y="64920"/>
                  </a:lnTo>
                  <a:lnTo>
                    <a:pt x="31132" y="31132"/>
                  </a:lnTo>
                  <a:lnTo>
                    <a:pt x="64920" y="8352"/>
                  </a:lnTo>
                  <a:lnTo>
                    <a:pt x="106298" y="0"/>
                  </a:lnTo>
                  <a:lnTo>
                    <a:pt x="793623" y="0"/>
                  </a:lnTo>
                  <a:lnTo>
                    <a:pt x="835001" y="8352"/>
                  </a:lnTo>
                  <a:lnTo>
                    <a:pt x="868789" y="31132"/>
                  </a:lnTo>
                  <a:lnTo>
                    <a:pt x="891569" y="64920"/>
                  </a:lnTo>
                  <a:lnTo>
                    <a:pt x="899922" y="106299"/>
                  </a:lnTo>
                  <a:lnTo>
                    <a:pt x="899922" y="531495"/>
                  </a:lnTo>
                  <a:lnTo>
                    <a:pt x="891569" y="572868"/>
                  </a:lnTo>
                  <a:lnTo>
                    <a:pt x="868789" y="606656"/>
                  </a:lnTo>
                  <a:lnTo>
                    <a:pt x="835001" y="629439"/>
                  </a:lnTo>
                  <a:lnTo>
                    <a:pt x="793623" y="637794"/>
                  </a:lnTo>
                  <a:lnTo>
                    <a:pt x="106298" y="637794"/>
                  </a:lnTo>
                  <a:lnTo>
                    <a:pt x="64920" y="629439"/>
                  </a:lnTo>
                  <a:lnTo>
                    <a:pt x="31132" y="606656"/>
                  </a:lnTo>
                  <a:lnTo>
                    <a:pt x="8352" y="572868"/>
                  </a:lnTo>
                  <a:lnTo>
                    <a:pt x="0" y="531495"/>
                  </a:lnTo>
                  <a:lnTo>
                    <a:pt x="0" y="106299"/>
                  </a:lnTo>
                  <a:close/>
                </a:path>
              </a:pathLst>
            </a:custGeom>
            <a:ln w="25146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104768" y="5566906"/>
            <a:ext cx="939209" cy="670827"/>
            <a:chOff x="3104768" y="5566906"/>
            <a:chExt cx="939209" cy="670827"/>
          </a:xfrm>
        </p:grpSpPr>
        <p:sp>
          <p:nvSpPr>
            <p:cNvPr id="65" name="object 65"/>
            <p:cNvSpPr/>
            <p:nvPr/>
          </p:nvSpPr>
          <p:spPr>
            <a:xfrm>
              <a:off x="3112433" y="5566906"/>
              <a:ext cx="931544" cy="638175"/>
            </a:xfrm>
            <a:custGeom>
              <a:avLst/>
              <a:gdLst/>
              <a:ahLst/>
              <a:cxnLst/>
              <a:rect l="l" t="t" r="r" b="b"/>
              <a:pathLst>
                <a:path w="931545" h="638175">
                  <a:moveTo>
                    <a:pt x="824865" y="0"/>
                  </a:moveTo>
                  <a:lnTo>
                    <a:pt x="106298" y="0"/>
                  </a:lnTo>
                  <a:lnTo>
                    <a:pt x="64920" y="8352"/>
                  </a:lnTo>
                  <a:lnTo>
                    <a:pt x="31132" y="31132"/>
                  </a:lnTo>
                  <a:lnTo>
                    <a:pt x="8352" y="64920"/>
                  </a:lnTo>
                  <a:lnTo>
                    <a:pt x="0" y="106299"/>
                  </a:lnTo>
                  <a:lnTo>
                    <a:pt x="0" y="531495"/>
                  </a:lnTo>
                  <a:lnTo>
                    <a:pt x="8352" y="572868"/>
                  </a:lnTo>
                  <a:lnTo>
                    <a:pt x="31132" y="606656"/>
                  </a:lnTo>
                  <a:lnTo>
                    <a:pt x="64920" y="629439"/>
                  </a:lnTo>
                  <a:lnTo>
                    <a:pt x="106298" y="637794"/>
                  </a:lnTo>
                  <a:lnTo>
                    <a:pt x="824865" y="637794"/>
                  </a:lnTo>
                  <a:lnTo>
                    <a:pt x="866243" y="629439"/>
                  </a:lnTo>
                  <a:lnTo>
                    <a:pt x="900031" y="606656"/>
                  </a:lnTo>
                  <a:lnTo>
                    <a:pt x="922811" y="572868"/>
                  </a:lnTo>
                  <a:lnTo>
                    <a:pt x="931163" y="531495"/>
                  </a:lnTo>
                  <a:lnTo>
                    <a:pt x="931163" y="106299"/>
                  </a:lnTo>
                  <a:lnTo>
                    <a:pt x="922811" y="64920"/>
                  </a:lnTo>
                  <a:lnTo>
                    <a:pt x="900031" y="31132"/>
                  </a:lnTo>
                  <a:lnTo>
                    <a:pt x="866243" y="8352"/>
                  </a:lnTo>
                  <a:lnTo>
                    <a:pt x="824865" y="0"/>
                  </a:lnTo>
                  <a:close/>
                </a:path>
              </a:pathLst>
            </a:custGeom>
            <a:solidFill>
              <a:srgbClr val="006699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104768" y="5599558"/>
              <a:ext cx="931544" cy="638175"/>
            </a:xfrm>
            <a:custGeom>
              <a:avLst/>
              <a:gdLst/>
              <a:ahLst/>
              <a:cxnLst/>
              <a:rect l="l" t="t" r="r" b="b"/>
              <a:pathLst>
                <a:path w="931545" h="638175">
                  <a:moveTo>
                    <a:pt x="0" y="106299"/>
                  </a:moveTo>
                  <a:lnTo>
                    <a:pt x="8352" y="64920"/>
                  </a:lnTo>
                  <a:lnTo>
                    <a:pt x="31132" y="31132"/>
                  </a:lnTo>
                  <a:lnTo>
                    <a:pt x="64920" y="8352"/>
                  </a:lnTo>
                  <a:lnTo>
                    <a:pt x="106298" y="0"/>
                  </a:lnTo>
                  <a:lnTo>
                    <a:pt x="824865" y="0"/>
                  </a:lnTo>
                  <a:lnTo>
                    <a:pt x="866243" y="8352"/>
                  </a:lnTo>
                  <a:lnTo>
                    <a:pt x="900031" y="31132"/>
                  </a:lnTo>
                  <a:lnTo>
                    <a:pt x="922811" y="64920"/>
                  </a:lnTo>
                  <a:lnTo>
                    <a:pt x="931163" y="106299"/>
                  </a:lnTo>
                  <a:lnTo>
                    <a:pt x="931163" y="531495"/>
                  </a:lnTo>
                  <a:lnTo>
                    <a:pt x="922811" y="572868"/>
                  </a:lnTo>
                  <a:lnTo>
                    <a:pt x="900031" y="606656"/>
                  </a:lnTo>
                  <a:lnTo>
                    <a:pt x="866243" y="629439"/>
                  </a:lnTo>
                  <a:lnTo>
                    <a:pt x="824865" y="637794"/>
                  </a:lnTo>
                  <a:lnTo>
                    <a:pt x="106298" y="637794"/>
                  </a:lnTo>
                  <a:lnTo>
                    <a:pt x="64920" y="629439"/>
                  </a:lnTo>
                  <a:lnTo>
                    <a:pt x="31132" y="606656"/>
                  </a:lnTo>
                  <a:lnTo>
                    <a:pt x="8352" y="572868"/>
                  </a:lnTo>
                  <a:lnTo>
                    <a:pt x="0" y="531495"/>
                  </a:lnTo>
                  <a:lnTo>
                    <a:pt x="0" y="106299"/>
                  </a:lnTo>
                  <a:close/>
                </a:path>
              </a:pathLst>
            </a:custGeom>
            <a:ln w="2514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68" name="object 50">
            <a:extLst>
              <a:ext uri="{FF2B5EF4-FFF2-40B4-BE49-F238E27FC236}">
                <a16:creationId xmlns:a16="http://schemas.microsoft.com/office/drawing/2014/main" id="{81460899-1B47-DF23-CA40-CBEEBA226134}"/>
              </a:ext>
            </a:extLst>
          </p:cNvPr>
          <p:cNvSpPr/>
          <p:nvPr/>
        </p:nvSpPr>
        <p:spPr>
          <a:xfrm>
            <a:off x="7488300" y="5715105"/>
            <a:ext cx="94615" cy="402590"/>
          </a:xfrm>
          <a:custGeom>
            <a:avLst/>
            <a:gdLst/>
            <a:ahLst/>
            <a:cxnLst/>
            <a:rect l="l" t="t" r="r" b="b"/>
            <a:pathLst>
              <a:path w="94614" h="402589">
                <a:moveTo>
                  <a:pt x="94094" y="0"/>
                </a:moveTo>
                <a:lnTo>
                  <a:pt x="0" y="0"/>
                </a:lnTo>
                <a:lnTo>
                  <a:pt x="0" y="16510"/>
                </a:lnTo>
                <a:lnTo>
                  <a:pt x="59067" y="16510"/>
                </a:lnTo>
                <a:lnTo>
                  <a:pt x="59067" y="386080"/>
                </a:lnTo>
                <a:lnTo>
                  <a:pt x="0" y="386080"/>
                </a:lnTo>
                <a:lnTo>
                  <a:pt x="0" y="402590"/>
                </a:lnTo>
                <a:lnTo>
                  <a:pt x="94094" y="402590"/>
                </a:lnTo>
                <a:lnTo>
                  <a:pt x="94094" y="386080"/>
                </a:lnTo>
                <a:lnTo>
                  <a:pt x="94094" y="16510"/>
                </a:lnTo>
                <a:lnTo>
                  <a:pt x="94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1">
            <a:extLst>
              <a:ext uri="{FF2B5EF4-FFF2-40B4-BE49-F238E27FC236}">
                <a16:creationId xmlns:a16="http://schemas.microsoft.com/office/drawing/2014/main" id="{32C8D81C-861B-6359-812F-BFB3C6BA149A}"/>
              </a:ext>
            </a:extLst>
          </p:cNvPr>
          <p:cNvSpPr/>
          <p:nvPr/>
        </p:nvSpPr>
        <p:spPr>
          <a:xfrm>
            <a:off x="6606069" y="5715105"/>
            <a:ext cx="94615" cy="402590"/>
          </a:xfrm>
          <a:custGeom>
            <a:avLst/>
            <a:gdLst/>
            <a:ahLst/>
            <a:cxnLst/>
            <a:rect l="l" t="t" r="r" b="b"/>
            <a:pathLst>
              <a:path w="94614" h="402589">
                <a:moveTo>
                  <a:pt x="94094" y="0"/>
                </a:moveTo>
                <a:lnTo>
                  <a:pt x="0" y="0"/>
                </a:lnTo>
                <a:lnTo>
                  <a:pt x="0" y="16510"/>
                </a:lnTo>
                <a:lnTo>
                  <a:pt x="0" y="386080"/>
                </a:lnTo>
                <a:lnTo>
                  <a:pt x="0" y="402590"/>
                </a:lnTo>
                <a:lnTo>
                  <a:pt x="94094" y="402590"/>
                </a:lnTo>
                <a:lnTo>
                  <a:pt x="94094" y="386080"/>
                </a:lnTo>
                <a:lnTo>
                  <a:pt x="35026" y="386080"/>
                </a:lnTo>
                <a:lnTo>
                  <a:pt x="35026" y="16510"/>
                </a:lnTo>
                <a:lnTo>
                  <a:pt x="94094" y="16510"/>
                </a:lnTo>
                <a:lnTo>
                  <a:pt x="94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2">
            <a:extLst>
              <a:ext uri="{FF2B5EF4-FFF2-40B4-BE49-F238E27FC236}">
                <a16:creationId xmlns:a16="http://schemas.microsoft.com/office/drawing/2014/main" id="{F006C31C-0BC8-20E0-1CC0-A23801D50CF2}"/>
              </a:ext>
            </a:extLst>
          </p:cNvPr>
          <p:cNvSpPr txBox="1"/>
          <p:nvPr/>
        </p:nvSpPr>
        <p:spPr>
          <a:xfrm>
            <a:off x="6696918" y="5595085"/>
            <a:ext cx="78676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spc="-25" dirty="0">
                <a:latin typeface="Cambria Math"/>
                <a:cs typeface="Cambria Math"/>
              </a:rPr>
              <a:t>T</a:t>
            </a:r>
            <a:r>
              <a:rPr sz="3400" spc="-25" dirty="0">
                <a:latin typeface="Cambria Math"/>
                <a:cs typeface="Cambria Math"/>
              </a:rPr>
              <a:t>𝑅𝑆</a:t>
            </a:r>
            <a:endParaRPr sz="34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95323" y="1910326"/>
            <a:ext cx="2998470" cy="1426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0" marR="5080" indent="-631825" algn="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Rotation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matrices </a:t>
            </a:r>
            <a:r>
              <a:rPr sz="3000" dirty="0">
                <a:latin typeface="Calibri"/>
                <a:cs typeface="Calibri"/>
              </a:rPr>
              <a:t>account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…</a:t>
            </a:r>
            <a:endParaRPr sz="30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2600" dirty="0">
                <a:latin typeface="Calibri"/>
                <a:cs typeface="Calibri"/>
              </a:rPr>
              <a:t>(at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particular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epoch)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8740" y="1108448"/>
            <a:ext cx="800925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Calibri"/>
                <a:cs typeface="Calibri"/>
              </a:rPr>
              <a:t>In</a:t>
            </a:r>
            <a:r>
              <a:rPr sz="3400" b="1" spc="-7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all</a:t>
            </a:r>
            <a:r>
              <a:rPr sz="3400" b="1" spc="-7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clarity</a:t>
            </a:r>
            <a:r>
              <a:rPr sz="3400" b="1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(before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addressing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some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details):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48480" y="1746915"/>
            <a:ext cx="20783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006699"/>
                </a:solidFill>
                <a:latin typeface="Calibri"/>
                <a:cs typeface="Calibri"/>
              </a:rPr>
              <a:t>Nutation </a:t>
            </a:r>
            <a:r>
              <a:rPr sz="3000" b="1" spc="-25" dirty="0">
                <a:solidFill>
                  <a:srgbClr val="F79646"/>
                </a:solidFill>
                <a:latin typeface="Calibri"/>
                <a:cs typeface="Calibri"/>
              </a:rPr>
              <a:t>Earth’s</a:t>
            </a:r>
            <a:r>
              <a:rPr sz="3000" b="1" spc="-11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79646"/>
                </a:solidFill>
                <a:latin typeface="Calibri"/>
                <a:cs typeface="Calibri"/>
              </a:rPr>
              <a:t>spin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Polar</a:t>
            </a:r>
            <a:r>
              <a:rPr sz="3000" b="1" spc="-10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9BBB59"/>
                </a:solidFill>
                <a:latin typeface="Calibri"/>
                <a:cs typeface="Calibri"/>
              </a:rPr>
              <a:t>motion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39742" y="1925954"/>
            <a:ext cx="181610" cy="1476375"/>
          </a:xfrm>
          <a:custGeom>
            <a:avLst/>
            <a:gdLst/>
            <a:ahLst/>
            <a:cxnLst/>
            <a:rect l="l" t="t" r="r" b="b"/>
            <a:pathLst>
              <a:path w="181610" h="1476375">
                <a:moveTo>
                  <a:pt x="181355" y="0"/>
                </a:moveTo>
                <a:lnTo>
                  <a:pt x="146061" y="4988"/>
                </a:lnTo>
                <a:lnTo>
                  <a:pt x="117238" y="18592"/>
                </a:lnTo>
                <a:lnTo>
                  <a:pt x="97804" y="38769"/>
                </a:lnTo>
                <a:lnTo>
                  <a:pt x="90677" y="63474"/>
                </a:lnTo>
                <a:lnTo>
                  <a:pt x="90677" y="674522"/>
                </a:lnTo>
                <a:lnTo>
                  <a:pt x="83551" y="699227"/>
                </a:lnTo>
                <a:lnTo>
                  <a:pt x="64117" y="719404"/>
                </a:lnTo>
                <a:lnTo>
                  <a:pt x="35294" y="733008"/>
                </a:lnTo>
                <a:lnTo>
                  <a:pt x="0" y="737997"/>
                </a:lnTo>
                <a:lnTo>
                  <a:pt x="35294" y="742985"/>
                </a:lnTo>
                <a:lnTo>
                  <a:pt x="64117" y="756589"/>
                </a:lnTo>
                <a:lnTo>
                  <a:pt x="83551" y="776766"/>
                </a:lnTo>
                <a:lnTo>
                  <a:pt x="90677" y="801471"/>
                </a:lnTo>
                <a:lnTo>
                  <a:pt x="90677" y="1412519"/>
                </a:lnTo>
                <a:lnTo>
                  <a:pt x="97804" y="1437224"/>
                </a:lnTo>
                <a:lnTo>
                  <a:pt x="117238" y="1457401"/>
                </a:lnTo>
                <a:lnTo>
                  <a:pt x="146061" y="1471005"/>
                </a:lnTo>
                <a:lnTo>
                  <a:pt x="181355" y="14759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1427" y="1968215"/>
            <a:ext cx="435609" cy="376555"/>
          </a:xfrm>
          <a:custGeom>
            <a:avLst/>
            <a:gdLst/>
            <a:ahLst/>
            <a:cxnLst/>
            <a:rect l="l" t="t" r="r" b="b"/>
            <a:pathLst>
              <a:path w="435610" h="376555">
                <a:moveTo>
                  <a:pt x="315518" y="0"/>
                </a:moveTo>
                <a:lnTo>
                  <a:pt x="310159" y="15265"/>
                </a:lnTo>
                <a:lnTo>
                  <a:pt x="331940" y="24719"/>
                </a:lnTo>
                <a:lnTo>
                  <a:pt x="350670" y="37803"/>
                </a:lnTo>
                <a:lnTo>
                  <a:pt x="378980" y="74866"/>
                </a:lnTo>
                <a:lnTo>
                  <a:pt x="395639" y="124861"/>
                </a:lnTo>
                <a:lnTo>
                  <a:pt x="399746" y="153713"/>
                </a:lnTo>
                <a:lnTo>
                  <a:pt x="399804" y="154121"/>
                </a:lnTo>
                <a:lnTo>
                  <a:pt x="399797" y="219397"/>
                </a:lnTo>
                <a:lnTo>
                  <a:pt x="388639" y="276613"/>
                </a:lnTo>
                <a:lnTo>
                  <a:pt x="366256" y="321295"/>
                </a:lnTo>
                <a:lnTo>
                  <a:pt x="332194" y="351437"/>
                </a:lnTo>
                <a:lnTo>
                  <a:pt x="310756" y="360934"/>
                </a:lnTo>
                <a:lnTo>
                  <a:pt x="315518" y="376199"/>
                </a:lnTo>
                <a:lnTo>
                  <a:pt x="366829" y="352128"/>
                </a:lnTo>
                <a:lnTo>
                  <a:pt x="404558" y="310464"/>
                </a:lnTo>
                <a:lnTo>
                  <a:pt x="427761" y="254657"/>
                </a:lnTo>
                <a:lnTo>
                  <a:pt x="435495" y="188201"/>
                </a:lnTo>
                <a:lnTo>
                  <a:pt x="433579" y="154121"/>
                </a:lnTo>
                <a:lnTo>
                  <a:pt x="418039" y="92582"/>
                </a:lnTo>
                <a:lnTo>
                  <a:pt x="387261" y="42816"/>
                </a:lnTo>
                <a:lnTo>
                  <a:pt x="342793" y="9849"/>
                </a:lnTo>
                <a:lnTo>
                  <a:pt x="315518" y="0"/>
                </a:lnTo>
                <a:close/>
              </a:path>
              <a:path w="435610" h="376555">
                <a:moveTo>
                  <a:pt x="119976" y="0"/>
                </a:moveTo>
                <a:lnTo>
                  <a:pt x="68787" y="24120"/>
                </a:lnTo>
                <a:lnTo>
                  <a:pt x="31038" y="65938"/>
                </a:lnTo>
                <a:lnTo>
                  <a:pt x="7756" y="121840"/>
                </a:lnTo>
                <a:lnTo>
                  <a:pt x="111" y="186220"/>
                </a:lnTo>
                <a:lnTo>
                  <a:pt x="0" y="188201"/>
                </a:lnTo>
                <a:lnTo>
                  <a:pt x="7734" y="254657"/>
                </a:lnTo>
                <a:lnTo>
                  <a:pt x="30937" y="310464"/>
                </a:lnTo>
                <a:lnTo>
                  <a:pt x="68665" y="352128"/>
                </a:lnTo>
                <a:lnTo>
                  <a:pt x="119976" y="376199"/>
                </a:lnTo>
                <a:lnTo>
                  <a:pt x="124739" y="360934"/>
                </a:lnTo>
                <a:lnTo>
                  <a:pt x="103301" y="351437"/>
                </a:lnTo>
                <a:lnTo>
                  <a:pt x="84801" y="338224"/>
                </a:lnTo>
                <a:lnTo>
                  <a:pt x="56616" y="300647"/>
                </a:lnTo>
                <a:lnTo>
                  <a:pt x="39882" y="249529"/>
                </a:lnTo>
                <a:lnTo>
                  <a:pt x="34386" y="188201"/>
                </a:lnTo>
                <a:lnTo>
                  <a:pt x="34302" y="186220"/>
                </a:lnTo>
                <a:lnTo>
                  <a:pt x="39882" y="124861"/>
                </a:lnTo>
                <a:lnTo>
                  <a:pt x="56616" y="74866"/>
                </a:lnTo>
                <a:lnTo>
                  <a:pt x="84951" y="37803"/>
                </a:lnTo>
                <a:lnTo>
                  <a:pt x="125336" y="15265"/>
                </a:lnTo>
                <a:lnTo>
                  <a:pt x="11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85426" y="2507711"/>
            <a:ext cx="435609" cy="376555"/>
          </a:xfrm>
          <a:custGeom>
            <a:avLst/>
            <a:gdLst/>
            <a:ahLst/>
            <a:cxnLst/>
            <a:rect l="l" t="t" r="r" b="b"/>
            <a:pathLst>
              <a:path w="435610" h="376555">
                <a:moveTo>
                  <a:pt x="315518" y="0"/>
                </a:moveTo>
                <a:lnTo>
                  <a:pt x="310159" y="15265"/>
                </a:lnTo>
                <a:lnTo>
                  <a:pt x="331940" y="24719"/>
                </a:lnTo>
                <a:lnTo>
                  <a:pt x="350670" y="37803"/>
                </a:lnTo>
                <a:lnTo>
                  <a:pt x="378980" y="74866"/>
                </a:lnTo>
                <a:lnTo>
                  <a:pt x="395639" y="124861"/>
                </a:lnTo>
                <a:lnTo>
                  <a:pt x="399746" y="153713"/>
                </a:lnTo>
                <a:lnTo>
                  <a:pt x="399804" y="154121"/>
                </a:lnTo>
                <a:lnTo>
                  <a:pt x="399797" y="219397"/>
                </a:lnTo>
                <a:lnTo>
                  <a:pt x="388639" y="276613"/>
                </a:lnTo>
                <a:lnTo>
                  <a:pt x="366256" y="321295"/>
                </a:lnTo>
                <a:lnTo>
                  <a:pt x="332194" y="351437"/>
                </a:lnTo>
                <a:lnTo>
                  <a:pt x="310756" y="360934"/>
                </a:lnTo>
                <a:lnTo>
                  <a:pt x="315518" y="376199"/>
                </a:lnTo>
                <a:lnTo>
                  <a:pt x="366829" y="352132"/>
                </a:lnTo>
                <a:lnTo>
                  <a:pt x="404558" y="310464"/>
                </a:lnTo>
                <a:lnTo>
                  <a:pt x="427761" y="254657"/>
                </a:lnTo>
                <a:lnTo>
                  <a:pt x="435495" y="188201"/>
                </a:lnTo>
                <a:lnTo>
                  <a:pt x="433579" y="154121"/>
                </a:lnTo>
                <a:lnTo>
                  <a:pt x="418039" y="92582"/>
                </a:lnTo>
                <a:lnTo>
                  <a:pt x="387261" y="42816"/>
                </a:lnTo>
                <a:lnTo>
                  <a:pt x="342793" y="9849"/>
                </a:lnTo>
                <a:lnTo>
                  <a:pt x="315518" y="0"/>
                </a:lnTo>
                <a:close/>
              </a:path>
              <a:path w="435610" h="376555">
                <a:moveTo>
                  <a:pt x="119976" y="0"/>
                </a:moveTo>
                <a:lnTo>
                  <a:pt x="68787" y="24120"/>
                </a:lnTo>
                <a:lnTo>
                  <a:pt x="31038" y="65938"/>
                </a:lnTo>
                <a:lnTo>
                  <a:pt x="7756" y="121840"/>
                </a:lnTo>
                <a:lnTo>
                  <a:pt x="111" y="186220"/>
                </a:lnTo>
                <a:lnTo>
                  <a:pt x="0" y="188201"/>
                </a:lnTo>
                <a:lnTo>
                  <a:pt x="7734" y="254657"/>
                </a:lnTo>
                <a:lnTo>
                  <a:pt x="30937" y="310464"/>
                </a:lnTo>
                <a:lnTo>
                  <a:pt x="68665" y="352132"/>
                </a:lnTo>
                <a:lnTo>
                  <a:pt x="119976" y="376199"/>
                </a:lnTo>
                <a:lnTo>
                  <a:pt x="124739" y="360934"/>
                </a:lnTo>
                <a:lnTo>
                  <a:pt x="103301" y="351437"/>
                </a:lnTo>
                <a:lnTo>
                  <a:pt x="84801" y="338224"/>
                </a:lnTo>
                <a:lnTo>
                  <a:pt x="56616" y="300647"/>
                </a:lnTo>
                <a:lnTo>
                  <a:pt x="39882" y="249529"/>
                </a:lnTo>
                <a:lnTo>
                  <a:pt x="34386" y="188201"/>
                </a:lnTo>
                <a:lnTo>
                  <a:pt x="34302" y="186220"/>
                </a:lnTo>
                <a:lnTo>
                  <a:pt x="39882" y="124861"/>
                </a:lnTo>
                <a:lnTo>
                  <a:pt x="56616" y="74866"/>
                </a:lnTo>
                <a:lnTo>
                  <a:pt x="84951" y="37803"/>
                </a:lnTo>
                <a:lnTo>
                  <a:pt x="125336" y="15265"/>
                </a:lnTo>
                <a:lnTo>
                  <a:pt x="11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466516" y="1801336"/>
            <a:ext cx="1193165" cy="11049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874394" algn="l"/>
              </a:tabLst>
            </a:pPr>
            <a:r>
              <a:rPr sz="3200" spc="-1085" dirty="0">
                <a:latin typeface="Cambria Math"/>
                <a:cs typeface="Cambria Math"/>
              </a:rPr>
              <a:t>𝑄</a:t>
            </a:r>
            <a:r>
              <a:rPr lang="en-US" sz="3200" spc="-1085" dirty="0">
                <a:latin typeface="Cambria Math"/>
                <a:cs typeface="Cambria Math"/>
              </a:rPr>
              <a:t>  </a:t>
            </a:r>
            <a:r>
              <a:rPr sz="3200" spc="710" dirty="0">
                <a:latin typeface="Cambria Math"/>
                <a:cs typeface="Cambria Math"/>
              </a:rPr>
              <a:t> </a:t>
            </a:r>
            <a:r>
              <a:rPr lang="en-US" sz="3200" spc="710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𝑡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…</a:t>
            </a:r>
            <a:endParaRPr sz="32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857885" algn="l"/>
              </a:tabLst>
            </a:pPr>
            <a:r>
              <a:rPr sz="3200" dirty="0">
                <a:latin typeface="Cambria Math"/>
                <a:cs typeface="Cambria Math"/>
              </a:rPr>
              <a:t>𝑅</a:t>
            </a:r>
            <a:r>
              <a:rPr sz="3200" spc="70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𝑡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…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7" name="object 37"/>
          <p:cNvSpPr txBox="1"/>
          <p:nvPr/>
        </p:nvSpPr>
        <p:spPr>
          <a:xfrm>
            <a:off x="4466516" y="2905018"/>
            <a:ext cx="13074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60" dirty="0">
                <a:latin typeface="Cambria Math"/>
                <a:cs typeface="Cambria Math"/>
              </a:rPr>
              <a:t>W(𝑡)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…</a:t>
            </a:r>
            <a:endParaRPr sz="3200">
              <a:latin typeface="Cambria Math"/>
              <a:cs typeface="Cambria Math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05261CA-CBC6-6164-CF34-15A2D310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5" y="3630689"/>
            <a:ext cx="7772400" cy="28012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740" y="933203"/>
            <a:ext cx="8462010" cy="527875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400" b="1" spc="-10" dirty="0">
                <a:latin typeface="Calibri"/>
                <a:cs typeface="Calibri"/>
              </a:rPr>
              <a:t>Non-</a:t>
            </a:r>
            <a:r>
              <a:rPr sz="3400" b="1" dirty="0">
                <a:latin typeface="Calibri"/>
                <a:cs typeface="Calibri"/>
              </a:rPr>
              <a:t>rotating</a:t>
            </a:r>
            <a:r>
              <a:rPr sz="3400" b="1" spc="-12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origins</a:t>
            </a:r>
            <a:r>
              <a:rPr sz="3400" b="1" spc="-9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(NRO)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Kinematical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definition,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two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NROs:</a:t>
            </a:r>
            <a:endParaRPr sz="3000">
              <a:latin typeface="Calibri"/>
              <a:cs typeface="Calibri"/>
            </a:endParaRPr>
          </a:p>
          <a:p>
            <a:pPr marL="787400" marR="647065" lvl="1" indent="-285750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87400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Celestial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Intermediate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Origin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(CIO)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mbria Math"/>
                <a:cs typeface="Cambria Math"/>
              </a:rPr>
              <a:t>⟶</a:t>
            </a:r>
            <a:r>
              <a:rPr sz="2600" spc="-6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libri"/>
                <a:cs typeface="Calibri"/>
              </a:rPr>
              <a:t>takes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over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role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vernal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equinox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transformation</a:t>
            </a:r>
            <a:endParaRPr sz="2600">
              <a:latin typeface="Calibri"/>
              <a:cs typeface="Calibri"/>
            </a:endParaRPr>
          </a:p>
          <a:p>
            <a:pPr marL="787400" lvl="1" indent="-28511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87400" algn="l"/>
              </a:tabLst>
            </a:pP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Terrestrial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Intermediate</a:t>
            </a:r>
            <a:r>
              <a:rPr sz="2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Origin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(TIO)</a:t>
            </a:r>
            <a:endParaRPr sz="26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NROs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always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equator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CIP</a:t>
            </a:r>
            <a:endParaRPr sz="30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Their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positions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depend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history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of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CIP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motion</a:t>
            </a:r>
            <a:endParaRPr sz="30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CIP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&amp;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respective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NRO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define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intermediate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systems</a:t>
            </a:r>
            <a:endParaRPr sz="3000">
              <a:latin typeface="Calibri"/>
              <a:cs typeface="Calibri"/>
            </a:endParaRPr>
          </a:p>
          <a:p>
            <a:pPr marL="787400" lvl="1" indent="-28511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87400" algn="l"/>
              </a:tabLst>
            </a:pPr>
            <a:r>
              <a:rPr sz="2600" dirty="0">
                <a:solidFill>
                  <a:srgbClr val="006699"/>
                </a:solidFill>
                <a:latin typeface="Calibri"/>
                <a:cs typeface="Calibri"/>
              </a:rPr>
              <a:t>Celestial</a:t>
            </a:r>
            <a:r>
              <a:rPr sz="2600" spc="-8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699"/>
                </a:solidFill>
                <a:latin typeface="Calibri"/>
                <a:cs typeface="Calibri"/>
              </a:rPr>
              <a:t>Intermediate</a:t>
            </a:r>
            <a:r>
              <a:rPr sz="2600" spc="-9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699"/>
                </a:solidFill>
                <a:latin typeface="Calibri"/>
                <a:cs typeface="Calibri"/>
              </a:rPr>
              <a:t>Reference</a:t>
            </a:r>
            <a:r>
              <a:rPr sz="2600" spc="-10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699"/>
                </a:solidFill>
                <a:latin typeface="Calibri"/>
                <a:cs typeface="Calibri"/>
              </a:rPr>
              <a:t>System</a:t>
            </a:r>
            <a:r>
              <a:rPr sz="2600" spc="-9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699"/>
                </a:solidFill>
                <a:latin typeface="Calibri"/>
                <a:cs typeface="Calibri"/>
              </a:rPr>
              <a:t>(CIRS)</a:t>
            </a:r>
            <a:endParaRPr sz="2600">
              <a:latin typeface="Calibri"/>
              <a:cs typeface="Calibri"/>
            </a:endParaRPr>
          </a:p>
          <a:p>
            <a:pPr marL="787400" lvl="1" indent="-28511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87400" algn="l"/>
              </a:tabLst>
            </a:pPr>
            <a:r>
              <a:rPr sz="2600" spc="-25" dirty="0">
                <a:solidFill>
                  <a:srgbClr val="006699"/>
                </a:solidFill>
                <a:latin typeface="Calibri"/>
                <a:cs typeface="Calibri"/>
              </a:rPr>
              <a:t>Terrestrial</a:t>
            </a:r>
            <a:r>
              <a:rPr sz="2600" spc="-7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699"/>
                </a:solidFill>
                <a:latin typeface="Calibri"/>
                <a:cs typeface="Calibri"/>
              </a:rPr>
              <a:t>Intermediate</a:t>
            </a:r>
            <a:r>
              <a:rPr sz="2600" spc="-9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699"/>
                </a:solidFill>
                <a:latin typeface="Calibri"/>
                <a:cs typeface="Calibri"/>
              </a:rPr>
              <a:t>Reference</a:t>
            </a:r>
            <a:r>
              <a:rPr sz="2600" spc="-10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699"/>
                </a:solidFill>
                <a:latin typeface="Calibri"/>
                <a:cs typeface="Calibri"/>
              </a:rPr>
              <a:t>System</a:t>
            </a:r>
            <a:r>
              <a:rPr sz="2600" spc="-9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699"/>
                </a:solidFill>
                <a:latin typeface="Calibri"/>
                <a:cs typeface="Calibri"/>
              </a:rPr>
              <a:t>(TIRS)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841" y="2480945"/>
            <a:ext cx="7129780" cy="2772410"/>
            <a:chOff x="1402841" y="2480945"/>
            <a:chExt cx="7129780" cy="2772410"/>
          </a:xfrm>
        </p:grpSpPr>
        <p:pic>
          <p:nvPicPr>
            <p:cNvPr id="3" name="object 3" descr="KB-Capitaine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841" y="3213354"/>
              <a:ext cx="7129271" cy="20398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67267" y="2781681"/>
              <a:ext cx="1224915" cy="1854835"/>
            </a:xfrm>
            <a:custGeom>
              <a:avLst/>
              <a:gdLst/>
              <a:ahLst/>
              <a:cxnLst/>
              <a:rect l="l" t="t" r="r" b="b"/>
              <a:pathLst>
                <a:path w="1224914" h="1854835">
                  <a:moveTo>
                    <a:pt x="1224597" y="0"/>
                  </a:moveTo>
                  <a:lnTo>
                    <a:pt x="0" y="1854301"/>
                  </a:lnTo>
                </a:path>
              </a:pathLst>
            </a:custGeom>
            <a:ln w="25146">
              <a:solidFill>
                <a:srgbClr val="006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2276" y="4604385"/>
              <a:ext cx="74295" cy="85090"/>
            </a:xfrm>
            <a:custGeom>
              <a:avLst/>
              <a:gdLst/>
              <a:ahLst/>
              <a:cxnLst/>
              <a:rect l="l" t="t" r="r" b="b"/>
              <a:pathLst>
                <a:path w="74294" h="85089">
                  <a:moveTo>
                    <a:pt x="10198" y="0"/>
                  </a:moveTo>
                  <a:lnTo>
                    <a:pt x="0" y="84582"/>
                  </a:lnTo>
                  <a:lnTo>
                    <a:pt x="73786" y="41986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9214" y="2493645"/>
              <a:ext cx="1459865" cy="1043305"/>
            </a:xfrm>
            <a:custGeom>
              <a:avLst/>
              <a:gdLst/>
              <a:ahLst/>
              <a:cxnLst/>
              <a:rect l="l" t="t" r="r" b="b"/>
              <a:pathLst>
                <a:path w="1459865" h="1043304">
                  <a:moveTo>
                    <a:pt x="0" y="0"/>
                  </a:moveTo>
                  <a:lnTo>
                    <a:pt x="1459382" y="1042835"/>
                  </a:lnTo>
                </a:path>
              </a:pathLst>
            </a:custGeom>
            <a:ln w="25146">
              <a:solidFill>
                <a:srgbClr val="006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6106" y="3498095"/>
              <a:ext cx="84455" cy="75565"/>
            </a:xfrm>
            <a:custGeom>
              <a:avLst/>
              <a:gdLst/>
              <a:ahLst/>
              <a:cxnLst/>
              <a:rect l="l" t="t" r="r" b="b"/>
              <a:pathLst>
                <a:path w="84454" h="75564">
                  <a:moveTo>
                    <a:pt x="44310" y="0"/>
                  </a:moveTo>
                  <a:lnTo>
                    <a:pt x="0" y="62001"/>
                  </a:lnTo>
                  <a:lnTo>
                    <a:pt x="84150" y="75298"/>
                  </a:lnTo>
                  <a:lnTo>
                    <a:pt x="4431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3086" y="3011605"/>
              <a:ext cx="724535" cy="561975"/>
            </a:xfrm>
            <a:custGeom>
              <a:avLst/>
              <a:gdLst/>
              <a:ahLst/>
              <a:cxnLst/>
              <a:rect l="l" t="t" r="r" b="b"/>
              <a:pathLst>
                <a:path w="724534" h="561975">
                  <a:moveTo>
                    <a:pt x="605497" y="0"/>
                  </a:moveTo>
                  <a:lnTo>
                    <a:pt x="0" y="196837"/>
                  </a:lnTo>
                  <a:lnTo>
                    <a:pt x="118516" y="561403"/>
                  </a:lnTo>
                  <a:lnTo>
                    <a:pt x="724014" y="364566"/>
                  </a:lnTo>
                  <a:lnTo>
                    <a:pt x="605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07475" y="2622895"/>
            <a:ext cx="6235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20" dirty="0">
                <a:solidFill>
                  <a:srgbClr val="006699"/>
                </a:solidFill>
                <a:latin typeface="Calibri"/>
                <a:cs typeface="Calibri"/>
              </a:rPr>
              <a:t>CIRS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6604" y="2428290"/>
            <a:ext cx="25806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6699"/>
                </a:solidFill>
                <a:latin typeface="Calibri"/>
                <a:cs typeface="Calibri"/>
              </a:rPr>
              <a:t>Celestial</a:t>
            </a:r>
            <a:r>
              <a:rPr sz="2800" spc="-6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Calibri"/>
                <a:cs typeface="Calibri"/>
              </a:rPr>
              <a:t>Interm. </a:t>
            </a:r>
            <a:r>
              <a:rPr sz="2800" spc="-20" dirty="0">
                <a:solidFill>
                  <a:srgbClr val="006699"/>
                </a:solidFill>
                <a:latin typeface="Calibri"/>
                <a:cs typeface="Calibri"/>
              </a:rPr>
              <a:t>Reference</a:t>
            </a:r>
            <a:r>
              <a:rPr sz="2800" spc="-7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699"/>
                </a:solidFill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1614" y="5119094"/>
            <a:ext cx="4337050" cy="96011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4"/>
              </a:spcBef>
            </a:pPr>
            <a:r>
              <a:rPr sz="2400" dirty="0">
                <a:latin typeface="Symbol"/>
                <a:cs typeface="Symbol"/>
              </a:rPr>
              <a:t></a:t>
            </a:r>
            <a:r>
              <a:rPr sz="2400" baseline="-20833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x-</a:t>
            </a:r>
            <a:r>
              <a:rPr sz="2400" dirty="0">
                <a:latin typeface="Calibri"/>
                <a:cs typeface="Calibri"/>
              </a:rPr>
              <a:t>origin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ICRS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2400" dirty="0">
                <a:latin typeface="Symbol"/>
                <a:cs typeface="Symbol"/>
              </a:rPr>
              <a:t>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auxiliary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ICRS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meridian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0459" y="5182982"/>
            <a:ext cx="165481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NRO</a:t>
            </a:r>
            <a:r>
              <a:rPr sz="2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Calibri"/>
                <a:cs typeface="Calibri"/>
              </a:rPr>
              <a:t>(CIO)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31896" y="4502556"/>
            <a:ext cx="762000" cy="219710"/>
            <a:chOff x="2231896" y="4502556"/>
            <a:chExt cx="762000" cy="219710"/>
          </a:xfrm>
        </p:grpSpPr>
        <p:sp>
          <p:nvSpPr>
            <p:cNvPr id="15" name="object 15"/>
            <p:cNvSpPr/>
            <p:nvPr/>
          </p:nvSpPr>
          <p:spPr>
            <a:xfrm>
              <a:off x="2325297" y="4554869"/>
              <a:ext cx="575310" cy="115570"/>
            </a:xfrm>
            <a:custGeom>
              <a:avLst/>
              <a:gdLst/>
              <a:ahLst/>
              <a:cxnLst/>
              <a:rect l="l" t="t" r="r" b="b"/>
              <a:pathLst>
                <a:path w="575310" h="115570">
                  <a:moveTo>
                    <a:pt x="0" y="115036"/>
                  </a:moveTo>
                  <a:lnTo>
                    <a:pt x="575195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31885" y="4502556"/>
              <a:ext cx="762635" cy="219710"/>
            </a:xfrm>
            <a:custGeom>
              <a:avLst/>
              <a:gdLst/>
              <a:ahLst/>
              <a:cxnLst/>
              <a:rect l="l" t="t" r="r" b="b"/>
              <a:pathLst>
                <a:path w="762635" h="219710">
                  <a:moveTo>
                    <a:pt x="123291" y="219659"/>
                  </a:moveTo>
                  <a:lnTo>
                    <a:pt x="100876" y="107581"/>
                  </a:lnTo>
                  <a:lnTo>
                    <a:pt x="0" y="186042"/>
                  </a:lnTo>
                  <a:lnTo>
                    <a:pt x="123291" y="219659"/>
                  </a:lnTo>
                  <a:close/>
                </a:path>
                <a:path w="762635" h="219710">
                  <a:moveTo>
                    <a:pt x="762012" y="33629"/>
                  </a:moveTo>
                  <a:lnTo>
                    <a:pt x="638721" y="0"/>
                  </a:lnTo>
                  <a:lnTo>
                    <a:pt x="661136" y="112077"/>
                  </a:lnTo>
                  <a:lnTo>
                    <a:pt x="762012" y="3362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8249" y="1060067"/>
            <a:ext cx="8255000" cy="109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NRO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CRS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→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CIO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Symbol"/>
                <a:cs typeface="Symbol"/>
              </a:rPr>
              <a:t>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positioned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CIP </a:t>
            </a:r>
            <a:r>
              <a:rPr sz="3200" dirty="0">
                <a:latin typeface="Calibri"/>
                <a:cs typeface="Calibri"/>
              </a:rPr>
              <a:t>equator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angle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52066" y="4725161"/>
            <a:ext cx="432434" cy="4305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3210"/>
              </a:lnSpc>
            </a:pPr>
            <a:r>
              <a:rPr sz="2800" spc="-50" dirty="0">
                <a:solidFill>
                  <a:srgbClr val="C00000"/>
                </a:solidFill>
                <a:latin typeface="Symbol"/>
                <a:cs typeface="Symbol"/>
              </a:rPr>
              <a:t></a:t>
            </a:r>
            <a:endParaRPr sz="2800">
              <a:latin typeface="Symbol"/>
              <a:cs typeface="Symbo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13338" y="2996945"/>
            <a:ext cx="4735830" cy="1381125"/>
            <a:chOff x="2213338" y="2996945"/>
            <a:chExt cx="4735830" cy="1381125"/>
          </a:xfrm>
        </p:grpSpPr>
        <p:sp>
          <p:nvSpPr>
            <p:cNvPr id="20" name="object 20"/>
            <p:cNvSpPr/>
            <p:nvPr/>
          </p:nvSpPr>
          <p:spPr>
            <a:xfrm>
              <a:off x="6371844" y="2996945"/>
              <a:ext cx="577215" cy="430530"/>
            </a:xfrm>
            <a:custGeom>
              <a:avLst/>
              <a:gdLst/>
              <a:ahLst/>
              <a:cxnLst/>
              <a:rect l="l" t="t" r="r" b="b"/>
              <a:pathLst>
                <a:path w="577215" h="430529">
                  <a:moveTo>
                    <a:pt x="576833" y="0"/>
                  </a:moveTo>
                  <a:lnTo>
                    <a:pt x="0" y="0"/>
                  </a:lnTo>
                  <a:lnTo>
                    <a:pt x="0" y="430529"/>
                  </a:lnTo>
                  <a:lnTo>
                    <a:pt x="576833" y="430529"/>
                  </a:lnTo>
                  <a:lnTo>
                    <a:pt x="576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26038" y="4115798"/>
              <a:ext cx="675005" cy="249554"/>
            </a:xfrm>
            <a:custGeom>
              <a:avLst/>
              <a:gdLst/>
              <a:ahLst/>
              <a:cxnLst/>
              <a:rect l="l" t="t" r="r" b="b"/>
              <a:pathLst>
                <a:path w="675005" h="249554">
                  <a:moveTo>
                    <a:pt x="674790" y="121589"/>
                  </a:moveTo>
                  <a:lnTo>
                    <a:pt x="663925" y="86263"/>
                  </a:lnTo>
                  <a:lnTo>
                    <a:pt x="647395" y="58872"/>
                  </a:lnTo>
                  <a:lnTo>
                    <a:pt x="627404" y="42085"/>
                  </a:lnTo>
                  <a:lnTo>
                    <a:pt x="606159" y="38569"/>
                  </a:lnTo>
                  <a:lnTo>
                    <a:pt x="372225" y="83019"/>
                  </a:lnTo>
                  <a:lnTo>
                    <a:pt x="350981" y="79504"/>
                  </a:lnTo>
                  <a:lnTo>
                    <a:pt x="330990" y="62717"/>
                  </a:lnTo>
                  <a:lnTo>
                    <a:pt x="314459" y="35326"/>
                  </a:lnTo>
                  <a:lnTo>
                    <a:pt x="303594" y="0"/>
                  </a:lnTo>
                  <a:lnTo>
                    <a:pt x="306441" y="36850"/>
                  </a:lnTo>
                  <a:lnTo>
                    <a:pt x="301104" y="68397"/>
                  </a:lnTo>
                  <a:lnTo>
                    <a:pt x="288659" y="91345"/>
                  </a:lnTo>
                  <a:lnTo>
                    <a:pt x="270181" y="102400"/>
                  </a:lnTo>
                  <a:lnTo>
                    <a:pt x="36259" y="146837"/>
                  </a:lnTo>
                  <a:lnTo>
                    <a:pt x="17781" y="157899"/>
                  </a:lnTo>
                  <a:lnTo>
                    <a:pt x="5336" y="180849"/>
                  </a:lnTo>
                  <a:lnTo>
                    <a:pt x="0" y="212393"/>
                  </a:lnTo>
                  <a:lnTo>
                    <a:pt x="2846" y="249237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11379" y="3675736"/>
            <a:ext cx="147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5841210" y="2371438"/>
            <a:ext cx="1649730" cy="10693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600" b="1" spc="-20" dirty="0">
                <a:solidFill>
                  <a:srgbClr val="006699"/>
                </a:solidFill>
                <a:latin typeface="Calibri"/>
                <a:cs typeface="Calibri"/>
              </a:rPr>
              <a:t>TIRS</a:t>
            </a:r>
            <a:endParaRPr sz="2600">
              <a:latin typeface="Calibri"/>
              <a:cs typeface="Calibri"/>
            </a:endParaRPr>
          </a:p>
          <a:p>
            <a:pPr marL="566420">
              <a:lnSpc>
                <a:spcPct val="100000"/>
              </a:lnSpc>
              <a:spcBef>
                <a:spcPts val="905"/>
              </a:spcBef>
            </a:pPr>
            <a:r>
              <a:rPr sz="4200" baseline="3968" dirty="0">
                <a:latin typeface="Symbol"/>
                <a:cs typeface="Symbol"/>
              </a:rPr>
              <a:t></a:t>
            </a:r>
            <a:r>
              <a:rPr sz="4200" spc="127" baseline="3968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=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TIO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5EF26F-68B3-4F4C-04F7-90CDE2DE59BF}"/>
              </a:ext>
            </a:extLst>
          </p:cNvPr>
          <p:cNvSpPr txBox="1"/>
          <p:nvPr/>
        </p:nvSpPr>
        <p:spPr>
          <a:xfrm>
            <a:off x="272699" y="59107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</a:t>
            </a:r>
            <a:r>
              <a:rPr lang="en-US" baseline="-25000" dirty="0"/>
              <a:t>0</a:t>
            </a:r>
            <a:r>
              <a:rPr lang="en-US" dirty="0"/>
              <a:t>: the position of the CIO at J2000.0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655" y="3278123"/>
            <a:ext cx="8107045" cy="3177540"/>
            <a:chOff x="676655" y="3278123"/>
            <a:chExt cx="8107045" cy="3177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3876" y="3432047"/>
              <a:ext cx="3679697" cy="20231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0734" y="3438906"/>
              <a:ext cx="3576065" cy="1919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4782" y="4572761"/>
              <a:ext cx="2533649" cy="16527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4857" y="3528059"/>
              <a:ext cx="2927604" cy="29276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1716" y="3534930"/>
              <a:ext cx="2823959" cy="2823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655" y="3278123"/>
              <a:ext cx="2967227" cy="2834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13" y="3284981"/>
              <a:ext cx="2863595" cy="2729407"/>
            </a:xfrm>
            <a:prstGeom prst="rect">
              <a:avLst/>
            </a:prstGeom>
          </p:spPr>
        </p:pic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Some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11" name="object 11"/>
          <p:cNvSpPr txBox="1"/>
          <p:nvPr/>
        </p:nvSpPr>
        <p:spPr>
          <a:xfrm>
            <a:off x="463750" y="936062"/>
            <a:ext cx="8005445" cy="222186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3200" b="1" dirty="0">
                <a:latin typeface="Calibri"/>
                <a:cs typeface="Calibri"/>
              </a:rPr>
              <a:t>Observations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to/from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objects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space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365125" marR="5080" indent="-34163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66395" algn="l"/>
              </a:tabLst>
            </a:pPr>
            <a:r>
              <a:rPr sz="2800" dirty="0">
                <a:latin typeface="Calibri"/>
                <a:cs typeface="Calibri"/>
              </a:rPr>
              <a:t>Analyzing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observations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certain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target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parameters 	</a:t>
            </a:r>
            <a:r>
              <a:rPr sz="2800" dirty="0">
                <a:latin typeface="Calibri"/>
                <a:cs typeface="Calibri"/>
              </a:rPr>
              <a:t>requires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transformation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celestial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mbria Math"/>
                <a:cs typeface="Cambria Math"/>
              </a:rPr>
              <a:t>⟷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terrestrial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frame</a:t>
            </a:r>
            <a:endParaRPr sz="2800" dirty="0">
              <a:latin typeface="Calibri"/>
              <a:cs typeface="Calibri"/>
            </a:endParaRPr>
          </a:p>
          <a:p>
            <a:pPr marL="365125" indent="-34163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65125" algn="l"/>
              </a:tabLst>
            </a:pPr>
            <a:r>
              <a:rPr sz="2800" dirty="0">
                <a:latin typeface="Cambria Math"/>
                <a:cs typeface="Cambria Math"/>
              </a:rPr>
              <a:t>⟹</a:t>
            </a:r>
            <a:r>
              <a:rPr sz="2800" spc="-4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Consideration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Earth’s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variable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rotation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308" y="5570945"/>
            <a:ext cx="5092065" cy="7366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http://gpsx10.com/</a:t>
            </a:r>
            <a:endParaRPr sz="1800">
              <a:latin typeface="Calibri"/>
              <a:cs typeface="Calibri"/>
            </a:endParaRPr>
          </a:p>
          <a:p>
            <a:pPr marL="2381885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https://www.gfz-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potsdam.de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4075" y="3520997"/>
            <a:ext cx="528320" cy="1755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https://www.aulis.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com/laser.htm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1764" y="632352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4483" y="1893571"/>
            <a:ext cx="952500" cy="664210"/>
            <a:chOff x="824483" y="1893571"/>
            <a:chExt cx="952500" cy="664210"/>
          </a:xfrm>
        </p:grpSpPr>
        <p:sp>
          <p:nvSpPr>
            <p:cNvPr id="5" name="object 5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820928" y="0"/>
                  </a:moveTo>
                  <a:lnTo>
                    <a:pt x="106426" y="0"/>
                  </a:lnTo>
                  <a:lnTo>
                    <a:pt x="65000" y="8363"/>
                  </a:lnTo>
                  <a:lnTo>
                    <a:pt x="31172" y="31172"/>
                  </a:lnTo>
                  <a:lnTo>
                    <a:pt x="8363" y="6500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55"/>
                  </a:lnTo>
                  <a:lnTo>
                    <a:pt x="31172" y="607383"/>
                  </a:lnTo>
                  <a:lnTo>
                    <a:pt x="65000" y="630192"/>
                  </a:lnTo>
                  <a:lnTo>
                    <a:pt x="106426" y="638555"/>
                  </a:lnTo>
                  <a:lnTo>
                    <a:pt x="820928" y="638555"/>
                  </a:lnTo>
                  <a:lnTo>
                    <a:pt x="862353" y="630192"/>
                  </a:lnTo>
                  <a:lnTo>
                    <a:pt x="896181" y="607383"/>
                  </a:lnTo>
                  <a:lnTo>
                    <a:pt x="918990" y="573555"/>
                  </a:lnTo>
                  <a:lnTo>
                    <a:pt x="927354" y="532130"/>
                  </a:lnTo>
                  <a:lnTo>
                    <a:pt x="927354" y="106425"/>
                  </a:lnTo>
                  <a:lnTo>
                    <a:pt x="918990" y="65000"/>
                  </a:lnTo>
                  <a:lnTo>
                    <a:pt x="896181" y="31172"/>
                  </a:lnTo>
                  <a:lnTo>
                    <a:pt x="862353" y="8363"/>
                  </a:lnTo>
                  <a:lnTo>
                    <a:pt x="820928" y="0"/>
                  </a:lnTo>
                  <a:close/>
                </a:path>
              </a:pathLst>
            </a:custGeom>
            <a:solidFill>
              <a:srgbClr val="006699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0" y="106425"/>
                  </a:moveTo>
                  <a:lnTo>
                    <a:pt x="8363" y="65000"/>
                  </a:lnTo>
                  <a:lnTo>
                    <a:pt x="31172" y="31172"/>
                  </a:lnTo>
                  <a:lnTo>
                    <a:pt x="65000" y="8363"/>
                  </a:lnTo>
                  <a:lnTo>
                    <a:pt x="106426" y="0"/>
                  </a:lnTo>
                  <a:lnTo>
                    <a:pt x="820928" y="0"/>
                  </a:lnTo>
                  <a:lnTo>
                    <a:pt x="862353" y="8363"/>
                  </a:lnTo>
                  <a:lnTo>
                    <a:pt x="896181" y="31172"/>
                  </a:lnTo>
                  <a:lnTo>
                    <a:pt x="918990" y="65000"/>
                  </a:lnTo>
                  <a:lnTo>
                    <a:pt x="927354" y="106425"/>
                  </a:lnTo>
                  <a:lnTo>
                    <a:pt x="927354" y="532130"/>
                  </a:lnTo>
                  <a:lnTo>
                    <a:pt x="918990" y="573555"/>
                  </a:lnTo>
                  <a:lnTo>
                    <a:pt x="896181" y="607383"/>
                  </a:lnTo>
                  <a:lnTo>
                    <a:pt x="862353" y="630192"/>
                  </a:lnTo>
                  <a:lnTo>
                    <a:pt x="820928" y="638555"/>
                  </a:lnTo>
                  <a:lnTo>
                    <a:pt x="106426" y="638555"/>
                  </a:lnTo>
                  <a:lnTo>
                    <a:pt x="65000" y="630192"/>
                  </a:lnTo>
                  <a:lnTo>
                    <a:pt x="31172" y="607383"/>
                  </a:lnTo>
                  <a:lnTo>
                    <a:pt x="8363" y="57355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2514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2066" y="4805171"/>
            <a:ext cx="6264910" cy="1792605"/>
            <a:chOff x="2052066" y="4805171"/>
            <a:chExt cx="6264910" cy="17926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2066" y="4805171"/>
              <a:ext cx="6264402" cy="17922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79014" y="5971171"/>
              <a:ext cx="610235" cy="120650"/>
            </a:xfrm>
            <a:custGeom>
              <a:avLst/>
              <a:gdLst/>
              <a:ahLst/>
              <a:cxnLst/>
              <a:rect l="l" t="t" r="r" b="b"/>
              <a:pathLst>
                <a:path w="610235" h="120650">
                  <a:moveTo>
                    <a:pt x="0" y="120256"/>
                  </a:moveTo>
                  <a:lnTo>
                    <a:pt x="609879" y="0"/>
                  </a:lnTo>
                </a:path>
              </a:pathLst>
            </a:custGeom>
            <a:ln w="38100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9144" y="5918780"/>
              <a:ext cx="123189" cy="112395"/>
            </a:xfrm>
            <a:custGeom>
              <a:avLst/>
              <a:gdLst/>
              <a:ahLst/>
              <a:cxnLst/>
              <a:rect l="l" t="t" r="r" b="b"/>
              <a:pathLst>
                <a:path w="123189" h="112395">
                  <a:moveTo>
                    <a:pt x="0" y="0"/>
                  </a:moveTo>
                  <a:lnTo>
                    <a:pt x="22110" y="112140"/>
                  </a:lnTo>
                  <a:lnTo>
                    <a:pt x="123189" y="3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5767" y="5242216"/>
              <a:ext cx="112128" cy="2342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82340" y="5859767"/>
              <a:ext cx="375920" cy="83185"/>
            </a:xfrm>
            <a:custGeom>
              <a:avLst/>
              <a:gdLst/>
              <a:ahLst/>
              <a:cxnLst/>
              <a:rect l="l" t="t" r="r" b="b"/>
              <a:pathLst>
                <a:path w="375920" h="83185">
                  <a:moveTo>
                    <a:pt x="0" y="83070"/>
                  </a:moveTo>
                  <a:lnTo>
                    <a:pt x="375627" y="0"/>
                  </a:lnTo>
                </a:path>
              </a:pathLst>
            </a:custGeom>
            <a:ln w="38100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7028" y="5808078"/>
              <a:ext cx="124460" cy="111760"/>
            </a:xfrm>
            <a:custGeom>
              <a:avLst/>
              <a:gdLst/>
              <a:ahLst/>
              <a:cxnLst/>
              <a:rect l="l" t="t" r="r" b="b"/>
              <a:pathLst>
                <a:path w="124460" h="111760">
                  <a:moveTo>
                    <a:pt x="0" y="0"/>
                  </a:moveTo>
                  <a:lnTo>
                    <a:pt x="24676" y="111607"/>
                  </a:lnTo>
                  <a:lnTo>
                    <a:pt x="123939" y="3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2748" y="5306890"/>
              <a:ext cx="314960" cy="34290"/>
            </a:xfrm>
            <a:custGeom>
              <a:avLst/>
              <a:gdLst/>
              <a:ahLst/>
              <a:cxnLst/>
              <a:rect l="l" t="t" r="r" b="b"/>
              <a:pathLst>
                <a:path w="314960" h="34289">
                  <a:moveTo>
                    <a:pt x="0" y="0"/>
                  </a:moveTo>
                  <a:lnTo>
                    <a:pt x="314490" y="33972"/>
                  </a:lnTo>
                </a:path>
              </a:pathLst>
            </a:custGeom>
            <a:ln w="38100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8050" y="5252110"/>
              <a:ext cx="120014" cy="113664"/>
            </a:xfrm>
            <a:custGeom>
              <a:avLst/>
              <a:gdLst/>
              <a:ahLst/>
              <a:cxnLst/>
              <a:rect l="l" t="t" r="r" b="b"/>
              <a:pathLst>
                <a:path w="120014" h="113664">
                  <a:moveTo>
                    <a:pt x="119773" y="0"/>
                  </a:moveTo>
                  <a:lnTo>
                    <a:pt x="0" y="44551"/>
                  </a:lnTo>
                  <a:lnTo>
                    <a:pt x="107505" y="113639"/>
                  </a:lnTo>
                  <a:lnTo>
                    <a:pt x="119773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300" y="5410199"/>
              <a:ext cx="121919" cy="1219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74276" y="2618395"/>
            <a:ext cx="4958715" cy="133667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Coordinates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CIP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CRS:</a:t>
            </a:r>
            <a:endParaRPr sz="30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CIO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Locator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s</a:t>
            </a:r>
            <a:r>
              <a:rPr sz="3000" spc="-25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1829" y="4158345"/>
            <a:ext cx="29591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-254" dirty="0">
                <a:latin typeface="Symbol"/>
                <a:cs typeface="Symbol"/>
              </a:rPr>
              <a:t></a:t>
            </a:r>
            <a:r>
              <a:rPr sz="2850" spc="-10" dirty="0">
                <a:latin typeface="Times New Roman"/>
                <a:cs typeface="Times New Roman"/>
              </a:rPr>
              <a:t> </a:t>
            </a:r>
            <a:r>
              <a:rPr sz="2850" spc="-185" dirty="0">
                <a:latin typeface="Symbol"/>
                <a:cs typeface="Symbol"/>
              </a:rPr>
              <a:t>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14743" y="4466080"/>
            <a:ext cx="2093595" cy="0"/>
          </a:xfrm>
          <a:custGeom>
            <a:avLst/>
            <a:gdLst/>
            <a:ahLst/>
            <a:cxnLst/>
            <a:rect l="l" t="t" r="r" b="b"/>
            <a:pathLst>
              <a:path w="2093595">
                <a:moveTo>
                  <a:pt x="0" y="0"/>
                </a:moveTo>
                <a:lnTo>
                  <a:pt x="2093054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42143" y="4247640"/>
            <a:ext cx="107505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i="1" dirty="0">
                <a:latin typeface="Times New Roman"/>
                <a:cs typeface="Times New Roman"/>
              </a:rPr>
              <a:t>dt</a:t>
            </a:r>
            <a:r>
              <a:rPr sz="2150" i="1" spc="-7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75" dirty="0">
                <a:latin typeface="Times New Roman"/>
                <a:cs typeface="Times New Roman"/>
              </a:rPr>
              <a:t> </a:t>
            </a:r>
            <a:r>
              <a:rPr sz="2150" i="1" spc="-10" dirty="0">
                <a:latin typeface="Times New Roman"/>
                <a:cs typeface="Times New Roman"/>
              </a:rPr>
              <a:t>const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16127" y="3986951"/>
            <a:ext cx="2138680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35"/>
              </a:lnSpc>
              <a:spcBef>
                <a:spcPts val="100"/>
              </a:spcBef>
            </a:pPr>
            <a:r>
              <a:rPr sz="2150" i="1" dirty="0">
                <a:latin typeface="Times New Roman"/>
                <a:cs typeface="Times New Roman"/>
              </a:rPr>
              <a:t>X</a:t>
            </a:r>
            <a:r>
              <a:rPr sz="2150" i="1" spc="-175" dirty="0">
                <a:latin typeface="Times New Roman"/>
                <a:cs typeface="Times New Roman"/>
              </a:rPr>
              <a:t> </a:t>
            </a:r>
            <a:r>
              <a:rPr sz="2850" spc="-190" dirty="0">
                <a:latin typeface="Symbol"/>
                <a:cs typeface="Symbol"/>
              </a:rPr>
              <a:t></a:t>
            </a:r>
            <a:r>
              <a:rPr sz="2150" i="1" spc="-190" dirty="0">
                <a:latin typeface="Times New Roman"/>
                <a:cs typeface="Times New Roman"/>
              </a:rPr>
              <a:t>t</a:t>
            </a:r>
            <a:r>
              <a:rPr sz="2150" i="1" spc="-325" dirty="0">
                <a:latin typeface="Times New Roman"/>
                <a:cs typeface="Times New Roman"/>
              </a:rPr>
              <a:t> </a:t>
            </a:r>
            <a:r>
              <a:rPr sz="2850" spc="-265" dirty="0">
                <a:latin typeface="Symbol"/>
                <a:cs typeface="Symbol"/>
              </a:rPr>
              <a:t></a:t>
            </a:r>
            <a:r>
              <a:rPr sz="2150" i="1" spc="-265" dirty="0">
                <a:latin typeface="Times New Roman"/>
                <a:cs typeface="Times New Roman"/>
              </a:rPr>
              <a:t>Y</a:t>
            </a:r>
            <a:r>
              <a:rPr sz="3225" spc="-397" baseline="14211" dirty="0">
                <a:latin typeface="Arial"/>
                <a:cs typeface="Arial"/>
              </a:rPr>
              <a:t>˙</a:t>
            </a:r>
            <a:r>
              <a:rPr sz="2850" spc="-265" dirty="0">
                <a:latin typeface="Symbol"/>
                <a:cs typeface="Symbol"/>
              </a:rPr>
              <a:t></a:t>
            </a:r>
            <a:r>
              <a:rPr sz="2150" i="1" spc="-265" dirty="0">
                <a:latin typeface="Times New Roman"/>
                <a:cs typeface="Times New Roman"/>
              </a:rPr>
              <a:t>t</a:t>
            </a:r>
            <a:r>
              <a:rPr sz="2150" i="1" spc="-32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Symbol"/>
                <a:cs typeface="Symbol"/>
              </a:rPr>
              <a:t></a:t>
            </a:r>
            <a:r>
              <a:rPr sz="2150" dirty="0">
                <a:latin typeface="Symbol"/>
                <a:cs typeface="Symbol"/>
              </a:rPr>
              <a:t>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i="1" spc="-760" dirty="0">
                <a:latin typeface="Times New Roman"/>
                <a:cs typeface="Times New Roman"/>
              </a:rPr>
              <a:t>X</a:t>
            </a:r>
            <a:r>
              <a:rPr sz="3225" baseline="14211" dirty="0">
                <a:latin typeface="Arial"/>
                <a:cs typeface="Arial"/>
              </a:rPr>
              <a:t>˙</a:t>
            </a:r>
            <a:r>
              <a:rPr sz="3225" spc="-284" baseline="14211" dirty="0">
                <a:latin typeface="Arial"/>
                <a:cs typeface="Arial"/>
              </a:rPr>
              <a:t> </a:t>
            </a:r>
            <a:r>
              <a:rPr sz="2850" spc="-185" dirty="0">
                <a:latin typeface="Symbol"/>
                <a:cs typeface="Symbol"/>
              </a:rPr>
              <a:t></a:t>
            </a:r>
            <a:r>
              <a:rPr sz="2150" i="1" spc="-185" dirty="0">
                <a:latin typeface="Times New Roman"/>
                <a:cs typeface="Times New Roman"/>
              </a:rPr>
              <a:t>t</a:t>
            </a:r>
            <a:r>
              <a:rPr sz="2150" i="1" spc="-330" dirty="0">
                <a:latin typeface="Times New Roman"/>
                <a:cs typeface="Times New Roman"/>
              </a:rPr>
              <a:t> </a:t>
            </a:r>
            <a:r>
              <a:rPr sz="2850" spc="-254" dirty="0">
                <a:latin typeface="Symbol"/>
                <a:cs typeface="Symbol"/>
              </a:rPr>
              <a:t></a:t>
            </a:r>
            <a:r>
              <a:rPr sz="2150" i="1" spc="-254" dirty="0">
                <a:latin typeface="Times New Roman"/>
                <a:cs typeface="Times New Roman"/>
              </a:rPr>
              <a:t>Y</a:t>
            </a:r>
            <a:r>
              <a:rPr sz="2150" i="1" spc="-260" dirty="0">
                <a:latin typeface="Times New Roman"/>
                <a:cs typeface="Times New Roman"/>
              </a:rPr>
              <a:t> </a:t>
            </a:r>
            <a:r>
              <a:rPr sz="2850" spc="-185" dirty="0">
                <a:latin typeface="Symbol"/>
                <a:cs typeface="Symbol"/>
              </a:rPr>
              <a:t></a:t>
            </a:r>
            <a:r>
              <a:rPr sz="2150" i="1" spc="-185" dirty="0">
                <a:latin typeface="Times New Roman"/>
                <a:cs typeface="Times New Roman"/>
              </a:rPr>
              <a:t>t</a:t>
            </a:r>
            <a:r>
              <a:rPr sz="2150" i="1" spc="-330" dirty="0">
                <a:latin typeface="Times New Roman"/>
                <a:cs typeface="Times New Roman"/>
              </a:rPr>
              <a:t> </a:t>
            </a:r>
            <a:r>
              <a:rPr sz="2850" spc="-50" dirty="0">
                <a:latin typeface="Symbol"/>
                <a:cs typeface="Symbol"/>
              </a:rPr>
              <a:t></a:t>
            </a:r>
            <a:endParaRPr sz="2850">
              <a:latin typeface="Symbol"/>
              <a:cs typeface="Symbol"/>
            </a:endParaRPr>
          </a:p>
          <a:p>
            <a:pPr marR="42545" algn="ctr">
              <a:lnSpc>
                <a:spcPts val="3235"/>
              </a:lnSpc>
            </a:pPr>
            <a:r>
              <a:rPr sz="2150" spc="80" dirty="0">
                <a:latin typeface="Times New Roman"/>
                <a:cs typeface="Times New Roman"/>
              </a:rPr>
              <a:t>1</a:t>
            </a:r>
            <a:r>
              <a:rPr sz="2150" spc="80" dirty="0">
                <a:latin typeface="Symbol"/>
                <a:cs typeface="Symbol"/>
              </a:rPr>
              <a:t>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Z</a:t>
            </a:r>
            <a:r>
              <a:rPr sz="2150" i="1" spc="-290" dirty="0">
                <a:latin typeface="Times New Roman"/>
                <a:cs typeface="Times New Roman"/>
              </a:rPr>
              <a:t> </a:t>
            </a:r>
            <a:r>
              <a:rPr sz="2850" spc="-185" dirty="0">
                <a:latin typeface="Symbol"/>
                <a:cs typeface="Symbol"/>
              </a:rPr>
              <a:t></a:t>
            </a:r>
            <a:r>
              <a:rPr sz="2150" i="1" spc="-185" dirty="0">
                <a:latin typeface="Times New Roman"/>
                <a:cs typeface="Times New Roman"/>
              </a:rPr>
              <a:t>t</a:t>
            </a:r>
            <a:r>
              <a:rPr sz="2150" i="1" spc="-330" dirty="0">
                <a:latin typeface="Times New Roman"/>
                <a:cs typeface="Times New Roman"/>
              </a:rPr>
              <a:t> </a:t>
            </a:r>
            <a:r>
              <a:rPr sz="2850" spc="-50" dirty="0">
                <a:latin typeface="Symbol"/>
                <a:cs typeface="Symbol"/>
              </a:rPr>
              <a:t>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8548" y="4047615"/>
            <a:ext cx="6985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-50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913" y="3969578"/>
            <a:ext cx="994410" cy="90741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2150" i="1" dirty="0">
                <a:latin typeface="Times New Roman"/>
                <a:cs typeface="Times New Roman"/>
              </a:rPr>
              <a:t>s</a:t>
            </a:r>
            <a:r>
              <a:rPr sz="2150" i="1" spc="13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t</a:t>
            </a:r>
            <a:r>
              <a:rPr sz="2150" i="1" spc="80" dirty="0">
                <a:latin typeface="Times New Roman"/>
                <a:cs typeface="Times New Roman"/>
              </a:rPr>
              <a:t> 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Symbol"/>
                <a:cs typeface="Symbol"/>
              </a:rPr>
              <a:t></a:t>
            </a:r>
            <a:r>
              <a:rPr sz="4875" spc="-37" baseline="-13675" dirty="0">
                <a:latin typeface="Symbol"/>
                <a:cs typeface="Symbol"/>
              </a:rPr>
              <a:t></a:t>
            </a:r>
            <a:endParaRPr sz="4875" baseline="-13675">
              <a:latin typeface="Symbol"/>
              <a:cs typeface="Symbol"/>
            </a:endParaRPr>
          </a:p>
          <a:p>
            <a:pPr marR="44450" algn="r">
              <a:lnSpc>
                <a:spcPct val="100000"/>
              </a:lnSpc>
              <a:spcBef>
                <a:spcPts val="434"/>
              </a:spcBef>
            </a:pPr>
            <a:r>
              <a:rPr sz="1250" i="1" spc="-25" dirty="0">
                <a:latin typeface="Times New Roman"/>
                <a:cs typeface="Times New Roman"/>
              </a:rPr>
              <a:t>t</a:t>
            </a:r>
            <a:r>
              <a:rPr sz="1350" spc="-37" baseline="-18518" dirty="0">
                <a:latin typeface="Times New Roman"/>
                <a:cs typeface="Times New Roman"/>
              </a:rPr>
              <a:t>0</a:t>
            </a:r>
            <a:endParaRPr sz="1350" baseline="-18518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03658" y="2496417"/>
            <a:ext cx="730885" cy="144145"/>
            <a:chOff x="2903658" y="2496417"/>
            <a:chExt cx="730885" cy="144145"/>
          </a:xfrm>
        </p:grpSpPr>
        <p:sp>
          <p:nvSpPr>
            <p:cNvPr id="31" name="object 31"/>
            <p:cNvSpPr/>
            <p:nvPr/>
          </p:nvSpPr>
          <p:spPr>
            <a:xfrm>
              <a:off x="2919664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19660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19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3340" y="828045"/>
            <a:ext cx="6607175" cy="162369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10"/>
              </a:spcBef>
            </a:pPr>
            <a:r>
              <a:rPr sz="3400" b="1" spc="-10" dirty="0">
                <a:latin typeface="Calibri"/>
                <a:cs typeface="Calibri"/>
              </a:rPr>
              <a:t>Precession/Nutation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matrix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 dirty="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2210"/>
              </a:spcBef>
            </a:pPr>
            <a:r>
              <a:rPr sz="3400" spc="-434" dirty="0">
                <a:latin typeface="Cambria Math"/>
                <a:cs typeface="Cambria Math"/>
              </a:rPr>
              <a:t>𝑄</a:t>
            </a:r>
            <a:r>
              <a:rPr lang="en-US" sz="3400" spc="-434" dirty="0">
                <a:latin typeface="Cambria Math"/>
                <a:cs typeface="Cambria Math"/>
              </a:rPr>
              <a:t> </a:t>
            </a:r>
            <a:r>
              <a:rPr sz="3400" spc="-434" dirty="0">
                <a:latin typeface="Cambria Math"/>
                <a:cs typeface="Cambria Math"/>
              </a:rPr>
              <a:t>(𝑡)</a:t>
            </a:r>
            <a:r>
              <a:rPr sz="3400" spc="204" dirty="0">
                <a:latin typeface="Cambria Math"/>
                <a:cs typeface="Cambria Math"/>
              </a:rPr>
              <a:t> </a:t>
            </a:r>
            <a:r>
              <a:rPr lang="en-US" sz="3400" spc="204" dirty="0">
                <a:latin typeface="Cambria Math"/>
                <a:cs typeface="Cambria Math"/>
              </a:rPr>
              <a:t>  </a:t>
            </a:r>
            <a:r>
              <a:rPr sz="3400" dirty="0">
                <a:latin typeface="Cambria Math"/>
                <a:cs typeface="Cambria Math"/>
              </a:rPr>
              <a:t>=</a:t>
            </a:r>
            <a:r>
              <a:rPr sz="3400" spc="200" dirty="0">
                <a:latin typeface="Cambria Math"/>
                <a:cs typeface="Cambria Math"/>
              </a:rPr>
              <a:t> </a:t>
            </a:r>
            <a:r>
              <a:rPr sz="3400" spc="55" dirty="0">
                <a:latin typeface="Cambria Math"/>
                <a:cs typeface="Cambria Math"/>
              </a:rPr>
              <a:t>𝑅</a:t>
            </a:r>
            <a:r>
              <a:rPr sz="3675" spc="82" baseline="-15873" dirty="0">
                <a:latin typeface="Cambria Math"/>
                <a:cs typeface="Cambria Math"/>
              </a:rPr>
              <a:t>𝑧</a:t>
            </a:r>
            <a:r>
              <a:rPr sz="3400" spc="55" dirty="0">
                <a:latin typeface="Cambria Math"/>
                <a:cs typeface="Cambria Math"/>
              </a:rPr>
              <a:t>(−𝐸)𝑅</a:t>
            </a:r>
            <a:r>
              <a:rPr sz="3675" spc="82" baseline="-15873" dirty="0">
                <a:latin typeface="Cambria Math"/>
                <a:cs typeface="Cambria Math"/>
              </a:rPr>
              <a:t>𝑦</a:t>
            </a:r>
            <a:r>
              <a:rPr sz="3400" spc="55" dirty="0">
                <a:latin typeface="Cambria Math"/>
                <a:cs typeface="Cambria Math"/>
              </a:rPr>
              <a:t>(−𝑑)𝑅</a:t>
            </a:r>
            <a:r>
              <a:rPr sz="3675" spc="82" baseline="-15873" dirty="0">
                <a:latin typeface="Cambria Math"/>
                <a:cs typeface="Cambria Math"/>
              </a:rPr>
              <a:t>𝑧</a:t>
            </a:r>
            <a:r>
              <a:rPr sz="3400" spc="55" dirty="0">
                <a:latin typeface="Cambria Math"/>
                <a:cs typeface="Cambria Math"/>
              </a:rPr>
              <a:t>(𝐸</a:t>
            </a:r>
            <a:r>
              <a:rPr sz="3400" spc="145" dirty="0">
                <a:latin typeface="Cambria Math"/>
                <a:cs typeface="Cambria Math"/>
              </a:rPr>
              <a:t> </a:t>
            </a:r>
            <a:r>
              <a:rPr sz="3400" dirty="0">
                <a:latin typeface="Cambria Math"/>
                <a:cs typeface="Cambria Math"/>
              </a:rPr>
              <a:t>+</a:t>
            </a:r>
            <a:r>
              <a:rPr sz="3400" spc="5" dirty="0">
                <a:latin typeface="Cambria Math"/>
                <a:cs typeface="Cambria Math"/>
              </a:rPr>
              <a:t> </a:t>
            </a:r>
            <a:r>
              <a:rPr sz="3400" spc="-25" dirty="0">
                <a:latin typeface="Cambria Math"/>
                <a:cs typeface="Cambria Math"/>
              </a:rPr>
              <a:t>𝑠)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99766" y="6166103"/>
            <a:ext cx="325755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3215"/>
              </a:lnSpc>
            </a:pPr>
            <a:r>
              <a:rPr sz="2800" spc="-50" dirty="0">
                <a:latin typeface="Symbol"/>
                <a:cs typeface="Symbol"/>
              </a:rPr>
              <a:t>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05778" y="4564379"/>
            <a:ext cx="576580" cy="430530"/>
          </a:xfrm>
          <a:custGeom>
            <a:avLst/>
            <a:gdLst/>
            <a:ahLst/>
            <a:cxnLst/>
            <a:rect l="l" t="t" r="r" b="b"/>
            <a:pathLst>
              <a:path w="576579" h="430529">
                <a:moveTo>
                  <a:pt x="576072" y="0"/>
                </a:moveTo>
                <a:lnTo>
                  <a:pt x="0" y="0"/>
                </a:lnTo>
                <a:lnTo>
                  <a:pt x="0" y="430530"/>
                </a:lnTo>
                <a:lnTo>
                  <a:pt x="576072" y="430530"/>
                </a:lnTo>
                <a:lnTo>
                  <a:pt x="576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29166" y="4532471"/>
            <a:ext cx="2794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Symbol"/>
                <a:cs typeface="Symbol"/>
              </a:rPr>
              <a:t>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18382" y="2952093"/>
            <a:ext cx="418465" cy="306070"/>
          </a:xfrm>
          <a:custGeom>
            <a:avLst/>
            <a:gdLst/>
            <a:ahLst/>
            <a:cxnLst/>
            <a:rect l="l" t="t" r="r" b="b"/>
            <a:pathLst>
              <a:path w="418465" h="306070">
                <a:moveTo>
                  <a:pt x="320560" y="0"/>
                </a:moveTo>
                <a:lnTo>
                  <a:pt x="316217" y="12407"/>
                </a:lnTo>
                <a:lnTo>
                  <a:pt x="333905" y="20084"/>
                </a:lnTo>
                <a:lnTo>
                  <a:pt x="349116" y="30713"/>
                </a:lnTo>
                <a:lnTo>
                  <a:pt x="380009" y="79975"/>
                </a:lnTo>
                <a:lnTo>
                  <a:pt x="388983" y="124877"/>
                </a:lnTo>
                <a:lnTo>
                  <a:pt x="390156" y="151282"/>
                </a:lnTo>
                <a:lnTo>
                  <a:pt x="389023" y="178237"/>
                </a:lnTo>
                <a:lnTo>
                  <a:pt x="379960" y="224714"/>
                </a:lnTo>
                <a:lnTo>
                  <a:pt x="361780" y="261011"/>
                </a:lnTo>
                <a:lnTo>
                  <a:pt x="316699" y="293217"/>
                </a:lnTo>
                <a:lnTo>
                  <a:pt x="320560" y="305612"/>
                </a:lnTo>
                <a:lnTo>
                  <a:pt x="362250" y="286064"/>
                </a:lnTo>
                <a:lnTo>
                  <a:pt x="392899" y="252209"/>
                </a:lnTo>
                <a:lnTo>
                  <a:pt x="411748" y="206881"/>
                </a:lnTo>
                <a:lnTo>
                  <a:pt x="418033" y="152895"/>
                </a:lnTo>
                <a:lnTo>
                  <a:pt x="416475" y="125205"/>
                </a:lnTo>
                <a:lnTo>
                  <a:pt x="403851" y="75214"/>
                </a:lnTo>
                <a:lnTo>
                  <a:pt x="378848" y="34782"/>
                </a:lnTo>
                <a:lnTo>
                  <a:pt x="342715" y="7998"/>
                </a:lnTo>
                <a:lnTo>
                  <a:pt x="320560" y="0"/>
                </a:lnTo>
                <a:close/>
              </a:path>
              <a:path w="418465" h="306070">
                <a:moveTo>
                  <a:pt x="97472" y="0"/>
                </a:moveTo>
                <a:lnTo>
                  <a:pt x="55883" y="19592"/>
                </a:lnTo>
                <a:lnTo>
                  <a:pt x="25209" y="53568"/>
                </a:lnTo>
                <a:lnTo>
                  <a:pt x="6303" y="98983"/>
                </a:lnTo>
                <a:lnTo>
                  <a:pt x="90" y="151282"/>
                </a:lnTo>
                <a:lnTo>
                  <a:pt x="0" y="152895"/>
                </a:lnTo>
                <a:lnTo>
                  <a:pt x="1571" y="180970"/>
                </a:lnTo>
                <a:lnTo>
                  <a:pt x="14139" y="230628"/>
                </a:lnTo>
                <a:lnTo>
                  <a:pt x="39077" y="270926"/>
                </a:lnTo>
                <a:lnTo>
                  <a:pt x="75248" y="297625"/>
                </a:lnTo>
                <a:lnTo>
                  <a:pt x="97472" y="305612"/>
                </a:lnTo>
                <a:lnTo>
                  <a:pt x="101333" y="293217"/>
                </a:lnTo>
                <a:lnTo>
                  <a:pt x="83916" y="285504"/>
                </a:lnTo>
                <a:lnTo>
                  <a:pt x="68889" y="274769"/>
                </a:lnTo>
                <a:lnTo>
                  <a:pt x="45999" y="244233"/>
                </a:lnTo>
                <a:lnTo>
                  <a:pt x="32397" y="202715"/>
                </a:lnTo>
                <a:lnTo>
                  <a:pt x="27931" y="152895"/>
                </a:lnTo>
                <a:lnTo>
                  <a:pt x="27863" y="151282"/>
                </a:lnTo>
                <a:lnTo>
                  <a:pt x="32397" y="101436"/>
                </a:lnTo>
                <a:lnTo>
                  <a:pt x="45999" y="60820"/>
                </a:lnTo>
                <a:lnTo>
                  <a:pt x="84189" y="20084"/>
                </a:lnTo>
                <a:lnTo>
                  <a:pt x="101815" y="12407"/>
                </a:lnTo>
                <a:lnTo>
                  <a:pt x="97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04666" y="3500733"/>
            <a:ext cx="418465" cy="306070"/>
          </a:xfrm>
          <a:custGeom>
            <a:avLst/>
            <a:gdLst/>
            <a:ahLst/>
            <a:cxnLst/>
            <a:rect l="l" t="t" r="r" b="b"/>
            <a:pathLst>
              <a:path w="418465" h="306070">
                <a:moveTo>
                  <a:pt x="320560" y="0"/>
                </a:moveTo>
                <a:lnTo>
                  <a:pt x="316204" y="12407"/>
                </a:lnTo>
                <a:lnTo>
                  <a:pt x="333899" y="20084"/>
                </a:lnTo>
                <a:lnTo>
                  <a:pt x="349115" y="30713"/>
                </a:lnTo>
                <a:lnTo>
                  <a:pt x="380009" y="79975"/>
                </a:lnTo>
                <a:lnTo>
                  <a:pt x="388983" y="124877"/>
                </a:lnTo>
                <a:lnTo>
                  <a:pt x="390156" y="151282"/>
                </a:lnTo>
                <a:lnTo>
                  <a:pt x="389023" y="178237"/>
                </a:lnTo>
                <a:lnTo>
                  <a:pt x="379960" y="224714"/>
                </a:lnTo>
                <a:lnTo>
                  <a:pt x="361780" y="261011"/>
                </a:lnTo>
                <a:lnTo>
                  <a:pt x="316699" y="293217"/>
                </a:lnTo>
                <a:lnTo>
                  <a:pt x="320560" y="305612"/>
                </a:lnTo>
                <a:lnTo>
                  <a:pt x="362245" y="286064"/>
                </a:lnTo>
                <a:lnTo>
                  <a:pt x="392899" y="252209"/>
                </a:lnTo>
                <a:lnTo>
                  <a:pt x="411748" y="206881"/>
                </a:lnTo>
                <a:lnTo>
                  <a:pt x="418033" y="152895"/>
                </a:lnTo>
                <a:lnTo>
                  <a:pt x="416475" y="125205"/>
                </a:lnTo>
                <a:lnTo>
                  <a:pt x="403845" y="75214"/>
                </a:lnTo>
                <a:lnTo>
                  <a:pt x="378842" y="34782"/>
                </a:lnTo>
                <a:lnTo>
                  <a:pt x="342715" y="7998"/>
                </a:lnTo>
                <a:lnTo>
                  <a:pt x="320560" y="0"/>
                </a:lnTo>
                <a:close/>
              </a:path>
              <a:path w="418465" h="306070">
                <a:moveTo>
                  <a:pt x="97472" y="0"/>
                </a:moveTo>
                <a:lnTo>
                  <a:pt x="55883" y="19592"/>
                </a:lnTo>
                <a:lnTo>
                  <a:pt x="25209" y="53568"/>
                </a:lnTo>
                <a:lnTo>
                  <a:pt x="6303" y="98983"/>
                </a:lnTo>
                <a:lnTo>
                  <a:pt x="90" y="151282"/>
                </a:lnTo>
                <a:lnTo>
                  <a:pt x="0" y="152895"/>
                </a:lnTo>
                <a:lnTo>
                  <a:pt x="1569" y="180970"/>
                </a:lnTo>
                <a:lnTo>
                  <a:pt x="14133" y="230628"/>
                </a:lnTo>
                <a:lnTo>
                  <a:pt x="39077" y="270926"/>
                </a:lnTo>
                <a:lnTo>
                  <a:pt x="75248" y="297625"/>
                </a:lnTo>
                <a:lnTo>
                  <a:pt x="97472" y="305612"/>
                </a:lnTo>
                <a:lnTo>
                  <a:pt x="101333" y="293217"/>
                </a:lnTo>
                <a:lnTo>
                  <a:pt x="83916" y="285504"/>
                </a:lnTo>
                <a:lnTo>
                  <a:pt x="68889" y="274769"/>
                </a:lnTo>
                <a:lnTo>
                  <a:pt x="45999" y="244233"/>
                </a:lnTo>
                <a:lnTo>
                  <a:pt x="32397" y="202715"/>
                </a:lnTo>
                <a:lnTo>
                  <a:pt x="27931" y="152895"/>
                </a:lnTo>
                <a:lnTo>
                  <a:pt x="27863" y="151282"/>
                </a:lnTo>
                <a:lnTo>
                  <a:pt x="32397" y="101436"/>
                </a:lnTo>
                <a:lnTo>
                  <a:pt x="45999" y="60820"/>
                </a:lnTo>
                <a:lnTo>
                  <a:pt x="84189" y="20084"/>
                </a:lnTo>
                <a:lnTo>
                  <a:pt x="101815" y="12407"/>
                </a:lnTo>
                <a:lnTo>
                  <a:pt x="97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06143" y="2769885"/>
            <a:ext cx="9944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">
              <a:lnSpc>
                <a:spcPct val="138500"/>
              </a:lnSpc>
              <a:spcBef>
                <a:spcPts val="100"/>
              </a:spcBef>
            </a:pPr>
            <a:r>
              <a:rPr sz="2600" spc="-10" dirty="0">
                <a:latin typeface="Cambria Math"/>
                <a:cs typeface="Cambria Math"/>
              </a:rPr>
              <a:t>cos(𝐸) sin(𝐸)</a:t>
            </a:r>
            <a:endParaRPr sz="2600" dirty="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09118" y="2704018"/>
            <a:ext cx="1597025" cy="16713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600" spc="175" dirty="0">
                <a:latin typeface="Cambria Math"/>
                <a:cs typeface="Cambria Math"/>
              </a:rPr>
              <a:t>X</a:t>
            </a:r>
            <a:r>
              <a:rPr sz="2600" spc="20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sin</a:t>
            </a:r>
            <a:r>
              <a:rPr sz="2600" spc="500" dirty="0">
                <a:latin typeface="Cambria Math"/>
                <a:cs typeface="Cambria Math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𝑑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dirty="0">
                <a:latin typeface="Cambria Math"/>
                <a:cs typeface="Cambria Math"/>
              </a:rPr>
              <a:t>𝑌</a:t>
            </a:r>
            <a:r>
              <a:rPr sz="2600" spc="19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sin</a:t>
            </a:r>
            <a:r>
              <a:rPr sz="2600" spc="495" dirty="0">
                <a:latin typeface="Cambria Math"/>
                <a:cs typeface="Cambria Math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𝑑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dirty="0">
                <a:solidFill>
                  <a:srgbClr val="A7A8A7"/>
                </a:solidFill>
                <a:latin typeface="Cambria Math"/>
                <a:cs typeface="Cambria Math"/>
              </a:rPr>
              <a:t>𝑍</a:t>
            </a:r>
            <a:r>
              <a:rPr sz="2600" spc="210" dirty="0">
                <a:solidFill>
                  <a:srgbClr val="A7A8A7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A7A8A7"/>
                </a:solidFill>
                <a:latin typeface="Cambria Math"/>
                <a:cs typeface="Cambria Math"/>
              </a:rPr>
              <a:t>=</a:t>
            </a:r>
            <a:r>
              <a:rPr sz="2600" spc="140" dirty="0">
                <a:solidFill>
                  <a:srgbClr val="A7A8A7"/>
                </a:solidFill>
                <a:latin typeface="Cambria Math"/>
                <a:cs typeface="Cambria Math"/>
              </a:rPr>
              <a:t> </a:t>
            </a:r>
            <a:r>
              <a:rPr sz="2600" spc="-10" dirty="0">
                <a:solidFill>
                  <a:srgbClr val="A7A8A7"/>
                </a:solidFill>
                <a:latin typeface="Cambria Math"/>
                <a:cs typeface="Cambria Math"/>
              </a:rPr>
              <a:t>cos(𝑑)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B5E41-0B4D-3DF5-185A-6DA54CF77D07}"/>
              </a:ext>
            </a:extLst>
          </p:cNvPr>
          <p:cNvSpPr txBox="1"/>
          <p:nvPr/>
        </p:nvSpPr>
        <p:spPr>
          <a:xfrm>
            <a:off x="152829" y="1577550"/>
            <a:ext cx="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CIO </a:t>
            </a:r>
            <a:r>
              <a:rPr lang="en-US" dirty="0" err="1"/>
              <a:t>变换矩阵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2377058" y="6495958"/>
            <a:ext cx="6264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该变换</a:t>
            </a:r>
            <a:r>
              <a:rPr lang="en-US" dirty="0" err="1"/>
              <a:t>为天球中间参考系-天球参考系</a:t>
            </a:r>
            <a:r>
              <a:rPr lang="en-US" dirty="0"/>
              <a:t> (CIRS-GCRS) </a:t>
            </a:r>
            <a:r>
              <a:rPr lang="en-US" dirty="0" err="1"/>
              <a:t>变换</a:t>
            </a:r>
            <a:r>
              <a:rPr lang="en-US" dirty="0"/>
              <a:t>.</a:t>
            </a:r>
          </a:p>
        </p:txBody>
      </p:sp>
      <p:grpSp>
        <p:nvGrpSpPr>
          <p:cNvPr id="45" name="object 24">
            <a:extLst>
              <a:ext uri="{FF2B5EF4-FFF2-40B4-BE49-F238E27FC236}">
                <a16:creationId xmlns:a16="http://schemas.microsoft.com/office/drawing/2014/main" id="{702026A6-65AA-33DD-E5EB-298525970369}"/>
              </a:ext>
            </a:extLst>
          </p:cNvPr>
          <p:cNvGrpSpPr/>
          <p:nvPr/>
        </p:nvGrpSpPr>
        <p:grpSpPr>
          <a:xfrm>
            <a:off x="4321740" y="2496417"/>
            <a:ext cx="730885" cy="144145"/>
            <a:chOff x="4321740" y="2496417"/>
            <a:chExt cx="730885" cy="144145"/>
          </a:xfrm>
        </p:grpSpPr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55FA557B-0B9C-9F2A-C548-9B7571E968A9}"/>
                </a:ext>
              </a:extLst>
            </p:cNvPr>
            <p:cNvSpPr/>
            <p:nvPr/>
          </p:nvSpPr>
          <p:spPr>
            <a:xfrm>
              <a:off x="4337745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6">
              <a:extLst>
                <a:ext uri="{FF2B5EF4-FFF2-40B4-BE49-F238E27FC236}">
                  <a16:creationId xmlns:a16="http://schemas.microsoft.com/office/drawing/2014/main" id="{FB931EA0-8051-689A-97E2-54ED81DA8782}"/>
                </a:ext>
              </a:extLst>
            </p:cNvPr>
            <p:cNvSpPr/>
            <p:nvPr/>
          </p:nvSpPr>
          <p:spPr>
            <a:xfrm>
              <a:off x="4337742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27">
            <a:extLst>
              <a:ext uri="{FF2B5EF4-FFF2-40B4-BE49-F238E27FC236}">
                <a16:creationId xmlns:a16="http://schemas.microsoft.com/office/drawing/2014/main" id="{210E2E6C-EACE-EDFD-2CF2-62CBDC0203CD}"/>
              </a:ext>
            </a:extLst>
          </p:cNvPr>
          <p:cNvGrpSpPr/>
          <p:nvPr/>
        </p:nvGrpSpPr>
        <p:grpSpPr>
          <a:xfrm>
            <a:off x="5945562" y="2496417"/>
            <a:ext cx="730885" cy="144145"/>
            <a:chOff x="5945562" y="2496417"/>
            <a:chExt cx="730885" cy="144145"/>
          </a:xfrm>
        </p:grpSpPr>
        <p:sp>
          <p:nvSpPr>
            <p:cNvPr id="49" name="object 28">
              <a:extLst>
                <a:ext uri="{FF2B5EF4-FFF2-40B4-BE49-F238E27FC236}">
                  <a16:creationId xmlns:a16="http://schemas.microsoft.com/office/drawing/2014/main" id="{5EED4994-6164-5485-03F8-76F2EA489EF2}"/>
                </a:ext>
              </a:extLst>
            </p:cNvPr>
            <p:cNvSpPr/>
            <p:nvPr/>
          </p:nvSpPr>
          <p:spPr>
            <a:xfrm>
              <a:off x="5961568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4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9">
              <a:extLst>
                <a:ext uri="{FF2B5EF4-FFF2-40B4-BE49-F238E27FC236}">
                  <a16:creationId xmlns:a16="http://schemas.microsoft.com/office/drawing/2014/main" id="{D2BEC273-15F8-F88E-ECD4-A87E465E226E}"/>
                </a:ext>
              </a:extLst>
            </p:cNvPr>
            <p:cNvSpPr/>
            <p:nvPr/>
          </p:nvSpPr>
          <p:spPr>
            <a:xfrm>
              <a:off x="5961564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79B9D3F-E3AE-09B4-4D68-ABB94EB6A03C}"/>
              </a:ext>
            </a:extLst>
          </p:cNvPr>
          <p:cNvSpPr txBox="1"/>
          <p:nvPr/>
        </p:nvSpPr>
        <p:spPr>
          <a:xfrm>
            <a:off x="6502375" y="1349285"/>
            <a:ext cx="2422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TW" dirty="0"/>
              <a:t>CIP </a:t>
            </a:r>
            <a:r>
              <a:rPr lang="zh-TW" altLang="en-US" dirty="0"/>
              <a:t>向量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b="1" dirty="0"/>
              <a:t>’</a:t>
            </a:r>
            <a:r>
              <a:rPr lang="en-HK" altLang="zh-TW" dirty="0"/>
              <a:t> </a:t>
            </a:r>
            <a:r>
              <a:rPr lang="zh-TW" altLang="en-US" dirty="0"/>
              <a:t>的经角 </a:t>
            </a:r>
            <a:r>
              <a:rPr lang="en-HK" altLang="zh-TW" dirty="0"/>
              <a:t>E </a:t>
            </a:r>
            <a:br>
              <a:rPr lang="en-HK" altLang="zh-TW" dirty="0"/>
            </a:br>
            <a:r>
              <a:rPr lang="zh-TW" altLang="en-US" dirty="0"/>
              <a:t>和余纬角 </a:t>
            </a:r>
            <a:r>
              <a:rPr lang="en-HK" altLang="zh-TW" dirty="0"/>
              <a:t>d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621965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zh-TW" altLang="en-US" spc="-30" dirty="0">
                <a:solidFill>
                  <a:srgbClr val="FFFFFF"/>
                </a:solidFill>
              </a:rPr>
              <a:t>中间极和中间赤道在 </a:t>
            </a:r>
            <a:r>
              <a:rPr lang="en-HK" spc="-30" dirty="0">
                <a:solidFill>
                  <a:srgbClr val="FFFFFF"/>
                </a:solidFill>
              </a:rPr>
              <a:t>GCRS </a:t>
            </a:r>
            <a:r>
              <a:rPr lang="zh-TW" altLang="en-US" spc="-30" dirty="0">
                <a:solidFill>
                  <a:srgbClr val="FFFFFF"/>
                </a:solidFill>
              </a:rPr>
              <a:t>中的运动</a:t>
            </a:r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2209800" y="5791200"/>
            <a:ext cx="6264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TW" dirty="0"/>
              <a:t>CIP </a:t>
            </a:r>
            <a:r>
              <a:rPr lang="zh-TW" altLang="en-US" dirty="0"/>
              <a:t>向量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b="1" dirty="0"/>
              <a:t>’</a:t>
            </a:r>
            <a:r>
              <a:rPr lang="en-HK" altLang="zh-TW" dirty="0"/>
              <a:t> </a:t>
            </a:r>
            <a:r>
              <a:rPr lang="zh-TW" altLang="en-US" dirty="0"/>
              <a:t>的方向由经角 </a:t>
            </a:r>
            <a:r>
              <a:rPr lang="en-HK" altLang="zh-TW" dirty="0"/>
              <a:t>E </a:t>
            </a:r>
            <a:r>
              <a:rPr lang="zh-TW" altLang="en-US" dirty="0"/>
              <a:t>和余纬角 </a:t>
            </a:r>
            <a:r>
              <a:rPr lang="en-HK" altLang="zh-TW" dirty="0"/>
              <a:t>d </a:t>
            </a:r>
            <a:r>
              <a:rPr lang="zh-TW" altLang="en-US" dirty="0"/>
              <a:t>确定，且满足方程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49D64A-0511-F080-4654-5B2ACE0CB51B}"/>
              </a:ext>
            </a:extLst>
          </p:cNvPr>
          <p:cNvSpPr txBox="1"/>
          <p:nvPr/>
        </p:nvSpPr>
        <p:spPr>
          <a:xfrm>
            <a:off x="6467220" y="3352800"/>
            <a:ext cx="251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b="1" dirty="0"/>
              <a:t>, e</a:t>
            </a:r>
            <a:r>
              <a:rPr lang="en-US" b="1" baseline="-25000" dirty="0"/>
              <a:t>2</a:t>
            </a:r>
            <a:r>
              <a:rPr lang="en-US" b="1" dirty="0"/>
              <a:t>, e</a:t>
            </a:r>
            <a:r>
              <a:rPr lang="en-US" b="1" baseline="-25000" dirty="0"/>
              <a:t>3</a:t>
            </a:r>
            <a:r>
              <a:rPr lang="en-US" dirty="0"/>
              <a:t>)</a:t>
            </a:r>
            <a:r>
              <a:rPr lang="en-US" dirty="0" err="1"/>
              <a:t>为</a:t>
            </a:r>
            <a:r>
              <a:rPr lang="en-US" dirty="0"/>
              <a:t> GCRS</a:t>
            </a:r>
            <a:r>
              <a:rPr lang="zh-TW" altLang="en-US" dirty="0"/>
              <a:t>坐标轴单位向量</a:t>
            </a:r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b="1" dirty="0"/>
              <a:t>’, e</a:t>
            </a:r>
            <a:r>
              <a:rPr lang="en-US" b="1" baseline="-25000" dirty="0"/>
              <a:t>2</a:t>
            </a:r>
            <a:r>
              <a:rPr lang="en-US" b="1" dirty="0"/>
              <a:t>’, e</a:t>
            </a:r>
            <a:r>
              <a:rPr lang="en-US" b="1" baseline="-25000" dirty="0"/>
              <a:t>3</a:t>
            </a:r>
            <a:r>
              <a:rPr lang="en-US" b="1" dirty="0"/>
              <a:t>’</a:t>
            </a:r>
            <a:r>
              <a:rPr lang="en-US" dirty="0"/>
              <a:t>)</a:t>
            </a:r>
            <a:r>
              <a:rPr lang="en-US" dirty="0" err="1"/>
              <a:t>为</a:t>
            </a:r>
            <a:r>
              <a:rPr lang="en-US" dirty="0"/>
              <a:t> CIRS</a:t>
            </a:r>
            <a:r>
              <a:rPr lang="zh-TW" altLang="en-US" dirty="0"/>
              <a:t>坐标轴单位向量</a:t>
            </a:r>
            <a:r>
              <a:rPr lang="en-US" dirty="0"/>
              <a:t>.</a:t>
            </a:r>
          </a:p>
          <a:p>
            <a:r>
              <a:rPr lang="en-US" b="1" dirty="0"/>
              <a:t>u</a:t>
            </a:r>
            <a:r>
              <a:rPr lang="en-US" dirty="0"/>
              <a:t> ,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zh-TW" altLang="en-US" dirty="0"/>
              <a:t>和 </a:t>
            </a:r>
            <a:r>
              <a:rPr lang="en-US" b="1" dirty="0"/>
              <a:t>v’</a:t>
            </a:r>
            <a:r>
              <a:rPr lang="en-US" dirty="0"/>
              <a:t> </a:t>
            </a:r>
            <a:r>
              <a:rPr lang="en-US" dirty="0" err="1"/>
              <a:t>分</a:t>
            </a:r>
            <a:r>
              <a:rPr lang="zh-TW" altLang="en-US" dirty="0"/>
              <a:t>别为交线和投影线单位向量</a:t>
            </a:r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8CFAA8B-E3AD-07E9-6346-E4F3DDDE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0981"/>
            <a:ext cx="5471973" cy="3836569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521C90D7-4CEF-758A-B30A-D7A1A4E63D5C}"/>
              </a:ext>
            </a:extLst>
          </p:cNvPr>
          <p:cNvSpPr/>
          <p:nvPr/>
        </p:nvSpPr>
        <p:spPr>
          <a:xfrm rot="342822">
            <a:off x="937609" y="3526413"/>
            <a:ext cx="5073379" cy="1100574"/>
          </a:xfrm>
          <a:prstGeom prst="ellipse">
            <a:avLst/>
          </a:prstGeom>
          <a:solidFill>
            <a:schemeClr val="accent1">
              <a:alpha val="331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15E097-CF73-BED4-B788-EE825E2D31FA}"/>
              </a:ext>
            </a:extLst>
          </p:cNvPr>
          <p:cNvCxnSpPr/>
          <p:nvPr/>
        </p:nvCxnSpPr>
        <p:spPr>
          <a:xfrm flipV="1">
            <a:off x="3505200" y="1752600"/>
            <a:ext cx="304800" cy="2133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28714B9-D482-5445-9DBE-6BDAB07706EE}"/>
              </a:ext>
            </a:extLst>
          </p:cNvPr>
          <p:cNvSpPr/>
          <p:nvPr/>
        </p:nvSpPr>
        <p:spPr>
          <a:xfrm>
            <a:off x="7010400" y="1400981"/>
            <a:ext cx="685800" cy="351619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0A60F6-80B8-DAE9-9956-F068FC9521B1}"/>
              </a:ext>
            </a:extLst>
          </p:cNvPr>
          <p:cNvSpPr txBox="1"/>
          <p:nvPr/>
        </p:nvSpPr>
        <p:spPr>
          <a:xfrm>
            <a:off x="7790616" y="13902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GCRS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76FF022-4ED0-F20C-4012-CE9E18074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6160532"/>
            <a:ext cx="2120900" cy="4699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546C5A4-7CD3-B37C-EC73-BA1712D226F4}"/>
              </a:ext>
            </a:extLst>
          </p:cNvPr>
          <p:cNvSpPr txBox="1"/>
          <p:nvPr/>
        </p:nvSpPr>
        <p:spPr>
          <a:xfrm>
            <a:off x="5734123" y="6199946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(4.1)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927EE6A-D96A-8AF7-4576-5CE4A38225F7}"/>
              </a:ext>
            </a:extLst>
          </p:cNvPr>
          <p:cNvSpPr txBox="1"/>
          <p:nvPr/>
        </p:nvSpPr>
        <p:spPr>
          <a:xfrm>
            <a:off x="8271764" y="632352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660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621965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zh-TW" altLang="en-US" spc="-30" dirty="0">
                <a:solidFill>
                  <a:srgbClr val="FFFFFF"/>
                </a:solidFill>
              </a:rPr>
              <a:t>中间极和中间赤道在 </a:t>
            </a:r>
            <a:r>
              <a:rPr lang="en-HK" spc="-30" dirty="0">
                <a:solidFill>
                  <a:srgbClr val="FFFFFF"/>
                </a:solidFill>
              </a:rPr>
              <a:t>GCRS </a:t>
            </a:r>
            <a:r>
              <a:rPr lang="zh-TW" altLang="en-US" spc="-30" dirty="0">
                <a:solidFill>
                  <a:srgbClr val="FFFFFF"/>
                </a:solidFill>
              </a:rPr>
              <a:t>中的运动</a:t>
            </a:r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774901" y="5531400"/>
            <a:ext cx="62644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TW" dirty="0"/>
              <a:t>CIP </a:t>
            </a:r>
            <a:r>
              <a:rPr lang="zh-TW" altLang="en-US" dirty="0"/>
              <a:t>向量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b="1" dirty="0"/>
              <a:t>’</a:t>
            </a:r>
            <a:r>
              <a:rPr lang="en-HK" altLang="zh-TW" dirty="0"/>
              <a:t> </a:t>
            </a:r>
            <a:r>
              <a:rPr lang="zh-TW" altLang="en-US" dirty="0"/>
              <a:t>连带中间赤道绕原点</a:t>
            </a:r>
            <a:r>
              <a:rPr lang="en-US" altLang="zh-TW" dirty="0"/>
              <a:t>O</a:t>
            </a:r>
            <a:r>
              <a:rPr lang="zh-TW" altLang="en-US" dirty="0"/>
              <a:t>的转动有两个分量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1. </a:t>
            </a:r>
            <a:r>
              <a:rPr lang="zh-TW" altLang="en-US" dirty="0"/>
              <a:t>绕轴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baseline="-25000" dirty="0"/>
              <a:t> </a:t>
            </a:r>
            <a:r>
              <a:rPr lang="zh-TW" altLang="en-US" dirty="0"/>
              <a:t>，角速度向量为 </a:t>
            </a:r>
            <a:r>
              <a:rPr lang="lt-LT" altLang="zh-TW" dirty="0"/>
              <a:t>Ė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HK" altLang="zh-TW" dirty="0"/>
              <a:t> </a:t>
            </a:r>
            <a:r>
              <a:rPr lang="zh-TW" altLang="en-US" dirty="0"/>
              <a:t>的转动</a:t>
            </a:r>
            <a:r>
              <a:rPr lang="en-US" altLang="zh-TW" dirty="0"/>
              <a:t>;</a:t>
            </a:r>
            <a:br>
              <a:rPr lang="en-US" altLang="zh-TW" dirty="0"/>
            </a:br>
            <a:r>
              <a:rPr lang="en-US" altLang="zh-TW" dirty="0"/>
              <a:t>2. </a:t>
            </a:r>
            <a:r>
              <a:rPr lang="zh-TW" altLang="en-US" dirty="0"/>
              <a:t>绕轴 </a:t>
            </a:r>
            <a:r>
              <a:rPr lang="en-HK" altLang="zh-TW" b="1" dirty="0"/>
              <a:t>u</a:t>
            </a:r>
            <a:r>
              <a:rPr lang="en-HK" altLang="zh-TW" dirty="0"/>
              <a:t> </a:t>
            </a:r>
            <a:r>
              <a:rPr lang="zh-TW" altLang="en-HK" dirty="0"/>
              <a:t>， </a:t>
            </a:r>
            <a:r>
              <a:rPr lang="zh-TW" altLang="en-US" dirty="0"/>
              <a:t>角速度向量为 </a:t>
            </a:r>
            <a:r>
              <a:rPr lang="en-HK" altLang="zh-TW" dirty="0" err="1"/>
              <a:t>ḋ</a:t>
            </a:r>
            <a:r>
              <a:rPr lang="en-HK" altLang="zh-TW" dirty="0"/>
              <a:t> </a:t>
            </a:r>
            <a:r>
              <a:rPr lang="en-HK" altLang="zh-TW" b="1" dirty="0"/>
              <a:t>u</a:t>
            </a:r>
            <a:r>
              <a:rPr lang="en-HK" altLang="zh-TW" dirty="0"/>
              <a:t> </a:t>
            </a:r>
            <a:r>
              <a:rPr lang="zh-TW" altLang="en-US" dirty="0"/>
              <a:t>的转动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49D64A-0511-F080-4654-5B2ACE0CB51B}"/>
              </a:ext>
            </a:extLst>
          </p:cNvPr>
          <p:cNvSpPr txBox="1"/>
          <p:nvPr/>
        </p:nvSpPr>
        <p:spPr>
          <a:xfrm>
            <a:off x="6467220" y="3352800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总角速度向量</a:t>
            </a:r>
            <a:r>
              <a:rPr lang="en-US" altLang="zh-TW" dirty="0"/>
              <a:t>:</a:t>
            </a:r>
          </a:p>
          <a:p>
            <a:r>
              <a:rPr lang="el-GR" altLang="zh-TW" b="1" dirty="0"/>
              <a:t>ω</a:t>
            </a:r>
            <a:r>
              <a:rPr lang="en-US" altLang="zh-TW" dirty="0"/>
              <a:t> = </a:t>
            </a:r>
            <a:r>
              <a:rPr lang="lt-LT" altLang="zh-TW" dirty="0"/>
              <a:t>Ė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HK" altLang="zh-TW" dirty="0" err="1"/>
              <a:t>ḋ</a:t>
            </a:r>
            <a:r>
              <a:rPr lang="en-HK" altLang="zh-TW" dirty="0"/>
              <a:t> </a:t>
            </a:r>
            <a:r>
              <a:rPr lang="en-HK" altLang="zh-TW" b="1" dirty="0"/>
              <a:t>u</a:t>
            </a:r>
            <a:r>
              <a:rPr lang="en-HK" altLang="zh-TW" dirty="0"/>
              <a:t> (4.2)</a:t>
            </a:r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8CFAA8B-E3AD-07E9-6346-E4F3DDDE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0981"/>
            <a:ext cx="5471973" cy="3836569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15E097-CF73-BED4-B788-EE825E2D31FA}"/>
              </a:ext>
            </a:extLst>
          </p:cNvPr>
          <p:cNvCxnSpPr/>
          <p:nvPr/>
        </p:nvCxnSpPr>
        <p:spPr>
          <a:xfrm flipV="1">
            <a:off x="3505200" y="1752600"/>
            <a:ext cx="304800" cy="2133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28714B9-D482-5445-9DBE-6BDAB07706EE}"/>
              </a:ext>
            </a:extLst>
          </p:cNvPr>
          <p:cNvSpPr/>
          <p:nvPr/>
        </p:nvSpPr>
        <p:spPr>
          <a:xfrm>
            <a:off x="7010400" y="1400981"/>
            <a:ext cx="685800" cy="351619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0A60F6-80B8-DAE9-9956-F068FC9521B1}"/>
              </a:ext>
            </a:extLst>
          </p:cNvPr>
          <p:cNvSpPr txBox="1"/>
          <p:nvPr/>
        </p:nvSpPr>
        <p:spPr>
          <a:xfrm>
            <a:off x="7790616" y="13902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GCRS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6DC0F3-008C-91DB-3556-5165117E4B80}"/>
              </a:ext>
            </a:extLst>
          </p:cNvPr>
          <p:cNvSpPr/>
          <p:nvPr/>
        </p:nvSpPr>
        <p:spPr>
          <a:xfrm>
            <a:off x="7010400" y="1947630"/>
            <a:ext cx="685800" cy="35161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0AEB1-6DAB-5E29-1630-4404AC03BD4F}"/>
              </a:ext>
            </a:extLst>
          </p:cNvPr>
          <p:cNvSpPr txBox="1"/>
          <p:nvPr/>
        </p:nvSpPr>
        <p:spPr>
          <a:xfrm>
            <a:off x="7790616" y="19369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0D778B-7E77-5F56-C4D6-0A62E5D692EA}"/>
              </a:ext>
            </a:extLst>
          </p:cNvPr>
          <p:cNvSpPr/>
          <p:nvPr/>
        </p:nvSpPr>
        <p:spPr>
          <a:xfrm>
            <a:off x="982421" y="3362925"/>
            <a:ext cx="4961180" cy="1600200"/>
          </a:xfrm>
          <a:prstGeom prst="ellipse">
            <a:avLst/>
          </a:prstGeom>
          <a:solidFill>
            <a:schemeClr val="accent6">
              <a:alpha val="331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848C7-E1E3-32C2-827E-DB412EBE472E}"/>
              </a:ext>
            </a:extLst>
          </p:cNvPr>
          <p:cNvCxnSpPr>
            <a:cxnSpLocks/>
          </p:cNvCxnSpPr>
          <p:nvPr/>
        </p:nvCxnSpPr>
        <p:spPr>
          <a:xfrm flipV="1">
            <a:off x="3505200" y="1752600"/>
            <a:ext cx="6350" cy="21336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522C73-DECD-8B8F-7198-88DC36D5488C}"/>
              </a:ext>
            </a:extLst>
          </p:cNvPr>
          <p:cNvSpPr txBox="1"/>
          <p:nvPr/>
        </p:nvSpPr>
        <p:spPr>
          <a:xfrm>
            <a:off x="6571592" y="4498447"/>
            <a:ext cx="1886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代入上式</a:t>
            </a:r>
            <a:r>
              <a:rPr lang="en-US" dirty="0"/>
              <a:t> (4.1)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276C3-482A-AB2C-159B-3CAEE8B5A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4806959"/>
            <a:ext cx="3886199" cy="462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A01D6A-A797-C2C6-B728-7429C535B2F0}"/>
              </a:ext>
            </a:extLst>
          </p:cNvPr>
          <p:cNvSpPr txBox="1"/>
          <p:nvPr/>
        </p:nvSpPr>
        <p:spPr>
          <a:xfrm>
            <a:off x="8395374" y="5201020"/>
            <a:ext cx="909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(4.3)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68176A9-35C6-1B7E-0D92-4DB7A6621F7D}"/>
              </a:ext>
            </a:extLst>
          </p:cNvPr>
          <p:cNvSpPr txBox="1"/>
          <p:nvPr/>
        </p:nvSpPr>
        <p:spPr>
          <a:xfrm>
            <a:off x="8271764" y="632352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5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10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621965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zh-TW" altLang="en-US" spc="-30" dirty="0">
                <a:solidFill>
                  <a:srgbClr val="FFFFFF"/>
                </a:solidFill>
              </a:rPr>
              <a:t>中间极和中间赤道在 </a:t>
            </a:r>
            <a:r>
              <a:rPr lang="en-HK" spc="-30" dirty="0">
                <a:solidFill>
                  <a:srgbClr val="FFFFFF"/>
                </a:solidFill>
              </a:rPr>
              <a:t>GCRS </a:t>
            </a:r>
            <a:r>
              <a:rPr lang="zh-TW" altLang="en-US" spc="-30" dirty="0">
                <a:solidFill>
                  <a:srgbClr val="FFFFFF"/>
                </a:solidFill>
              </a:rPr>
              <a:t>中的运动</a:t>
            </a:r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2461111" y="5551671"/>
            <a:ext cx="4711499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altLang="zh-TW" b="1" dirty="0"/>
              <a:t>ω</a:t>
            </a:r>
            <a:r>
              <a:rPr lang="en-US" altLang="zh-TW" b="1" baseline="-25000" dirty="0"/>
              <a:t>1</a:t>
            </a:r>
            <a:r>
              <a:rPr lang="zh-TW" altLang="en-US" dirty="0"/>
              <a:t>绕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b="1" dirty="0"/>
              <a:t>’</a:t>
            </a:r>
            <a:r>
              <a:rPr lang="en-HK" altLang="zh-TW" dirty="0"/>
              <a:t> </a:t>
            </a:r>
            <a:r>
              <a:rPr lang="zh-TW" altLang="en-US" dirty="0"/>
              <a:t>轴</a:t>
            </a:r>
            <a:r>
              <a:rPr lang="en-US" altLang="zh-TW" dirty="0"/>
              <a:t>(CIP)</a:t>
            </a:r>
            <a:r>
              <a:rPr lang="zh-TW" altLang="en-US" dirty="0"/>
              <a:t>沿中间赤道经度方向的转动</a:t>
            </a:r>
            <a:endParaRPr lang="en-US" altLang="zh-TW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8CFAA8B-E3AD-07E9-6346-E4F3DDDE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0981"/>
            <a:ext cx="5471973" cy="3836569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15E097-CF73-BED4-B788-EE825E2D31FA}"/>
              </a:ext>
            </a:extLst>
          </p:cNvPr>
          <p:cNvCxnSpPr/>
          <p:nvPr/>
        </p:nvCxnSpPr>
        <p:spPr>
          <a:xfrm flipV="1">
            <a:off x="3505200" y="1752600"/>
            <a:ext cx="304800" cy="2133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28714B9-D482-5445-9DBE-6BDAB07706EE}"/>
              </a:ext>
            </a:extLst>
          </p:cNvPr>
          <p:cNvSpPr/>
          <p:nvPr/>
        </p:nvSpPr>
        <p:spPr>
          <a:xfrm>
            <a:off x="7010400" y="1400981"/>
            <a:ext cx="685800" cy="351619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0A60F6-80B8-DAE9-9956-F068FC9521B1}"/>
              </a:ext>
            </a:extLst>
          </p:cNvPr>
          <p:cNvSpPr txBox="1"/>
          <p:nvPr/>
        </p:nvSpPr>
        <p:spPr>
          <a:xfrm>
            <a:off x="7790616" y="13902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GCRS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6DC0F3-008C-91DB-3556-5165117E4B80}"/>
              </a:ext>
            </a:extLst>
          </p:cNvPr>
          <p:cNvSpPr/>
          <p:nvPr/>
        </p:nvSpPr>
        <p:spPr>
          <a:xfrm>
            <a:off x="7010400" y="1947630"/>
            <a:ext cx="685800" cy="35161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0AEB1-6DAB-5E29-1630-4404AC03BD4F}"/>
              </a:ext>
            </a:extLst>
          </p:cNvPr>
          <p:cNvSpPr txBox="1"/>
          <p:nvPr/>
        </p:nvSpPr>
        <p:spPr>
          <a:xfrm>
            <a:off x="7790616" y="19369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0D778B-7E77-5F56-C4D6-0A62E5D692EA}"/>
              </a:ext>
            </a:extLst>
          </p:cNvPr>
          <p:cNvSpPr/>
          <p:nvPr/>
        </p:nvSpPr>
        <p:spPr>
          <a:xfrm>
            <a:off x="982421" y="3362925"/>
            <a:ext cx="4961180" cy="1600200"/>
          </a:xfrm>
          <a:prstGeom prst="ellipse">
            <a:avLst/>
          </a:prstGeom>
          <a:solidFill>
            <a:schemeClr val="accent6">
              <a:alpha val="331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848C7-E1E3-32C2-827E-DB412EBE472E}"/>
              </a:ext>
            </a:extLst>
          </p:cNvPr>
          <p:cNvCxnSpPr>
            <a:cxnSpLocks/>
          </p:cNvCxnSpPr>
          <p:nvPr/>
        </p:nvCxnSpPr>
        <p:spPr>
          <a:xfrm flipV="1">
            <a:off x="3505200" y="1752600"/>
            <a:ext cx="6350" cy="21336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276C3-482A-AB2C-159B-3CAEE8B5A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98" y="4952673"/>
            <a:ext cx="3886199" cy="462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A01D6A-A797-C2C6-B728-7429C535B2F0}"/>
              </a:ext>
            </a:extLst>
          </p:cNvPr>
          <p:cNvSpPr txBox="1"/>
          <p:nvPr/>
        </p:nvSpPr>
        <p:spPr>
          <a:xfrm>
            <a:off x="8366471" y="5346734"/>
            <a:ext cx="909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(4.3)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3C87EC-1A4B-C04F-CA86-5518734B4007}"/>
              </a:ext>
            </a:extLst>
          </p:cNvPr>
          <p:cNvSpPr/>
          <p:nvPr/>
        </p:nvSpPr>
        <p:spPr>
          <a:xfrm rot="342822">
            <a:off x="937609" y="3526413"/>
            <a:ext cx="5073379" cy="1100574"/>
          </a:xfrm>
          <a:prstGeom prst="ellipse">
            <a:avLst/>
          </a:prstGeom>
          <a:solidFill>
            <a:schemeClr val="accent1">
              <a:alpha val="331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0811-7C96-EA95-C767-D092A3C46179}"/>
              </a:ext>
            </a:extLst>
          </p:cNvPr>
          <p:cNvSpPr txBox="1"/>
          <p:nvPr/>
        </p:nvSpPr>
        <p:spPr>
          <a:xfrm>
            <a:off x="5326613" y="6159030"/>
            <a:ext cx="3649953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l-GR" altLang="zh-TW" b="1" dirty="0"/>
              <a:t>ω</a:t>
            </a:r>
            <a:r>
              <a:rPr lang="en-US" altLang="zh-TW" b="1" baseline="-25000" dirty="0"/>
              <a:t>2</a:t>
            </a:r>
            <a:r>
              <a:rPr lang="en-US" altLang="zh-TW" baseline="-25000" dirty="0"/>
              <a:t> </a:t>
            </a:r>
            <a:r>
              <a:rPr lang="zh-TW" altLang="en-US" dirty="0"/>
              <a:t>是沿中间赤道纬度方向的转动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61F039-B476-119D-85A7-6B73BB6F63CD}"/>
              </a:ext>
            </a:extLst>
          </p:cNvPr>
          <p:cNvSpPr/>
          <p:nvPr/>
        </p:nvSpPr>
        <p:spPr>
          <a:xfrm>
            <a:off x="967740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EB5A95-25F6-FE1B-5876-A98534F188ED}"/>
              </a:ext>
            </a:extLst>
          </p:cNvPr>
          <p:cNvCxnSpPr/>
          <p:nvPr/>
        </p:nvCxnSpPr>
        <p:spPr>
          <a:xfrm>
            <a:off x="5752874" y="5334000"/>
            <a:ext cx="112158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3B8651-CBCC-23C5-5ADB-E0B19B71DEB3}"/>
              </a:ext>
            </a:extLst>
          </p:cNvPr>
          <p:cNvCxnSpPr>
            <a:cxnSpLocks/>
          </p:cNvCxnSpPr>
          <p:nvPr/>
        </p:nvCxnSpPr>
        <p:spPr>
          <a:xfrm>
            <a:off x="7171998" y="5334000"/>
            <a:ext cx="180456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A67466-76A7-6C38-55D7-7D13AFEC42DC}"/>
              </a:ext>
            </a:extLst>
          </p:cNvPr>
          <p:cNvSpPr txBox="1"/>
          <p:nvPr/>
        </p:nvSpPr>
        <p:spPr>
          <a:xfrm>
            <a:off x="7776817" y="4635120"/>
            <a:ext cx="59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 b="1" dirty="0"/>
              <a:t>ω</a:t>
            </a:r>
            <a:r>
              <a:rPr lang="en-US" altLang="zh-TW" b="1" baseline="-25000" dirty="0"/>
              <a:t>2</a:t>
            </a:r>
            <a:r>
              <a:rPr lang="en-US" altLang="zh-TW" baseline="-25000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C0FEC-9816-4263-4A17-C03E842D6327}"/>
              </a:ext>
            </a:extLst>
          </p:cNvPr>
          <p:cNvSpPr txBox="1"/>
          <p:nvPr/>
        </p:nvSpPr>
        <p:spPr>
          <a:xfrm>
            <a:off x="5973933" y="4671150"/>
            <a:ext cx="555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 b="1" dirty="0"/>
              <a:t>ω</a:t>
            </a:r>
            <a:r>
              <a:rPr lang="en-US" altLang="zh-TW" b="1" baseline="-25000" dirty="0"/>
              <a:t>1</a:t>
            </a:r>
            <a:endParaRPr lang="en-US" b="1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BA86BC9B-F727-6F71-70E8-BD06824D3252}"/>
              </a:ext>
            </a:extLst>
          </p:cNvPr>
          <p:cNvSpPr txBox="1"/>
          <p:nvPr/>
        </p:nvSpPr>
        <p:spPr>
          <a:xfrm>
            <a:off x="457200" y="6343696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2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621965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zh-TW" altLang="en-US" spc="-30" dirty="0">
                <a:solidFill>
                  <a:srgbClr val="FFFFFF"/>
                </a:solidFill>
              </a:rPr>
              <a:t>中间赤道上的无转动点</a:t>
            </a:r>
            <a:r>
              <a:rPr lang="en-US" altLang="zh-TW" spc="-30" dirty="0">
                <a:solidFill>
                  <a:srgbClr val="FFFFFF"/>
                </a:solidFill>
              </a:rPr>
              <a:t> </a:t>
            </a:r>
            <a:r>
              <a:rPr lang="zh-TW" altLang="en-US" spc="-30" dirty="0">
                <a:solidFill>
                  <a:srgbClr val="FFFFFF"/>
                </a:solidFill>
              </a:rPr>
              <a:t>（</a:t>
            </a:r>
            <a:r>
              <a:rPr lang="en-US" altLang="zh-TW" spc="-30" dirty="0">
                <a:solidFill>
                  <a:srgbClr val="FFFFFF"/>
                </a:solidFill>
              </a:rPr>
              <a:t>CIO</a:t>
            </a:r>
            <a:r>
              <a:rPr lang="zh-TW" altLang="en-US" spc="-30" dirty="0">
                <a:solidFill>
                  <a:srgbClr val="FFFFFF"/>
                </a:solidFill>
              </a:rPr>
              <a:t>）</a:t>
            </a:r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270841" y="5490740"/>
            <a:ext cx="6301889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在中间赤道上取一点，假定它在天球系中转动的角速度向量为</a:t>
            </a:r>
            <a:r>
              <a:rPr lang="el-GR" altLang="zh-TW" b="1" dirty="0"/>
              <a:t>ω</a:t>
            </a:r>
            <a:r>
              <a:rPr lang="en-US" altLang="zh-TW" b="1" baseline="-25000" dirty="0"/>
              <a:t>2</a:t>
            </a:r>
            <a:r>
              <a:rPr lang="en-US" altLang="zh-TW" baseline="-25000" dirty="0"/>
              <a:t> </a:t>
            </a:r>
            <a:r>
              <a:rPr lang="zh-TW" altLang="en-US" dirty="0"/>
              <a:t>，则它随着中间赤道在纬度方向一起转动，所以不会离开中间赤道</a:t>
            </a:r>
            <a:endParaRPr lang="en-US" altLang="zh-TW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8CFAA8B-E3AD-07E9-6346-E4F3DDDE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0981"/>
            <a:ext cx="5471973" cy="3836569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15E097-CF73-BED4-B788-EE825E2D31FA}"/>
              </a:ext>
            </a:extLst>
          </p:cNvPr>
          <p:cNvCxnSpPr/>
          <p:nvPr/>
        </p:nvCxnSpPr>
        <p:spPr>
          <a:xfrm flipV="1">
            <a:off x="3505200" y="1752600"/>
            <a:ext cx="304800" cy="2133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28714B9-D482-5445-9DBE-6BDAB07706EE}"/>
              </a:ext>
            </a:extLst>
          </p:cNvPr>
          <p:cNvSpPr/>
          <p:nvPr/>
        </p:nvSpPr>
        <p:spPr>
          <a:xfrm>
            <a:off x="7010400" y="1400981"/>
            <a:ext cx="685800" cy="351619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0A60F6-80B8-DAE9-9956-F068FC9521B1}"/>
              </a:ext>
            </a:extLst>
          </p:cNvPr>
          <p:cNvSpPr txBox="1"/>
          <p:nvPr/>
        </p:nvSpPr>
        <p:spPr>
          <a:xfrm>
            <a:off x="7790616" y="13902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GCRS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6DC0F3-008C-91DB-3556-5165117E4B80}"/>
              </a:ext>
            </a:extLst>
          </p:cNvPr>
          <p:cNvSpPr/>
          <p:nvPr/>
        </p:nvSpPr>
        <p:spPr>
          <a:xfrm>
            <a:off x="7010400" y="1947630"/>
            <a:ext cx="685800" cy="35161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0AEB1-6DAB-5E29-1630-4404AC03BD4F}"/>
              </a:ext>
            </a:extLst>
          </p:cNvPr>
          <p:cNvSpPr txBox="1"/>
          <p:nvPr/>
        </p:nvSpPr>
        <p:spPr>
          <a:xfrm>
            <a:off x="7790616" y="19369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0D778B-7E77-5F56-C4D6-0A62E5D692EA}"/>
              </a:ext>
            </a:extLst>
          </p:cNvPr>
          <p:cNvSpPr/>
          <p:nvPr/>
        </p:nvSpPr>
        <p:spPr>
          <a:xfrm>
            <a:off x="982421" y="3362925"/>
            <a:ext cx="4961180" cy="1600200"/>
          </a:xfrm>
          <a:prstGeom prst="ellipse">
            <a:avLst/>
          </a:prstGeom>
          <a:solidFill>
            <a:schemeClr val="accent6">
              <a:alpha val="331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848C7-E1E3-32C2-827E-DB412EBE472E}"/>
              </a:ext>
            </a:extLst>
          </p:cNvPr>
          <p:cNvCxnSpPr>
            <a:cxnSpLocks/>
          </p:cNvCxnSpPr>
          <p:nvPr/>
        </p:nvCxnSpPr>
        <p:spPr>
          <a:xfrm flipV="1">
            <a:off x="3505200" y="1752600"/>
            <a:ext cx="6350" cy="21336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276C3-482A-AB2C-159B-3CAEE8B5A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98" y="4952673"/>
            <a:ext cx="3886199" cy="462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A01D6A-A797-C2C6-B728-7429C535B2F0}"/>
              </a:ext>
            </a:extLst>
          </p:cNvPr>
          <p:cNvSpPr txBox="1"/>
          <p:nvPr/>
        </p:nvSpPr>
        <p:spPr>
          <a:xfrm>
            <a:off x="8366471" y="5346734"/>
            <a:ext cx="909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(4.3)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3C87EC-1A4B-C04F-CA86-5518734B4007}"/>
              </a:ext>
            </a:extLst>
          </p:cNvPr>
          <p:cNvSpPr/>
          <p:nvPr/>
        </p:nvSpPr>
        <p:spPr>
          <a:xfrm rot="342822">
            <a:off x="937609" y="3526413"/>
            <a:ext cx="5073379" cy="1100574"/>
          </a:xfrm>
          <a:prstGeom prst="ellipse">
            <a:avLst/>
          </a:prstGeom>
          <a:solidFill>
            <a:schemeClr val="accent1">
              <a:alpha val="331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EB5A95-25F6-FE1B-5876-A98534F188ED}"/>
              </a:ext>
            </a:extLst>
          </p:cNvPr>
          <p:cNvCxnSpPr/>
          <p:nvPr/>
        </p:nvCxnSpPr>
        <p:spPr>
          <a:xfrm>
            <a:off x="5752874" y="5334000"/>
            <a:ext cx="112158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3B8651-CBCC-23C5-5ADB-E0B19B71DEB3}"/>
              </a:ext>
            </a:extLst>
          </p:cNvPr>
          <p:cNvCxnSpPr>
            <a:cxnSpLocks/>
          </p:cNvCxnSpPr>
          <p:nvPr/>
        </p:nvCxnSpPr>
        <p:spPr>
          <a:xfrm>
            <a:off x="7171998" y="5334000"/>
            <a:ext cx="180456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B8F325-2774-39CA-F8AD-67ADB1CEA394}"/>
              </a:ext>
            </a:extLst>
          </p:cNvPr>
          <p:cNvSpPr txBox="1"/>
          <p:nvPr/>
        </p:nvSpPr>
        <p:spPr>
          <a:xfrm>
            <a:off x="7776817" y="4635120"/>
            <a:ext cx="59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 b="1" dirty="0"/>
              <a:t>ω</a:t>
            </a:r>
            <a:r>
              <a:rPr lang="en-US" altLang="zh-TW" b="1" baseline="-25000" dirty="0"/>
              <a:t>2</a:t>
            </a:r>
            <a:r>
              <a:rPr lang="en-US" altLang="zh-TW" baseline="-25000" dirty="0"/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5F19A-42BA-8D77-10C6-1C6B46EE7A22}"/>
              </a:ext>
            </a:extLst>
          </p:cNvPr>
          <p:cNvSpPr txBox="1"/>
          <p:nvPr/>
        </p:nvSpPr>
        <p:spPr>
          <a:xfrm>
            <a:off x="5973933" y="4671150"/>
            <a:ext cx="555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 b="1" dirty="0"/>
              <a:t>ω</a:t>
            </a:r>
            <a:r>
              <a:rPr lang="en-US" altLang="zh-TW" b="1" baseline="-25000" dirty="0"/>
              <a:t>1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549402-F48F-94CC-50DE-5ACC530E257E}"/>
              </a:ext>
            </a:extLst>
          </p:cNvPr>
          <p:cNvSpPr txBox="1"/>
          <p:nvPr/>
        </p:nvSpPr>
        <p:spPr>
          <a:xfrm>
            <a:off x="327755" y="6414070"/>
            <a:ext cx="4223224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又不随着中间赤道绕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b="1" dirty="0"/>
              <a:t>’</a:t>
            </a:r>
            <a:r>
              <a:rPr lang="en-US" dirty="0"/>
              <a:t> </a:t>
            </a:r>
            <a:r>
              <a:rPr lang="en-US" dirty="0" err="1"/>
              <a:t>轴在经向转动</a:t>
            </a:r>
            <a:r>
              <a:rPr lang="en-US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E1CFE2-0420-FE1E-8F7C-FB7CE754DE0A}"/>
              </a:ext>
            </a:extLst>
          </p:cNvPr>
          <p:cNvSpPr txBox="1"/>
          <p:nvPr/>
        </p:nvSpPr>
        <p:spPr>
          <a:xfrm>
            <a:off x="7058174" y="5965433"/>
            <a:ext cx="744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spc="-30" dirty="0">
                <a:solidFill>
                  <a:srgbClr val="FF0000"/>
                </a:solidFill>
              </a:rPr>
              <a:t>CIO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6753904-CDB5-A0A7-B386-E5631267E9EF}"/>
              </a:ext>
            </a:extLst>
          </p:cNvPr>
          <p:cNvSpPr/>
          <p:nvPr/>
        </p:nvSpPr>
        <p:spPr>
          <a:xfrm>
            <a:off x="6705600" y="6096000"/>
            <a:ext cx="352574" cy="228600"/>
          </a:xfrm>
          <a:prstGeom prst="right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A006D-95F4-BF8D-09A8-17C294B155BB}"/>
              </a:ext>
            </a:extLst>
          </p:cNvPr>
          <p:cNvSpPr txBox="1"/>
          <p:nvPr/>
        </p:nvSpPr>
        <p:spPr>
          <a:xfrm>
            <a:off x="5906694" y="3322796"/>
            <a:ext cx="2965877" cy="923330"/>
          </a:xfrm>
          <a:prstGeom prst="rect">
            <a:avLst/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ICRS </a:t>
            </a:r>
            <a:r>
              <a:rPr lang="en-US" dirty="0" err="1"/>
              <a:t>指定GCRS</a:t>
            </a:r>
            <a:r>
              <a:rPr lang="en-US" dirty="0"/>
              <a:t> </a:t>
            </a:r>
            <a:r>
              <a:rPr lang="en-US" dirty="0" err="1"/>
              <a:t>的基本方向</a:t>
            </a: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尽可能接近历元平春分点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2B480E-D55B-C67F-329B-00DF0117028E}"/>
              </a:ext>
            </a:extLst>
          </p:cNvPr>
          <p:cNvSpPr txBox="1"/>
          <p:nvPr/>
        </p:nvSpPr>
        <p:spPr>
          <a:xfrm>
            <a:off x="5881958" y="2577193"/>
            <a:ext cx="2502906" cy="646331"/>
          </a:xfrm>
          <a:prstGeom prst="rect">
            <a:avLst/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取e</a:t>
            </a:r>
            <a:r>
              <a:rPr lang="en-US" baseline="-25000" dirty="0"/>
              <a:t>1</a:t>
            </a:r>
            <a:r>
              <a:rPr lang="en-US" dirty="0"/>
              <a:t>’指向 CIO，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指定该基本方向构建</a:t>
            </a:r>
            <a:r>
              <a:rPr lang="en-HK" b="0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CIRS</a:t>
            </a:r>
            <a:endParaRPr lang="en-US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3B6B826-552E-D185-3E1A-249EA28A7840}"/>
              </a:ext>
            </a:extLst>
          </p:cNvPr>
          <p:cNvSpPr txBox="1"/>
          <p:nvPr/>
        </p:nvSpPr>
        <p:spPr>
          <a:xfrm>
            <a:off x="8271764" y="632352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1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9" grpId="0" animBg="1"/>
      <p:bldP spid="21" grpId="0"/>
      <p:bldP spid="22" grpId="0" animBg="1"/>
      <p:bldP spid="24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4483" y="1893571"/>
            <a:ext cx="952500" cy="664210"/>
            <a:chOff x="824483" y="1893571"/>
            <a:chExt cx="952500" cy="664210"/>
          </a:xfrm>
        </p:grpSpPr>
        <p:sp>
          <p:nvSpPr>
            <p:cNvPr id="5" name="object 5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820928" y="0"/>
                  </a:moveTo>
                  <a:lnTo>
                    <a:pt x="106426" y="0"/>
                  </a:lnTo>
                  <a:lnTo>
                    <a:pt x="65000" y="8363"/>
                  </a:lnTo>
                  <a:lnTo>
                    <a:pt x="31172" y="31172"/>
                  </a:lnTo>
                  <a:lnTo>
                    <a:pt x="8363" y="6500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55"/>
                  </a:lnTo>
                  <a:lnTo>
                    <a:pt x="31172" y="607383"/>
                  </a:lnTo>
                  <a:lnTo>
                    <a:pt x="65000" y="630192"/>
                  </a:lnTo>
                  <a:lnTo>
                    <a:pt x="106426" y="638555"/>
                  </a:lnTo>
                  <a:lnTo>
                    <a:pt x="820928" y="638555"/>
                  </a:lnTo>
                  <a:lnTo>
                    <a:pt x="862353" y="630192"/>
                  </a:lnTo>
                  <a:lnTo>
                    <a:pt x="896181" y="607383"/>
                  </a:lnTo>
                  <a:lnTo>
                    <a:pt x="918990" y="573555"/>
                  </a:lnTo>
                  <a:lnTo>
                    <a:pt x="927354" y="532130"/>
                  </a:lnTo>
                  <a:lnTo>
                    <a:pt x="927354" y="106425"/>
                  </a:lnTo>
                  <a:lnTo>
                    <a:pt x="918990" y="65000"/>
                  </a:lnTo>
                  <a:lnTo>
                    <a:pt x="896181" y="31172"/>
                  </a:lnTo>
                  <a:lnTo>
                    <a:pt x="862353" y="8363"/>
                  </a:lnTo>
                  <a:lnTo>
                    <a:pt x="820928" y="0"/>
                  </a:lnTo>
                  <a:close/>
                </a:path>
              </a:pathLst>
            </a:custGeom>
            <a:solidFill>
              <a:srgbClr val="006699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0" y="106425"/>
                  </a:moveTo>
                  <a:lnTo>
                    <a:pt x="8363" y="65000"/>
                  </a:lnTo>
                  <a:lnTo>
                    <a:pt x="31172" y="31172"/>
                  </a:lnTo>
                  <a:lnTo>
                    <a:pt x="65000" y="8363"/>
                  </a:lnTo>
                  <a:lnTo>
                    <a:pt x="106426" y="0"/>
                  </a:lnTo>
                  <a:lnTo>
                    <a:pt x="820928" y="0"/>
                  </a:lnTo>
                  <a:lnTo>
                    <a:pt x="862353" y="8363"/>
                  </a:lnTo>
                  <a:lnTo>
                    <a:pt x="896181" y="31172"/>
                  </a:lnTo>
                  <a:lnTo>
                    <a:pt x="918990" y="65000"/>
                  </a:lnTo>
                  <a:lnTo>
                    <a:pt x="927354" y="106425"/>
                  </a:lnTo>
                  <a:lnTo>
                    <a:pt x="927354" y="532130"/>
                  </a:lnTo>
                  <a:lnTo>
                    <a:pt x="918990" y="573555"/>
                  </a:lnTo>
                  <a:lnTo>
                    <a:pt x="896181" y="607383"/>
                  </a:lnTo>
                  <a:lnTo>
                    <a:pt x="862353" y="630192"/>
                  </a:lnTo>
                  <a:lnTo>
                    <a:pt x="820928" y="638555"/>
                  </a:lnTo>
                  <a:lnTo>
                    <a:pt x="106426" y="638555"/>
                  </a:lnTo>
                  <a:lnTo>
                    <a:pt x="65000" y="630192"/>
                  </a:lnTo>
                  <a:lnTo>
                    <a:pt x="31172" y="607383"/>
                  </a:lnTo>
                  <a:lnTo>
                    <a:pt x="8363" y="57355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2514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903658" y="2496417"/>
            <a:ext cx="730885" cy="144145"/>
            <a:chOff x="2903658" y="2496417"/>
            <a:chExt cx="730885" cy="144145"/>
          </a:xfrm>
        </p:grpSpPr>
        <p:sp>
          <p:nvSpPr>
            <p:cNvPr id="31" name="object 31"/>
            <p:cNvSpPr/>
            <p:nvPr/>
          </p:nvSpPr>
          <p:spPr>
            <a:xfrm>
              <a:off x="2919664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19660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19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3340" y="828045"/>
            <a:ext cx="6607175" cy="162369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10"/>
              </a:spcBef>
            </a:pPr>
            <a:r>
              <a:rPr sz="3400" b="1" spc="-10" dirty="0">
                <a:latin typeface="Calibri"/>
                <a:cs typeface="Calibri"/>
              </a:rPr>
              <a:t>Precession/Nutation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matrix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 dirty="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2210"/>
              </a:spcBef>
            </a:pPr>
            <a:r>
              <a:rPr sz="3400" spc="-434" dirty="0">
                <a:latin typeface="Cambria Math"/>
                <a:cs typeface="Cambria Math"/>
              </a:rPr>
              <a:t>𝑄</a:t>
            </a:r>
            <a:r>
              <a:rPr lang="en-US" sz="3400" spc="-434" dirty="0">
                <a:latin typeface="Cambria Math"/>
                <a:cs typeface="Cambria Math"/>
              </a:rPr>
              <a:t> </a:t>
            </a:r>
            <a:r>
              <a:rPr sz="3400" spc="-434" dirty="0">
                <a:latin typeface="Cambria Math"/>
                <a:cs typeface="Cambria Math"/>
              </a:rPr>
              <a:t>(𝑡)</a:t>
            </a:r>
            <a:r>
              <a:rPr sz="3400" spc="204" dirty="0">
                <a:latin typeface="Cambria Math"/>
                <a:cs typeface="Cambria Math"/>
              </a:rPr>
              <a:t> </a:t>
            </a:r>
            <a:r>
              <a:rPr lang="en-US" sz="3400" spc="204" dirty="0">
                <a:latin typeface="Cambria Math"/>
                <a:cs typeface="Cambria Math"/>
              </a:rPr>
              <a:t>  </a:t>
            </a:r>
            <a:r>
              <a:rPr sz="3400" dirty="0">
                <a:latin typeface="Cambria Math"/>
                <a:cs typeface="Cambria Math"/>
              </a:rPr>
              <a:t>=</a:t>
            </a:r>
            <a:r>
              <a:rPr sz="3400" spc="200" dirty="0">
                <a:latin typeface="Cambria Math"/>
                <a:cs typeface="Cambria Math"/>
              </a:rPr>
              <a:t> </a:t>
            </a:r>
            <a:r>
              <a:rPr sz="3400" spc="55" dirty="0">
                <a:latin typeface="Cambria Math"/>
                <a:cs typeface="Cambria Math"/>
              </a:rPr>
              <a:t>𝑅</a:t>
            </a:r>
            <a:r>
              <a:rPr sz="3675" spc="82" baseline="-15873" dirty="0">
                <a:latin typeface="Cambria Math"/>
                <a:cs typeface="Cambria Math"/>
              </a:rPr>
              <a:t>𝑧</a:t>
            </a:r>
            <a:r>
              <a:rPr sz="3400" spc="55" dirty="0">
                <a:latin typeface="Cambria Math"/>
                <a:cs typeface="Cambria Math"/>
              </a:rPr>
              <a:t>(−𝐸)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B5E41-0B4D-3DF5-185A-6DA54CF77D07}"/>
              </a:ext>
            </a:extLst>
          </p:cNvPr>
          <p:cNvSpPr txBox="1"/>
          <p:nvPr/>
        </p:nvSpPr>
        <p:spPr>
          <a:xfrm>
            <a:off x="152829" y="1577550"/>
            <a:ext cx="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CIO </a:t>
            </a:r>
            <a:r>
              <a:rPr lang="en-US" dirty="0" err="1"/>
              <a:t>变换矩阵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1981200" y="6143106"/>
            <a:ext cx="55626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HK" altLang="zh-TW" dirty="0"/>
              <a:t>(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1</a:t>
            </a:r>
            <a:r>
              <a:rPr lang="en-HK" altLang="zh-TW" dirty="0"/>
              <a:t> ,</a:t>
            </a:r>
            <a:r>
              <a:rPr lang="zh-TW" altLang="en-HK" dirty="0"/>
              <a:t> 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2</a:t>
            </a:r>
            <a:r>
              <a:rPr lang="en-HK" altLang="zh-TW" dirty="0"/>
              <a:t>) </a:t>
            </a:r>
            <a:r>
              <a:rPr lang="zh-TW" altLang="en-US" dirty="0"/>
              <a:t>在天球赤道面内绕第三轴 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3</a:t>
            </a:r>
            <a:r>
              <a:rPr lang="en-HK" altLang="zh-TW" dirty="0"/>
              <a:t> </a:t>
            </a:r>
            <a:r>
              <a:rPr lang="zh-TW" altLang="en-US" dirty="0"/>
              <a:t>逆时针旋转角 </a:t>
            </a:r>
            <a:r>
              <a:rPr lang="en-HK" altLang="zh-TW" dirty="0"/>
              <a:t>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EB282-8063-1F4C-1B4E-4E5DF923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19955"/>
            <a:ext cx="5067300" cy="38100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88176BB-1932-6553-B818-25757191440F}"/>
              </a:ext>
            </a:extLst>
          </p:cNvPr>
          <p:cNvSpPr txBox="1"/>
          <p:nvPr/>
        </p:nvSpPr>
        <p:spPr>
          <a:xfrm>
            <a:off x="8271764" y="632352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851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4483" y="1893571"/>
            <a:ext cx="952500" cy="664210"/>
            <a:chOff x="824483" y="1893571"/>
            <a:chExt cx="952500" cy="664210"/>
          </a:xfrm>
        </p:grpSpPr>
        <p:sp>
          <p:nvSpPr>
            <p:cNvPr id="5" name="object 5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820928" y="0"/>
                  </a:moveTo>
                  <a:lnTo>
                    <a:pt x="106426" y="0"/>
                  </a:lnTo>
                  <a:lnTo>
                    <a:pt x="65000" y="8363"/>
                  </a:lnTo>
                  <a:lnTo>
                    <a:pt x="31172" y="31172"/>
                  </a:lnTo>
                  <a:lnTo>
                    <a:pt x="8363" y="6500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55"/>
                  </a:lnTo>
                  <a:lnTo>
                    <a:pt x="31172" y="607383"/>
                  </a:lnTo>
                  <a:lnTo>
                    <a:pt x="65000" y="630192"/>
                  </a:lnTo>
                  <a:lnTo>
                    <a:pt x="106426" y="638555"/>
                  </a:lnTo>
                  <a:lnTo>
                    <a:pt x="820928" y="638555"/>
                  </a:lnTo>
                  <a:lnTo>
                    <a:pt x="862353" y="630192"/>
                  </a:lnTo>
                  <a:lnTo>
                    <a:pt x="896181" y="607383"/>
                  </a:lnTo>
                  <a:lnTo>
                    <a:pt x="918990" y="573555"/>
                  </a:lnTo>
                  <a:lnTo>
                    <a:pt x="927354" y="532130"/>
                  </a:lnTo>
                  <a:lnTo>
                    <a:pt x="927354" y="106425"/>
                  </a:lnTo>
                  <a:lnTo>
                    <a:pt x="918990" y="65000"/>
                  </a:lnTo>
                  <a:lnTo>
                    <a:pt x="896181" y="31172"/>
                  </a:lnTo>
                  <a:lnTo>
                    <a:pt x="862353" y="8363"/>
                  </a:lnTo>
                  <a:lnTo>
                    <a:pt x="820928" y="0"/>
                  </a:lnTo>
                  <a:close/>
                </a:path>
              </a:pathLst>
            </a:custGeom>
            <a:solidFill>
              <a:srgbClr val="006699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0" y="106425"/>
                  </a:moveTo>
                  <a:lnTo>
                    <a:pt x="8363" y="65000"/>
                  </a:lnTo>
                  <a:lnTo>
                    <a:pt x="31172" y="31172"/>
                  </a:lnTo>
                  <a:lnTo>
                    <a:pt x="65000" y="8363"/>
                  </a:lnTo>
                  <a:lnTo>
                    <a:pt x="106426" y="0"/>
                  </a:lnTo>
                  <a:lnTo>
                    <a:pt x="820928" y="0"/>
                  </a:lnTo>
                  <a:lnTo>
                    <a:pt x="862353" y="8363"/>
                  </a:lnTo>
                  <a:lnTo>
                    <a:pt x="896181" y="31172"/>
                  </a:lnTo>
                  <a:lnTo>
                    <a:pt x="918990" y="65000"/>
                  </a:lnTo>
                  <a:lnTo>
                    <a:pt x="927354" y="106425"/>
                  </a:lnTo>
                  <a:lnTo>
                    <a:pt x="927354" y="532130"/>
                  </a:lnTo>
                  <a:lnTo>
                    <a:pt x="918990" y="573555"/>
                  </a:lnTo>
                  <a:lnTo>
                    <a:pt x="896181" y="607383"/>
                  </a:lnTo>
                  <a:lnTo>
                    <a:pt x="862353" y="630192"/>
                  </a:lnTo>
                  <a:lnTo>
                    <a:pt x="820928" y="638555"/>
                  </a:lnTo>
                  <a:lnTo>
                    <a:pt x="106426" y="638555"/>
                  </a:lnTo>
                  <a:lnTo>
                    <a:pt x="65000" y="630192"/>
                  </a:lnTo>
                  <a:lnTo>
                    <a:pt x="31172" y="607383"/>
                  </a:lnTo>
                  <a:lnTo>
                    <a:pt x="8363" y="57355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2514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321740" y="2496417"/>
            <a:ext cx="730885" cy="144145"/>
            <a:chOff x="4321740" y="2496417"/>
            <a:chExt cx="730885" cy="144145"/>
          </a:xfrm>
        </p:grpSpPr>
        <p:sp>
          <p:nvSpPr>
            <p:cNvPr id="25" name="object 25"/>
            <p:cNvSpPr/>
            <p:nvPr/>
          </p:nvSpPr>
          <p:spPr>
            <a:xfrm>
              <a:off x="4337745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7742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903658" y="2496417"/>
            <a:ext cx="730885" cy="144145"/>
            <a:chOff x="2903658" y="2496417"/>
            <a:chExt cx="730885" cy="144145"/>
          </a:xfrm>
        </p:grpSpPr>
        <p:sp>
          <p:nvSpPr>
            <p:cNvPr id="31" name="object 31"/>
            <p:cNvSpPr/>
            <p:nvPr/>
          </p:nvSpPr>
          <p:spPr>
            <a:xfrm>
              <a:off x="2919664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19660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19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3340" y="828045"/>
            <a:ext cx="6607175" cy="162369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10"/>
              </a:spcBef>
            </a:pPr>
            <a:r>
              <a:rPr sz="3400" b="1" spc="-10" dirty="0">
                <a:latin typeface="Calibri"/>
                <a:cs typeface="Calibri"/>
              </a:rPr>
              <a:t>Precession/Nutation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matrix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 dirty="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2210"/>
              </a:spcBef>
            </a:pPr>
            <a:r>
              <a:rPr sz="3400" spc="-434" dirty="0">
                <a:latin typeface="Cambria Math"/>
                <a:cs typeface="Cambria Math"/>
              </a:rPr>
              <a:t>𝑄</a:t>
            </a:r>
            <a:r>
              <a:rPr lang="en-US" sz="3400" spc="-434" dirty="0">
                <a:latin typeface="Cambria Math"/>
                <a:cs typeface="Cambria Math"/>
              </a:rPr>
              <a:t> </a:t>
            </a:r>
            <a:r>
              <a:rPr sz="3400" spc="-434" dirty="0">
                <a:latin typeface="Cambria Math"/>
                <a:cs typeface="Cambria Math"/>
              </a:rPr>
              <a:t>(𝑡)</a:t>
            </a:r>
            <a:r>
              <a:rPr sz="3400" spc="204" dirty="0">
                <a:latin typeface="Cambria Math"/>
                <a:cs typeface="Cambria Math"/>
              </a:rPr>
              <a:t> </a:t>
            </a:r>
            <a:r>
              <a:rPr lang="en-US" sz="3400" spc="204" dirty="0">
                <a:latin typeface="Cambria Math"/>
                <a:cs typeface="Cambria Math"/>
              </a:rPr>
              <a:t>  </a:t>
            </a:r>
            <a:r>
              <a:rPr sz="3400" dirty="0">
                <a:latin typeface="Cambria Math"/>
                <a:cs typeface="Cambria Math"/>
              </a:rPr>
              <a:t>=</a:t>
            </a:r>
            <a:r>
              <a:rPr sz="3400" spc="200" dirty="0">
                <a:latin typeface="Cambria Math"/>
                <a:cs typeface="Cambria Math"/>
              </a:rPr>
              <a:t> </a:t>
            </a:r>
            <a:r>
              <a:rPr sz="3400" spc="55" dirty="0">
                <a:latin typeface="Cambria Math"/>
                <a:cs typeface="Cambria Math"/>
              </a:rPr>
              <a:t>𝑅</a:t>
            </a:r>
            <a:r>
              <a:rPr sz="3675" spc="82" baseline="-15873" dirty="0">
                <a:latin typeface="Cambria Math"/>
                <a:cs typeface="Cambria Math"/>
              </a:rPr>
              <a:t>𝑧</a:t>
            </a:r>
            <a:r>
              <a:rPr sz="3400" spc="55" dirty="0">
                <a:latin typeface="Cambria Math"/>
                <a:cs typeface="Cambria Math"/>
              </a:rPr>
              <a:t>(−𝐸)𝑅</a:t>
            </a:r>
            <a:r>
              <a:rPr sz="3675" spc="82" baseline="-15873" dirty="0">
                <a:latin typeface="Cambria Math"/>
                <a:cs typeface="Cambria Math"/>
              </a:rPr>
              <a:t>𝑦</a:t>
            </a:r>
            <a:r>
              <a:rPr sz="3400" spc="55" dirty="0">
                <a:latin typeface="Cambria Math"/>
                <a:cs typeface="Cambria Math"/>
              </a:rPr>
              <a:t>(−𝑑)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B5E41-0B4D-3DF5-185A-6DA54CF77D07}"/>
              </a:ext>
            </a:extLst>
          </p:cNvPr>
          <p:cNvSpPr txBox="1"/>
          <p:nvPr/>
        </p:nvSpPr>
        <p:spPr>
          <a:xfrm>
            <a:off x="152829" y="1577550"/>
            <a:ext cx="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CIO </a:t>
            </a:r>
            <a:r>
              <a:rPr lang="en-US" dirty="0" err="1"/>
              <a:t>变换矩阵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1600200" y="6285388"/>
            <a:ext cx="62644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b="1" dirty="0"/>
              <a:t>e</a:t>
            </a:r>
            <a:r>
              <a:rPr lang="en-US" altLang="zh-TW" b="1" baseline="-25000" dirty="0"/>
              <a:t>3</a:t>
            </a:r>
            <a:r>
              <a:rPr lang="en-US" altLang="zh-TW" dirty="0"/>
              <a:t> ,</a:t>
            </a:r>
            <a:r>
              <a:rPr lang="zh-TW" altLang="en-US" dirty="0"/>
              <a:t> 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1</a:t>
            </a:r>
            <a:r>
              <a:rPr lang="en-HK" altLang="zh-TW" dirty="0"/>
              <a:t>) </a:t>
            </a:r>
            <a:r>
              <a:rPr lang="zh-TW" altLang="en-US" dirty="0"/>
              <a:t>在垂直于交线的平面内绕第二轴 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2</a:t>
            </a:r>
            <a:r>
              <a:rPr lang="en-HK" altLang="zh-TW" dirty="0"/>
              <a:t> </a:t>
            </a:r>
            <a:r>
              <a:rPr lang="zh-TW" altLang="en-US" dirty="0"/>
              <a:t>逆时针旋转角 </a:t>
            </a:r>
            <a:r>
              <a:rPr lang="en-HK" altLang="zh-TW" dirty="0"/>
              <a:t>d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9664C-CA4B-9CEB-BD65-3287F6CC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60" y="2463564"/>
            <a:ext cx="5181600" cy="3810000"/>
          </a:xfrm>
          <a:prstGeom prst="rect">
            <a:avLst/>
          </a:prstGeom>
        </p:spPr>
      </p:pic>
      <p:grpSp>
        <p:nvGrpSpPr>
          <p:cNvPr id="8" name="object 24">
            <a:extLst>
              <a:ext uri="{FF2B5EF4-FFF2-40B4-BE49-F238E27FC236}">
                <a16:creationId xmlns:a16="http://schemas.microsoft.com/office/drawing/2014/main" id="{2222348B-2DBB-74E6-D440-906923F2B580}"/>
              </a:ext>
            </a:extLst>
          </p:cNvPr>
          <p:cNvGrpSpPr/>
          <p:nvPr/>
        </p:nvGrpSpPr>
        <p:grpSpPr>
          <a:xfrm>
            <a:off x="4206557" y="2492818"/>
            <a:ext cx="730885" cy="144145"/>
            <a:chOff x="4321740" y="2496417"/>
            <a:chExt cx="730885" cy="144145"/>
          </a:xfrm>
        </p:grpSpPr>
        <p:sp>
          <p:nvSpPr>
            <p:cNvPr id="9" name="object 25">
              <a:extLst>
                <a:ext uri="{FF2B5EF4-FFF2-40B4-BE49-F238E27FC236}">
                  <a16:creationId xmlns:a16="http://schemas.microsoft.com/office/drawing/2014/main" id="{9F2F8325-DC6B-9FB7-7049-B0BA4CFA62B3}"/>
                </a:ext>
              </a:extLst>
            </p:cNvPr>
            <p:cNvSpPr/>
            <p:nvPr/>
          </p:nvSpPr>
          <p:spPr>
            <a:xfrm>
              <a:off x="4337745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7EC6656C-6583-F0AD-8F92-53DD4846D8EE}"/>
                </a:ext>
              </a:extLst>
            </p:cNvPr>
            <p:cNvSpPr/>
            <p:nvPr/>
          </p:nvSpPr>
          <p:spPr>
            <a:xfrm>
              <a:off x="4337742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E1E2300F-7DC2-69E7-F1FF-FD20D23F9B02}"/>
              </a:ext>
            </a:extLst>
          </p:cNvPr>
          <p:cNvSpPr txBox="1"/>
          <p:nvPr/>
        </p:nvSpPr>
        <p:spPr>
          <a:xfrm>
            <a:off x="8271764" y="632352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6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127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4483" y="1893571"/>
            <a:ext cx="952500" cy="664210"/>
            <a:chOff x="824483" y="1893571"/>
            <a:chExt cx="952500" cy="664210"/>
          </a:xfrm>
        </p:grpSpPr>
        <p:sp>
          <p:nvSpPr>
            <p:cNvPr id="5" name="object 5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820928" y="0"/>
                  </a:moveTo>
                  <a:lnTo>
                    <a:pt x="106426" y="0"/>
                  </a:lnTo>
                  <a:lnTo>
                    <a:pt x="65000" y="8363"/>
                  </a:lnTo>
                  <a:lnTo>
                    <a:pt x="31172" y="31172"/>
                  </a:lnTo>
                  <a:lnTo>
                    <a:pt x="8363" y="6500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55"/>
                  </a:lnTo>
                  <a:lnTo>
                    <a:pt x="31172" y="607383"/>
                  </a:lnTo>
                  <a:lnTo>
                    <a:pt x="65000" y="630192"/>
                  </a:lnTo>
                  <a:lnTo>
                    <a:pt x="106426" y="638555"/>
                  </a:lnTo>
                  <a:lnTo>
                    <a:pt x="820928" y="638555"/>
                  </a:lnTo>
                  <a:lnTo>
                    <a:pt x="862353" y="630192"/>
                  </a:lnTo>
                  <a:lnTo>
                    <a:pt x="896181" y="607383"/>
                  </a:lnTo>
                  <a:lnTo>
                    <a:pt x="918990" y="573555"/>
                  </a:lnTo>
                  <a:lnTo>
                    <a:pt x="927354" y="532130"/>
                  </a:lnTo>
                  <a:lnTo>
                    <a:pt x="927354" y="106425"/>
                  </a:lnTo>
                  <a:lnTo>
                    <a:pt x="918990" y="65000"/>
                  </a:lnTo>
                  <a:lnTo>
                    <a:pt x="896181" y="31172"/>
                  </a:lnTo>
                  <a:lnTo>
                    <a:pt x="862353" y="8363"/>
                  </a:lnTo>
                  <a:lnTo>
                    <a:pt x="820928" y="0"/>
                  </a:lnTo>
                  <a:close/>
                </a:path>
              </a:pathLst>
            </a:custGeom>
            <a:solidFill>
              <a:srgbClr val="006699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056" y="1906144"/>
              <a:ext cx="927735" cy="638810"/>
            </a:xfrm>
            <a:custGeom>
              <a:avLst/>
              <a:gdLst/>
              <a:ahLst/>
              <a:cxnLst/>
              <a:rect l="l" t="t" r="r" b="b"/>
              <a:pathLst>
                <a:path w="927735" h="638810">
                  <a:moveTo>
                    <a:pt x="0" y="106425"/>
                  </a:moveTo>
                  <a:lnTo>
                    <a:pt x="8363" y="65000"/>
                  </a:lnTo>
                  <a:lnTo>
                    <a:pt x="31172" y="31172"/>
                  </a:lnTo>
                  <a:lnTo>
                    <a:pt x="65000" y="8363"/>
                  </a:lnTo>
                  <a:lnTo>
                    <a:pt x="106426" y="0"/>
                  </a:lnTo>
                  <a:lnTo>
                    <a:pt x="820928" y="0"/>
                  </a:lnTo>
                  <a:lnTo>
                    <a:pt x="862353" y="8363"/>
                  </a:lnTo>
                  <a:lnTo>
                    <a:pt x="896181" y="31172"/>
                  </a:lnTo>
                  <a:lnTo>
                    <a:pt x="918990" y="65000"/>
                  </a:lnTo>
                  <a:lnTo>
                    <a:pt x="927354" y="106425"/>
                  </a:lnTo>
                  <a:lnTo>
                    <a:pt x="927354" y="532130"/>
                  </a:lnTo>
                  <a:lnTo>
                    <a:pt x="918990" y="573555"/>
                  </a:lnTo>
                  <a:lnTo>
                    <a:pt x="896181" y="607383"/>
                  </a:lnTo>
                  <a:lnTo>
                    <a:pt x="862353" y="630192"/>
                  </a:lnTo>
                  <a:lnTo>
                    <a:pt x="820928" y="638555"/>
                  </a:lnTo>
                  <a:lnTo>
                    <a:pt x="106426" y="638555"/>
                  </a:lnTo>
                  <a:lnTo>
                    <a:pt x="65000" y="630192"/>
                  </a:lnTo>
                  <a:lnTo>
                    <a:pt x="31172" y="607383"/>
                  </a:lnTo>
                  <a:lnTo>
                    <a:pt x="8363" y="57355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25146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321740" y="2496417"/>
            <a:ext cx="730885" cy="144145"/>
            <a:chOff x="4321740" y="2496417"/>
            <a:chExt cx="730885" cy="144145"/>
          </a:xfrm>
        </p:grpSpPr>
        <p:sp>
          <p:nvSpPr>
            <p:cNvPr id="25" name="object 25"/>
            <p:cNvSpPr/>
            <p:nvPr/>
          </p:nvSpPr>
          <p:spPr>
            <a:xfrm>
              <a:off x="4337745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7742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945562" y="2496417"/>
            <a:ext cx="730885" cy="144145"/>
            <a:chOff x="5945562" y="2496417"/>
            <a:chExt cx="730885" cy="144145"/>
          </a:xfrm>
        </p:grpSpPr>
        <p:sp>
          <p:nvSpPr>
            <p:cNvPr id="28" name="object 28"/>
            <p:cNvSpPr/>
            <p:nvPr/>
          </p:nvSpPr>
          <p:spPr>
            <a:xfrm>
              <a:off x="5961568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4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61564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903658" y="2496417"/>
            <a:ext cx="730885" cy="144145"/>
            <a:chOff x="2903658" y="2496417"/>
            <a:chExt cx="730885" cy="144145"/>
          </a:xfrm>
        </p:grpSpPr>
        <p:sp>
          <p:nvSpPr>
            <p:cNvPr id="31" name="object 31"/>
            <p:cNvSpPr/>
            <p:nvPr/>
          </p:nvSpPr>
          <p:spPr>
            <a:xfrm>
              <a:off x="2919664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19660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19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3340" y="828045"/>
            <a:ext cx="6607175" cy="162369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10"/>
              </a:spcBef>
            </a:pPr>
            <a:r>
              <a:rPr sz="3400" b="1" spc="-10" dirty="0">
                <a:latin typeface="Calibri"/>
                <a:cs typeface="Calibri"/>
              </a:rPr>
              <a:t>Precession/Nutation</a:t>
            </a:r>
            <a:r>
              <a:rPr sz="3400" b="1" spc="-6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matrix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 dirty="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2210"/>
              </a:spcBef>
            </a:pPr>
            <a:r>
              <a:rPr sz="3400" spc="-434" dirty="0">
                <a:latin typeface="Cambria Math"/>
                <a:cs typeface="Cambria Math"/>
              </a:rPr>
              <a:t>𝑄</a:t>
            </a:r>
            <a:r>
              <a:rPr lang="en-US" sz="3400" spc="-434" dirty="0">
                <a:latin typeface="Cambria Math"/>
                <a:cs typeface="Cambria Math"/>
              </a:rPr>
              <a:t> </a:t>
            </a:r>
            <a:r>
              <a:rPr sz="3400" spc="-434" dirty="0">
                <a:latin typeface="Cambria Math"/>
                <a:cs typeface="Cambria Math"/>
              </a:rPr>
              <a:t>(𝑡)</a:t>
            </a:r>
            <a:r>
              <a:rPr sz="3400" spc="204" dirty="0">
                <a:latin typeface="Cambria Math"/>
                <a:cs typeface="Cambria Math"/>
              </a:rPr>
              <a:t> </a:t>
            </a:r>
            <a:r>
              <a:rPr lang="en-US" sz="3400" spc="204" dirty="0">
                <a:latin typeface="Cambria Math"/>
                <a:cs typeface="Cambria Math"/>
              </a:rPr>
              <a:t>  </a:t>
            </a:r>
            <a:r>
              <a:rPr sz="3400" dirty="0">
                <a:latin typeface="Cambria Math"/>
                <a:cs typeface="Cambria Math"/>
              </a:rPr>
              <a:t>=</a:t>
            </a:r>
            <a:r>
              <a:rPr sz="3400" spc="200" dirty="0">
                <a:latin typeface="Cambria Math"/>
                <a:cs typeface="Cambria Math"/>
              </a:rPr>
              <a:t> </a:t>
            </a:r>
            <a:r>
              <a:rPr sz="3400" spc="55" dirty="0">
                <a:latin typeface="Cambria Math"/>
                <a:cs typeface="Cambria Math"/>
              </a:rPr>
              <a:t>𝑅</a:t>
            </a:r>
            <a:r>
              <a:rPr sz="3675" spc="82" baseline="-15873" dirty="0">
                <a:latin typeface="Cambria Math"/>
                <a:cs typeface="Cambria Math"/>
              </a:rPr>
              <a:t>𝑧</a:t>
            </a:r>
            <a:r>
              <a:rPr sz="3400" spc="55" dirty="0">
                <a:latin typeface="Cambria Math"/>
                <a:cs typeface="Cambria Math"/>
              </a:rPr>
              <a:t>(−𝐸)𝑅</a:t>
            </a:r>
            <a:r>
              <a:rPr sz="3675" spc="82" baseline="-15873" dirty="0">
                <a:latin typeface="Cambria Math"/>
                <a:cs typeface="Cambria Math"/>
              </a:rPr>
              <a:t>𝑦</a:t>
            </a:r>
            <a:r>
              <a:rPr sz="3400" spc="55" dirty="0">
                <a:latin typeface="Cambria Math"/>
                <a:cs typeface="Cambria Math"/>
              </a:rPr>
              <a:t>(−𝑑)𝑅</a:t>
            </a:r>
            <a:r>
              <a:rPr sz="3675" spc="82" baseline="-15873" dirty="0">
                <a:latin typeface="Cambria Math"/>
                <a:cs typeface="Cambria Math"/>
              </a:rPr>
              <a:t>𝑧</a:t>
            </a:r>
            <a:r>
              <a:rPr sz="3400" spc="55" dirty="0">
                <a:latin typeface="Cambria Math"/>
                <a:cs typeface="Cambria Math"/>
              </a:rPr>
              <a:t>(𝐸</a:t>
            </a:r>
            <a:r>
              <a:rPr sz="3400" spc="145" dirty="0">
                <a:latin typeface="Cambria Math"/>
                <a:cs typeface="Cambria Math"/>
              </a:rPr>
              <a:t> </a:t>
            </a:r>
            <a:r>
              <a:rPr sz="3400" dirty="0">
                <a:latin typeface="Cambria Math"/>
                <a:cs typeface="Cambria Math"/>
              </a:rPr>
              <a:t>+</a:t>
            </a:r>
            <a:r>
              <a:rPr sz="3400" spc="5" dirty="0">
                <a:latin typeface="Cambria Math"/>
                <a:cs typeface="Cambria Math"/>
              </a:rPr>
              <a:t> </a:t>
            </a:r>
            <a:r>
              <a:rPr sz="3400" spc="-25" dirty="0">
                <a:latin typeface="Cambria Math"/>
                <a:cs typeface="Cambria Math"/>
              </a:rPr>
              <a:t>𝑠)</a:t>
            </a:r>
            <a:endParaRPr sz="3400" dirty="0">
              <a:latin typeface="Cambria Math"/>
              <a:cs typeface="Cambria Math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B5E41-0B4D-3DF5-185A-6DA54CF77D07}"/>
              </a:ext>
            </a:extLst>
          </p:cNvPr>
          <p:cNvSpPr txBox="1"/>
          <p:nvPr/>
        </p:nvSpPr>
        <p:spPr>
          <a:xfrm>
            <a:off x="152829" y="1577550"/>
            <a:ext cx="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CIO </a:t>
            </a:r>
            <a:r>
              <a:rPr lang="en-US" dirty="0" err="1"/>
              <a:t>变换矩阵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BE407-C84B-7455-D2BC-B670F3D645DA}"/>
              </a:ext>
            </a:extLst>
          </p:cNvPr>
          <p:cNvSpPr txBox="1"/>
          <p:nvPr/>
        </p:nvSpPr>
        <p:spPr>
          <a:xfrm>
            <a:off x="1554350" y="6283156"/>
            <a:ext cx="6370450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HK" altLang="zh-TW" dirty="0"/>
              <a:t>(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1</a:t>
            </a:r>
            <a:r>
              <a:rPr lang="en-HK" altLang="zh-TW" dirty="0"/>
              <a:t> , 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2</a:t>
            </a:r>
            <a:r>
              <a:rPr lang="en-HK" altLang="zh-TW" dirty="0"/>
              <a:t>)</a:t>
            </a:r>
            <a:r>
              <a:rPr lang="zh-TW" altLang="en-US" dirty="0"/>
              <a:t>在中间赤道面内绕中间极向量 </a:t>
            </a:r>
            <a:r>
              <a:rPr lang="en-HK" altLang="zh-TW" b="1" dirty="0"/>
              <a:t>e</a:t>
            </a:r>
            <a:r>
              <a:rPr lang="en-HK" altLang="zh-TW" b="1" baseline="-25000" dirty="0"/>
              <a:t>3</a:t>
            </a:r>
            <a:r>
              <a:rPr lang="en-HK" altLang="zh-TW" dirty="0"/>
              <a:t> </a:t>
            </a:r>
            <a:r>
              <a:rPr lang="zh-TW" altLang="en-US" dirty="0"/>
              <a:t>顺时针旋转角 </a:t>
            </a:r>
            <a:r>
              <a:rPr lang="en-HK" altLang="zh-TW" dirty="0"/>
              <a:t>E</a:t>
            </a:r>
            <a:r>
              <a:rPr lang="en-US" altLang="zh-TW" dirty="0"/>
              <a:t> + 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71ADF-C364-5084-065E-823686A95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15" y="2635546"/>
            <a:ext cx="4597400" cy="35814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76D3446-B7CC-4261-7B5F-3C348A9395E0}"/>
              </a:ext>
            </a:extLst>
          </p:cNvPr>
          <p:cNvSpPr txBox="1"/>
          <p:nvPr/>
        </p:nvSpPr>
        <p:spPr>
          <a:xfrm>
            <a:off x="8271764" y="6323520"/>
            <a:ext cx="33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r>
              <a:rPr lang="en-US" sz="2400" spc="-25" dirty="0">
                <a:solidFill>
                  <a:srgbClr val="8A8A8A"/>
                </a:solidFill>
                <a:latin typeface="Calibri"/>
                <a:cs typeface="Calibri"/>
              </a:rPr>
              <a:t>7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365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42223" y="5681651"/>
            <a:ext cx="1463675" cy="601345"/>
            <a:chOff x="5342223" y="5681651"/>
            <a:chExt cx="1463675" cy="601345"/>
          </a:xfrm>
        </p:grpSpPr>
        <p:sp>
          <p:nvSpPr>
            <p:cNvPr id="3" name="object 3"/>
            <p:cNvSpPr/>
            <p:nvPr/>
          </p:nvSpPr>
          <p:spPr>
            <a:xfrm>
              <a:off x="6083807" y="5948934"/>
              <a:ext cx="720090" cy="334010"/>
            </a:xfrm>
            <a:custGeom>
              <a:avLst/>
              <a:gdLst/>
              <a:ahLst/>
              <a:cxnLst/>
              <a:rect l="l" t="t" r="r" b="b"/>
              <a:pathLst>
                <a:path w="720090" h="334010">
                  <a:moveTo>
                    <a:pt x="720089" y="0"/>
                  </a:moveTo>
                  <a:lnTo>
                    <a:pt x="0" y="0"/>
                  </a:lnTo>
                  <a:lnTo>
                    <a:pt x="0" y="333755"/>
                  </a:lnTo>
                  <a:lnTo>
                    <a:pt x="720089" y="333755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42223" y="5681651"/>
              <a:ext cx="1463675" cy="259079"/>
            </a:xfrm>
            <a:custGeom>
              <a:avLst/>
              <a:gdLst/>
              <a:ahLst/>
              <a:cxnLst/>
              <a:rect l="l" t="t" r="r" b="b"/>
              <a:pathLst>
                <a:path w="1463675" h="259079">
                  <a:moveTo>
                    <a:pt x="1381048" y="0"/>
                  </a:moveTo>
                  <a:lnTo>
                    <a:pt x="1377365" y="10515"/>
                  </a:lnTo>
                  <a:lnTo>
                    <a:pt x="1392357" y="17023"/>
                  </a:lnTo>
                  <a:lnTo>
                    <a:pt x="1405253" y="26031"/>
                  </a:lnTo>
                  <a:lnTo>
                    <a:pt x="1431435" y="67784"/>
                  </a:lnTo>
                  <a:lnTo>
                    <a:pt x="1439043" y="105840"/>
                  </a:lnTo>
                  <a:lnTo>
                    <a:pt x="1440040" y="128219"/>
                  </a:lnTo>
                  <a:lnTo>
                    <a:pt x="1439080" y="151067"/>
                  </a:lnTo>
                  <a:lnTo>
                    <a:pt x="1431398" y="190462"/>
                  </a:lnTo>
                  <a:lnTo>
                    <a:pt x="1405270" y="232887"/>
                  </a:lnTo>
                  <a:lnTo>
                    <a:pt x="1377772" y="248526"/>
                  </a:lnTo>
                  <a:lnTo>
                    <a:pt x="1381048" y="259029"/>
                  </a:lnTo>
                  <a:lnTo>
                    <a:pt x="1416378" y="242460"/>
                  </a:lnTo>
                  <a:lnTo>
                    <a:pt x="1442364" y="213766"/>
                  </a:lnTo>
                  <a:lnTo>
                    <a:pt x="1458337" y="175345"/>
                  </a:lnTo>
                  <a:lnTo>
                    <a:pt x="1463662" y="129590"/>
                  </a:lnTo>
                  <a:lnTo>
                    <a:pt x="1462342" y="106118"/>
                  </a:lnTo>
                  <a:lnTo>
                    <a:pt x="1451639" y="63745"/>
                  </a:lnTo>
                  <a:lnTo>
                    <a:pt x="1430446" y="29484"/>
                  </a:lnTo>
                  <a:lnTo>
                    <a:pt x="1399827" y="6781"/>
                  </a:lnTo>
                  <a:lnTo>
                    <a:pt x="1381048" y="0"/>
                  </a:lnTo>
                  <a:close/>
                </a:path>
                <a:path w="1463675" h="259079">
                  <a:moveTo>
                    <a:pt x="82613" y="0"/>
                  </a:moveTo>
                  <a:lnTo>
                    <a:pt x="47369" y="16610"/>
                  </a:lnTo>
                  <a:lnTo>
                    <a:pt x="21374" y="45402"/>
                  </a:lnTo>
                  <a:lnTo>
                    <a:pt x="5343" y="83891"/>
                  </a:lnTo>
                  <a:lnTo>
                    <a:pt x="77" y="128219"/>
                  </a:lnTo>
                  <a:lnTo>
                    <a:pt x="0" y="129590"/>
                  </a:lnTo>
                  <a:lnTo>
                    <a:pt x="5330" y="175345"/>
                  </a:lnTo>
                  <a:lnTo>
                    <a:pt x="21310" y="213766"/>
                  </a:lnTo>
                  <a:lnTo>
                    <a:pt x="47285" y="242460"/>
                  </a:lnTo>
                  <a:lnTo>
                    <a:pt x="82613" y="259029"/>
                  </a:lnTo>
                  <a:lnTo>
                    <a:pt x="85890" y="248526"/>
                  </a:lnTo>
                  <a:lnTo>
                    <a:pt x="71135" y="241987"/>
                  </a:lnTo>
                  <a:lnTo>
                    <a:pt x="58400" y="232887"/>
                  </a:lnTo>
                  <a:lnTo>
                    <a:pt x="32271" y="190462"/>
                  </a:lnTo>
                  <a:lnTo>
                    <a:pt x="24594" y="151067"/>
                  </a:lnTo>
                  <a:lnTo>
                    <a:pt x="23692" y="129590"/>
                  </a:lnTo>
                  <a:lnTo>
                    <a:pt x="23634" y="128219"/>
                  </a:lnTo>
                  <a:lnTo>
                    <a:pt x="27473" y="85974"/>
                  </a:lnTo>
                  <a:lnTo>
                    <a:pt x="47709" y="37540"/>
                  </a:lnTo>
                  <a:lnTo>
                    <a:pt x="86309" y="10515"/>
                  </a:lnTo>
                  <a:lnTo>
                    <a:pt x="82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4741" y="2771656"/>
            <a:ext cx="6196330" cy="11226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latin typeface="Cambria Math"/>
                <a:cs typeface="Cambria Math"/>
              </a:rPr>
              <a:t>𝐸𝑅𝐴</a:t>
            </a:r>
            <a:r>
              <a:rPr sz="3000" spc="-40" dirty="0">
                <a:latin typeface="Cambria Math"/>
                <a:cs typeface="Cambria Math"/>
              </a:rPr>
              <a:t> </a:t>
            </a:r>
            <a:r>
              <a:rPr sz="3000" dirty="0">
                <a:latin typeface="Calibri"/>
                <a:cs typeface="Calibri"/>
              </a:rPr>
              <a:t>…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Earth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Rotation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Angle</a:t>
            </a:r>
            <a:endParaRPr sz="30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latin typeface="Cambria Math"/>
                <a:cs typeface="Cambria Math"/>
              </a:rPr>
              <a:t>𝐸𝑅𝐴</a:t>
            </a:r>
            <a:r>
              <a:rPr sz="3000" spc="-30" dirty="0">
                <a:latin typeface="Cambria Math"/>
                <a:cs typeface="Cambria Math"/>
              </a:rPr>
              <a:t> </a:t>
            </a:r>
            <a:r>
              <a:rPr sz="3000" spc="-10" dirty="0">
                <a:latin typeface="Calibri"/>
                <a:cs typeface="Calibri"/>
              </a:rPr>
              <a:t>proportional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dUT1,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only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input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80" y="3429000"/>
            <a:ext cx="1584325" cy="48704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ts val="3565"/>
              </a:lnSpc>
            </a:pPr>
            <a:r>
              <a:rPr sz="3000" spc="-25" dirty="0">
                <a:latin typeface="Calibri"/>
                <a:cs typeface="Calibri"/>
              </a:rPr>
              <a:t>UT1-UTC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grpSp>
        <p:nvGrpSpPr>
          <p:cNvPr id="8" name="object 8" descr="KB-Capitaine2"/>
          <p:cNvGrpSpPr/>
          <p:nvPr/>
        </p:nvGrpSpPr>
        <p:grpSpPr>
          <a:xfrm>
            <a:off x="4283964" y="1412747"/>
            <a:ext cx="4639310" cy="1327150"/>
            <a:chOff x="4283964" y="1412747"/>
            <a:chExt cx="4639310" cy="1327150"/>
          </a:xfrm>
        </p:grpSpPr>
        <p:pic>
          <p:nvPicPr>
            <p:cNvPr id="9" name="object 9" descr="KB-Capitaine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3964" y="1412747"/>
              <a:ext cx="4639055" cy="132664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30152" y="1665731"/>
              <a:ext cx="2755900" cy="667385"/>
            </a:xfrm>
            <a:custGeom>
              <a:avLst/>
              <a:gdLst/>
              <a:ahLst/>
              <a:cxnLst/>
              <a:rect l="l" t="t" r="r" b="b"/>
              <a:pathLst>
                <a:path w="2755900" h="667385">
                  <a:moveTo>
                    <a:pt x="2755379" y="0"/>
                  </a:moveTo>
                  <a:lnTo>
                    <a:pt x="2699753" y="14939"/>
                  </a:lnTo>
                  <a:lnTo>
                    <a:pt x="2632041" y="33395"/>
                  </a:lnTo>
                  <a:lnTo>
                    <a:pt x="2594086" y="43803"/>
                  </a:lnTo>
                  <a:lnTo>
                    <a:pt x="2553628" y="54923"/>
                  </a:lnTo>
                  <a:lnTo>
                    <a:pt x="2510841" y="66701"/>
                  </a:lnTo>
                  <a:lnTo>
                    <a:pt x="2465899" y="79081"/>
                  </a:lnTo>
                  <a:lnTo>
                    <a:pt x="2418974" y="92007"/>
                  </a:lnTo>
                  <a:lnTo>
                    <a:pt x="2370240" y="105424"/>
                  </a:lnTo>
                  <a:lnTo>
                    <a:pt x="2319869" y="119276"/>
                  </a:lnTo>
                  <a:lnTo>
                    <a:pt x="2268036" y="133508"/>
                  </a:lnTo>
                  <a:lnTo>
                    <a:pt x="2214913" y="148065"/>
                  </a:lnTo>
                  <a:lnTo>
                    <a:pt x="2160674" y="162890"/>
                  </a:lnTo>
                  <a:lnTo>
                    <a:pt x="2105492" y="177928"/>
                  </a:lnTo>
                  <a:lnTo>
                    <a:pt x="2049539" y="193125"/>
                  </a:lnTo>
                  <a:lnTo>
                    <a:pt x="1992989" y="208424"/>
                  </a:lnTo>
                  <a:lnTo>
                    <a:pt x="1936016" y="223770"/>
                  </a:lnTo>
                  <a:lnTo>
                    <a:pt x="1878792" y="239107"/>
                  </a:lnTo>
                  <a:lnTo>
                    <a:pt x="1821491" y="254381"/>
                  </a:lnTo>
                  <a:lnTo>
                    <a:pt x="1764286" y="269535"/>
                  </a:lnTo>
                  <a:lnTo>
                    <a:pt x="1707350" y="284513"/>
                  </a:lnTo>
                  <a:lnTo>
                    <a:pt x="1650857" y="299262"/>
                  </a:lnTo>
                  <a:lnTo>
                    <a:pt x="1594979" y="313724"/>
                  </a:lnTo>
                  <a:lnTo>
                    <a:pt x="1539889" y="327845"/>
                  </a:lnTo>
                  <a:lnTo>
                    <a:pt x="1485762" y="341570"/>
                  </a:lnTo>
                  <a:lnTo>
                    <a:pt x="1432770" y="354841"/>
                  </a:lnTo>
                  <a:lnTo>
                    <a:pt x="1381086" y="367605"/>
                  </a:lnTo>
                  <a:lnTo>
                    <a:pt x="1330883" y="379806"/>
                  </a:lnTo>
                  <a:lnTo>
                    <a:pt x="1283118" y="391219"/>
                  </a:lnTo>
                  <a:lnTo>
                    <a:pt x="1234247" y="402721"/>
                  </a:lnTo>
                  <a:lnTo>
                    <a:pt x="1184390" y="414294"/>
                  </a:lnTo>
                  <a:lnTo>
                    <a:pt x="1133665" y="425921"/>
                  </a:lnTo>
                  <a:lnTo>
                    <a:pt x="1082190" y="437584"/>
                  </a:lnTo>
                  <a:lnTo>
                    <a:pt x="1030085" y="449265"/>
                  </a:lnTo>
                  <a:lnTo>
                    <a:pt x="977467" y="460946"/>
                  </a:lnTo>
                  <a:lnTo>
                    <a:pt x="924454" y="472610"/>
                  </a:lnTo>
                  <a:lnTo>
                    <a:pt x="871167" y="484238"/>
                  </a:lnTo>
                  <a:lnTo>
                    <a:pt x="817722" y="495813"/>
                  </a:lnTo>
                  <a:lnTo>
                    <a:pt x="764239" y="507317"/>
                  </a:lnTo>
                  <a:lnTo>
                    <a:pt x="710837" y="518732"/>
                  </a:lnTo>
                  <a:lnTo>
                    <a:pt x="657632" y="530040"/>
                  </a:lnTo>
                  <a:lnTo>
                    <a:pt x="604745" y="541224"/>
                  </a:lnTo>
                  <a:lnTo>
                    <a:pt x="552294" y="552266"/>
                  </a:lnTo>
                  <a:lnTo>
                    <a:pt x="500397" y="563148"/>
                  </a:lnTo>
                  <a:lnTo>
                    <a:pt x="449172" y="573852"/>
                  </a:lnTo>
                  <a:lnTo>
                    <a:pt x="398739" y="584360"/>
                  </a:lnTo>
                  <a:lnTo>
                    <a:pt x="349215" y="594655"/>
                  </a:lnTo>
                  <a:lnTo>
                    <a:pt x="300720" y="604719"/>
                  </a:lnTo>
                  <a:lnTo>
                    <a:pt x="253372" y="614534"/>
                  </a:lnTo>
                  <a:lnTo>
                    <a:pt x="207288" y="624081"/>
                  </a:lnTo>
                  <a:lnTo>
                    <a:pt x="162589" y="633344"/>
                  </a:lnTo>
                  <a:lnTo>
                    <a:pt x="119392" y="642305"/>
                  </a:lnTo>
                  <a:lnTo>
                    <a:pt x="77816" y="650945"/>
                  </a:lnTo>
                  <a:lnTo>
                    <a:pt x="37979" y="659248"/>
                  </a:lnTo>
                  <a:lnTo>
                    <a:pt x="0" y="667194"/>
                  </a:lnTo>
                </a:path>
              </a:pathLst>
            </a:custGeom>
            <a:ln w="38099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7361" y="2224140"/>
              <a:ext cx="206375" cy="186690"/>
            </a:xfrm>
            <a:custGeom>
              <a:avLst/>
              <a:gdLst/>
              <a:ahLst/>
              <a:cxnLst/>
              <a:rect l="l" t="t" r="r" b="b"/>
              <a:pathLst>
                <a:path w="206375" h="186689">
                  <a:moveTo>
                    <a:pt x="166573" y="0"/>
                  </a:moveTo>
                  <a:lnTo>
                    <a:pt x="0" y="132727"/>
                  </a:lnTo>
                  <a:lnTo>
                    <a:pt x="206133" y="186347"/>
                  </a:lnTo>
                  <a:lnTo>
                    <a:pt x="111810" y="108991"/>
                  </a:lnTo>
                  <a:lnTo>
                    <a:pt x="16657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24483" y="1905001"/>
            <a:ext cx="952500" cy="636270"/>
            <a:chOff x="824483" y="1905001"/>
            <a:chExt cx="952500" cy="636270"/>
          </a:xfrm>
        </p:grpSpPr>
        <p:sp>
          <p:nvSpPr>
            <p:cNvPr id="13" name="object 13"/>
            <p:cNvSpPr/>
            <p:nvPr/>
          </p:nvSpPr>
          <p:spPr>
            <a:xfrm>
              <a:off x="837056" y="1917574"/>
              <a:ext cx="927735" cy="611505"/>
            </a:xfrm>
            <a:custGeom>
              <a:avLst/>
              <a:gdLst/>
              <a:ahLst/>
              <a:cxnLst/>
              <a:rect l="l" t="t" r="r" b="b"/>
              <a:pathLst>
                <a:path w="927735" h="611505">
                  <a:moveTo>
                    <a:pt x="825500" y="0"/>
                  </a:moveTo>
                  <a:lnTo>
                    <a:pt x="101854" y="0"/>
                  </a:lnTo>
                  <a:lnTo>
                    <a:pt x="62209" y="8004"/>
                  </a:lnTo>
                  <a:lnTo>
                    <a:pt x="29833" y="29833"/>
                  </a:lnTo>
                  <a:lnTo>
                    <a:pt x="8004" y="62209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4" y="548914"/>
                  </a:lnTo>
                  <a:lnTo>
                    <a:pt x="29833" y="581290"/>
                  </a:lnTo>
                  <a:lnTo>
                    <a:pt x="62209" y="603119"/>
                  </a:lnTo>
                  <a:lnTo>
                    <a:pt x="101854" y="611123"/>
                  </a:lnTo>
                  <a:lnTo>
                    <a:pt x="825500" y="611123"/>
                  </a:lnTo>
                  <a:lnTo>
                    <a:pt x="865144" y="603119"/>
                  </a:lnTo>
                  <a:lnTo>
                    <a:pt x="897520" y="581290"/>
                  </a:lnTo>
                  <a:lnTo>
                    <a:pt x="919349" y="548914"/>
                  </a:lnTo>
                  <a:lnTo>
                    <a:pt x="927354" y="509269"/>
                  </a:lnTo>
                  <a:lnTo>
                    <a:pt x="927354" y="101853"/>
                  </a:lnTo>
                  <a:lnTo>
                    <a:pt x="919349" y="62209"/>
                  </a:lnTo>
                  <a:lnTo>
                    <a:pt x="897520" y="29833"/>
                  </a:lnTo>
                  <a:lnTo>
                    <a:pt x="865144" y="8004"/>
                  </a:lnTo>
                  <a:lnTo>
                    <a:pt x="825500" y="0"/>
                  </a:lnTo>
                  <a:close/>
                </a:path>
              </a:pathLst>
            </a:custGeom>
            <a:solidFill>
              <a:srgbClr val="F79646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7056" y="1917574"/>
              <a:ext cx="927735" cy="611505"/>
            </a:xfrm>
            <a:custGeom>
              <a:avLst/>
              <a:gdLst/>
              <a:ahLst/>
              <a:cxnLst/>
              <a:rect l="l" t="t" r="r" b="b"/>
              <a:pathLst>
                <a:path w="927735" h="611505">
                  <a:moveTo>
                    <a:pt x="0" y="101853"/>
                  </a:moveTo>
                  <a:lnTo>
                    <a:pt x="8004" y="62209"/>
                  </a:lnTo>
                  <a:lnTo>
                    <a:pt x="29833" y="29833"/>
                  </a:lnTo>
                  <a:lnTo>
                    <a:pt x="62209" y="8004"/>
                  </a:lnTo>
                  <a:lnTo>
                    <a:pt x="101854" y="0"/>
                  </a:lnTo>
                  <a:lnTo>
                    <a:pt x="825500" y="0"/>
                  </a:lnTo>
                  <a:lnTo>
                    <a:pt x="865144" y="8004"/>
                  </a:lnTo>
                  <a:lnTo>
                    <a:pt x="897520" y="29833"/>
                  </a:lnTo>
                  <a:lnTo>
                    <a:pt x="919349" y="62209"/>
                  </a:lnTo>
                  <a:lnTo>
                    <a:pt x="927354" y="101853"/>
                  </a:lnTo>
                  <a:lnTo>
                    <a:pt x="927354" y="509269"/>
                  </a:lnTo>
                  <a:lnTo>
                    <a:pt x="919349" y="548914"/>
                  </a:lnTo>
                  <a:lnTo>
                    <a:pt x="897520" y="581290"/>
                  </a:lnTo>
                  <a:lnTo>
                    <a:pt x="865144" y="603119"/>
                  </a:lnTo>
                  <a:lnTo>
                    <a:pt x="825500" y="611123"/>
                  </a:lnTo>
                  <a:lnTo>
                    <a:pt x="101854" y="611123"/>
                  </a:lnTo>
                  <a:lnTo>
                    <a:pt x="62209" y="603119"/>
                  </a:lnTo>
                  <a:lnTo>
                    <a:pt x="29833" y="581290"/>
                  </a:lnTo>
                  <a:lnTo>
                    <a:pt x="8004" y="548914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ln w="25146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6040" y="812179"/>
            <a:ext cx="3936365" cy="1655445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35"/>
              </a:spcBef>
            </a:pPr>
            <a:r>
              <a:rPr sz="3400" b="1" dirty="0">
                <a:latin typeface="Calibri"/>
                <a:cs typeface="Calibri"/>
              </a:rPr>
              <a:t>Earth</a:t>
            </a:r>
            <a:r>
              <a:rPr sz="3400" b="1" spc="-12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rotation</a:t>
            </a:r>
            <a:r>
              <a:rPr sz="3400" b="1" spc="-13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matrix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>
              <a:latin typeface="Calibri"/>
              <a:cs typeface="Calibri"/>
            </a:endParaRPr>
          </a:p>
          <a:p>
            <a:pPr marL="471805">
              <a:lnSpc>
                <a:spcPct val="100000"/>
              </a:lnSpc>
              <a:spcBef>
                <a:spcPts val="2335"/>
              </a:spcBef>
            </a:pPr>
            <a:r>
              <a:rPr sz="3400" dirty="0">
                <a:latin typeface="Cambria Math"/>
                <a:cs typeface="Cambria Math"/>
              </a:rPr>
              <a:t>𝑅(𝑡)</a:t>
            </a:r>
            <a:r>
              <a:rPr sz="3400" spc="260" dirty="0">
                <a:latin typeface="Cambria Math"/>
                <a:cs typeface="Cambria Math"/>
              </a:rPr>
              <a:t> </a:t>
            </a:r>
            <a:r>
              <a:rPr sz="3400" dirty="0">
                <a:latin typeface="Cambria Math"/>
                <a:cs typeface="Cambria Math"/>
              </a:rPr>
              <a:t>=</a:t>
            </a:r>
            <a:r>
              <a:rPr sz="3400" spc="254" dirty="0">
                <a:latin typeface="Cambria Math"/>
                <a:cs typeface="Cambria Math"/>
              </a:rPr>
              <a:t> </a:t>
            </a:r>
            <a:r>
              <a:rPr sz="3400" spc="-10" dirty="0">
                <a:latin typeface="Cambria Math"/>
                <a:cs typeface="Cambria Math"/>
              </a:rPr>
              <a:t>𝑅</a:t>
            </a:r>
            <a:r>
              <a:rPr sz="3675" spc="-15" baseline="-15873" dirty="0">
                <a:latin typeface="Cambria Math"/>
                <a:cs typeface="Cambria Math"/>
              </a:rPr>
              <a:t>𝑧</a:t>
            </a:r>
            <a:r>
              <a:rPr sz="3400" spc="-10" dirty="0">
                <a:latin typeface="Cambria Math"/>
                <a:cs typeface="Cambria Math"/>
              </a:rPr>
              <a:t>(−𝐸𝑅𝐴)</a:t>
            </a:r>
            <a:endParaRPr sz="34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37751" y="4178108"/>
            <a:ext cx="459740" cy="259079"/>
          </a:xfrm>
          <a:custGeom>
            <a:avLst/>
            <a:gdLst/>
            <a:ahLst/>
            <a:cxnLst/>
            <a:rect l="l" t="t" r="r" b="b"/>
            <a:pathLst>
              <a:path w="459739" h="259079">
                <a:moveTo>
                  <a:pt x="376732" y="0"/>
                </a:moveTo>
                <a:lnTo>
                  <a:pt x="373049" y="10515"/>
                </a:lnTo>
                <a:lnTo>
                  <a:pt x="388041" y="17023"/>
                </a:lnTo>
                <a:lnTo>
                  <a:pt x="400937" y="26031"/>
                </a:lnTo>
                <a:lnTo>
                  <a:pt x="427119" y="67784"/>
                </a:lnTo>
                <a:lnTo>
                  <a:pt x="434727" y="105840"/>
                </a:lnTo>
                <a:lnTo>
                  <a:pt x="435724" y="128219"/>
                </a:lnTo>
                <a:lnTo>
                  <a:pt x="434764" y="151067"/>
                </a:lnTo>
                <a:lnTo>
                  <a:pt x="427082" y="190462"/>
                </a:lnTo>
                <a:lnTo>
                  <a:pt x="400954" y="232887"/>
                </a:lnTo>
                <a:lnTo>
                  <a:pt x="373456" y="248526"/>
                </a:lnTo>
                <a:lnTo>
                  <a:pt x="376732" y="259029"/>
                </a:lnTo>
                <a:lnTo>
                  <a:pt x="412062" y="242460"/>
                </a:lnTo>
                <a:lnTo>
                  <a:pt x="438048" y="213766"/>
                </a:lnTo>
                <a:lnTo>
                  <a:pt x="454021" y="175345"/>
                </a:lnTo>
                <a:lnTo>
                  <a:pt x="459346" y="129590"/>
                </a:lnTo>
                <a:lnTo>
                  <a:pt x="458026" y="106118"/>
                </a:lnTo>
                <a:lnTo>
                  <a:pt x="447323" y="63745"/>
                </a:lnTo>
                <a:lnTo>
                  <a:pt x="426130" y="29484"/>
                </a:lnTo>
                <a:lnTo>
                  <a:pt x="395511" y="6781"/>
                </a:lnTo>
                <a:lnTo>
                  <a:pt x="376732" y="0"/>
                </a:lnTo>
                <a:close/>
              </a:path>
              <a:path w="459739" h="259079">
                <a:moveTo>
                  <a:pt x="82613" y="0"/>
                </a:moveTo>
                <a:lnTo>
                  <a:pt x="47369" y="16610"/>
                </a:lnTo>
                <a:lnTo>
                  <a:pt x="21374" y="45402"/>
                </a:lnTo>
                <a:lnTo>
                  <a:pt x="5343" y="83891"/>
                </a:lnTo>
                <a:lnTo>
                  <a:pt x="77" y="128219"/>
                </a:lnTo>
                <a:lnTo>
                  <a:pt x="0" y="129590"/>
                </a:lnTo>
                <a:lnTo>
                  <a:pt x="5330" y="175345"/>
                </a:lnTo>
                <a:lnTo>
                  <a:pt x="21310" y="213766"/>
                </a:lnTo>
                <a:lnTo>
                  <a:pt x="47285" y="242460"/>
                </a:lnTo>
                <a:lnTo>
                  <a:pt x="82613" y="259029"/>
                </a:lnTo>
                <a:lnTo>
                  <a:pt x="85890" y="248526"/>
                </a:lnTo>
                <a:lnTo>
                  <a:pt x="71135" y="241987"/>
                </a:lnTo>
                <a:lnTo>
                  <a:pt x="58400" y="232887"/>
                </a:lnTo>
                <a:lnTo>
                  <a:pt x="32271" y="190462"/>
                </a:lnTo>
                <a:lnTo>
                  <a:pt x="24594" y="151067"/>
                </a:lnTo>
                <a:lnTo>
                  <a:pt x="23692" y="129590"/>
                </a:lnTo>
                <a:lnTo>
                  <a:pt x="23634" y="128219"/>
                </a:lnTo>
                <a:lnTo>
                  <a:pt x="27473" y="85974"/>
                </a:lnTo>
                <a:lnTo>
                  <a:pt x="47709" y="37540"/>
                </a:lnTo>
                <a:lnTo>
                  <a:pt x="86309" y="10515"/>
                </a:lnTo>
                <a:lnTo>
                  <a:pt x="82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3329" y="4178108"/>
            <a:ext cx="5894705" cy="259079"/>
          </a:xfrm>
          <a:custGeom>
            <a:avLst/>
            <a:gdLst/>
            <a:ahLst/>
            <a:cxnLst/>
            <a:rect l="l" t="t" r="r" b="b"/>
            <a:pathLst>
              <a:path w="5894705" h="259079">
                <a:moveTo>
                  <a:pt x="5812078" y="0"/>
                </a:moveTo>
                <a:lnTo>
                  <a:pt x="5808395" y="10515"/>
                </a:lnTo>
                <a:lnTo>
                  <a:pt x="5823387" y="17023"/>
                </a:lnTo>
                <a:lnTo>
                  <a:pt x="5836283" y="26031"/>
                </a:lnTo>
                <a:lnTo>
                  <a:pt x="5862465" y="67784"/>
                </a:lnTo>
                <a:lnTo>
                  <a:pt x="5870073" y="105840"/>
                </a:lnTo>
                <a:lnTo>
                  <a:pt x="5871070" y="128219"/>
                </a:lnTo>
                <a:lnTo>
                  <a:pt x="5870110" y="151067"/>
                </a:lnTo>
                <a:lnTo>
                  <a:pt x="5862428" y="190462"/>
                </a:lnTo>
                <a:lnTo>
                  <a:pt x="5836300" y="232887"/>
                </a:lnTo>
                <a:lnTo>
                  <a:pt x="5808802" y="248526"/>
                </a:lnTo>
                <a:lnTo>
                  <a:pt x="5812078" y="259029"/>
                </a:lnTo>
                <a:lnTo>
                  <a:pt x="5847408" y="242460"/>
                </a:lnTo>
                <a:lnTo>
                  <a:pt x="5873394" y="213766"/>
                </a:lnTo>
                <a:lnTo>
                  <a:pt x="5889367" y="175345"/>
                </a:lnTo>
                <a:lnTo>
                  <a:pt x="5894692" y="129590"/>
                </a:lnTo>
                <a:lnTo>
                  <a:pt x="5893372" y="106118"/>
                </a:lnTo>
                <a:lnTo>
                  <a:pt x="5893356" y="105840"/>
                </a:lnTo>
                <a:lnTo>
                  <a:pt x="5882669" y="63745"/>
                </a:lnTo>
                <a:lnTo>
                  <a:pt x="5861476" y="29484"/>
                </a:lnTo>
                <a:lnTo>
                  <a:pt x="5830857" y="6781"/>
                </a:lnTo>
                <a:lnTo>
                  <a:pt x="5812078" y="0"/>
                </a:lnTo>
                <a:close/>
              </a:path>
              <a:path w="5894705" h="259079">
                <a:moveTo>
                  <a:pt x="82613" y="0"/>
                </a:moveTo>
                <a:lnTo>
                  <a:pt x="47369" y="16610"/>
                </a:lnTo>
                <a:lnTo>
                  <a:pt x="21374" y="45402"/>
                </a:lnTo>
                <a:lnTo>
                  <a:pt x="5343" y="83891"/>
                </a:lnTo>
                <a:lnTo>
                  <a:pt x="77" y="128219"/>
                </a:lnTo>
                <a:lnTo>
                  <a:pt x="0" y="129590"/>
                </a:lnTo>
                <a:lnTo>
                  <a:pt x="1333" y="153383"/>
                </a:lnTo>
                <a:lnTo>
                  <a:pt x="11990" y="195474"/>
                </a:lnTo>
                <a:lnTo>
                  <a:pt x="33128" y="229627"/>
                </a:lnTo>
                <a:lnTo>
                  <a:pt x="63780" y="252262"/>
                </a:lnTo>
                <a:lnTo>
                  <a:pt x="82613" y="259029"/>
                </a:lnTo>
                <a:lnTo>
                  <a:pt x="85890" y="248526"/>
                </a:lnTo>
                <a:lnTo>
                  <a:pt x="71135" y="241987"/>
                </a:lnTo>
                <a:lnTo>
                  <a:pt x="58400" y="232887"/>
                </a:lnTo>
                <a:lnTo>
                  <a:pt x="32271" y="190462"/>
                </a:lnTo>
                <a:lnTo>
                  <a:pt x="24594" y="151067"/>
                </a:lnTo>
                <a:lnTo>
                  <a:pt x="23692" y="129590"/>
                </a:lnTo>
                <a:lnTo>
                  <a:pt x="23634" y="128219"/>
                </a:lnTo>
                <a:lnTo>
                  <a:pt x="27473" y="85974"/>
                </a:lnTo>
                <a:lnTo>
                  <a:pt x="47709" y="37540"/>
                </a:lnTo>
                <a:lnTo>
                  <a:pt x="86309" y="10515"/>
                </a:lnTo>
                <a:lnTo>
                  <a:pt x="82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6589" y="4633750"/>
            <a:ext cx="1463040" cy="259079"/>
          </a:xfrm>
          <a:custGeom>
            <a:avLst/>
            <a:gdLst/>
            <a:ahLst/>
            <a:cxnLst/>
            <a:rect l="l" t="t" r="r" b="b"/>
            <a:pathLst>
              <a:path w="1463039" h="259079">
                <a:moveTo>
                  <a:pt x="1380286" y="0"/>
                </a:moveTo>
                <a:lnTo>
                  <a:pt x="1376603" y="10515"/>
                </a:lnTo>
                <a:lnTo>
                  <a:pt x="1391595" y="17023"/>
                </a:lnTo>
                <a:lnTo>
                  <a:pt x="1404491" y="26031"/>
                </a:lnTo>
                <a:lnTo>
                  <a:pt x="1430673" y="67784"/>
                </a:lnTo>
                <a:lnTo>
                  <a:pt x="1438281" y="105840"/>
                </a:lnTo>
                <a:lnTo>
                  <a:pt x="1439278" y="128219"/>
                </a:lnTo>
                <a:lnTo>
                  <a:pt x="1438318" y="151067"/>
                </a:lnTo>
                <a:lnTo>
                  <a:pt x="1430636" y="190462"/>
                </a:lnTo>
                <a:lnTo>
                  <a:pt x="1404508" y="232887"/>
                </a:lnTo>
                <a:lnTo>
                  <a:pt x="1377010" y="248526"/>
                </a:lnTo>
                <a:lnTo>
                  <a:pt x="1380286" y="259029"/>
                </a:lnTo>
                <a:lnTo>
                  <a:pt x="1415616" y="242460"/>
                </a:lnTo>
                <a:lnTo>
                  <a:pt x="1441602" y="213766"/>
                </a:lnTo>
                <a:lnTo>
                  <a:pt x="1457575" y="175345"/>
                </a:lnTo>
                <a:lnTo>
                  <a:pt x="1462900" y="129590"/>
                </a:lnTo>
                <a:lnTo>
                  <a:pt x="1461580" y="106118"/>
                </a:lnTo>
                <a:lnTo>
                  <a:pt x="1450877" y="63745"/>
                </a:lnTo>
                <a:lnTo>
                  <a:pt x="1429684" y="29484"/>
                </a:lnTo>
                <a:lnTo>
                  <a:pt x="1399065" y="6781"/>
                </a:lnTo>
                <a:lnTo>
                  <a:pt x="1380286" y="0"/>
                </a:lnTo>
                <a:close/>
              </a:path>
              <a:path w="1463039" h="259079">
                <a:moveTo>
                  <a:pt x="82613" y="0"/>
                </a:moveTo>
                <a:lnTo>
                  <a:pt x="47369" y="16610"/>
                </a:lnTo>
                <a:lnTo>
                  <a:pt x="21374" y="45402"/>
                </a:lnTo>
                <a:lnTo>
                  <a:pt x="5343" y="83891"/>
                </a:lnTo>
                <a:lnTo>
                  <a:pt x="77" y="128219"/>
                </a:lnTo>
                <a:lnTo>
                  <a:pt x="0" y="129590"/>
                </a:lnTo>
                <a:lnTo>
                  <a:pt x="5330" y="175345"/>
                </a:lnTo>
                <a:lnTo>
                  <a:pt x="21310" y="213766"/>
                </a:lnTo>
                <a:lnTo>
                  <a:pt x="47285" y="242460"/>
                </a:lnTo>
                <a:lnTo>
                  <a:pt x="82613" y="259029"/>
                </a:lnTo>
                <a:lnTo>
                  <a:pt x="85890" y="248526"/>
                </a:lnTo>
                <a:lnTo>
                  <a:pt x="71135" y="241987"/>
                </a:lnTo>
                <a:lnTo>
                  <a:pt x="58400" y="232887"/>
                </a:lnTo>
                <a:lnTo>
                  <a:pt x="32271" y="190462"/>
                </a:lnTo>
                <a:lnTo>
                  <a:pt x="24594" y="151067"/>
                </a:lnTo>
                <a:lnTo>
                  <a:pt x="23692" y="129590"/>
                </a:lnTo>
                <a:lnTo>
                  <a:pt x="23634" y="128219"/>
                </a:lnTo>
                <a:lnTo>
                  <a:pt x="27473" y="85974"/>
                </a:lnTo>
                <a:lnTo>
                  <a:pt x="47709" y="37540"/>
                </a:lnTo>
                <a:lnTo>
                  <a:pt x="86309" y="10515"/>
                </a:lnTo>
                <a:lnTo>
                  <a:pt x="82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3992" y="3975205"/>
            <a:ext cx="7672070" cy="93726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45"/>
              </a:spcBef>
              <a:tabLst>
                <a:tab pos="1184275" algn="l"/>
              </a:tabLst>
            </a:pPr>
            <a:r>
              <a:rPr sz="2200" dirty="0">
                <a:latin typeface="Cambria Math"/>
                <a:cs typeface="Cambria Math"/>
              </a:rPr>
              <a:t>𝐸𝑅𝐴</a:t>
            </a:r>
            <a:r>
              <a:rPr sz="2200" spc="434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𝑇</a:t>
            </a:r>
            <a:r>
              <a:rPr sz="2400" spc="-37" baseline="-15625" dirty="0">
                <a:latin typeface="Cambria Math"/>
                <a:cs typeface="Cambria Math"/>
              </a:rPr>
              <a:t>𝑢</a:t>
            </a:r>
            <a:r>
              <a:rPr sz="2400" baseline="-15625" dirty="0">
                <a:latin typeface="Cambria Math"/>
                <a:cs typeface="Cambria Math"/>
              </a:rPr>
              <a:t>	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3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2𝜋</a:t>
            </a:r>
            <a:r>
              <a:rPr sz="2200" spc="475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0.7790572732640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5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1.00273781191135448</a:t>
            </a:r>
            <a:r>
              <a:rPr sz="220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𝑇</a:t>
            </a:r>
            <a:r>
              <a:rPr sz="2400" spc="-37" baseline="-15625" dirty="0">
                <a:latin typeface="Cambria Math"/>
                <a:cs typeface="Cambria Math"/>
              </a:rPr>
              <a:t>𝑢</a:t>
            </a:r>
            <a:endParaRPr sz="2400" baseline="-15625" dirty="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950"/>
              </a:spcBef>
              <a:tabLst>
                <a:tab pos="2781300" algn="l"/>
              </a:tabLst>
            </a:pPr>
            <a:r>
              <a:rPr sz="2200" dirty="0">
                <a:latin typeface="Cambria Math"/>
                <a:cs typeface="Cambria Math"/>
              </a:rPr>
              <a:t>𝑇</a:t>
            </a:r>
            <a:r>
              <a:rPr sz="2400" baseline="-15625" dirty="0">
                <a:latin typeface="Cambria Math"/>
                <a:cs typeface="Cambria Math"/>
              </a:rPr>
              <a:t>𝑢</a:t>
            </a:r>
            <a:r>
              <a:rPr sz="2400" spc="390" baseline="-156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80" dirty="0">
                <a:latin typeface="Cambria Math"/>
                <a:cs typeface="Cambria Math"/>
              </a:rPr>
              <a:t> </a:t>
            </a:r>
            <a:r>
              <a:rPr lang="en-US" sz="2200" spc="80" dirty="0" err="1">
                <a:latin typeface="Cambria Math"/>
                <a:cs typeface="Cambria Math"/>
              </a:rPr>
              <a:t>mjd</a:t>
            </a:r>
            <a:r>
              <a:rPr sz="2200" spc="49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UT1</a:t>
            </a:r>
            <a:r>
              <a:rPr sz="2200" spc="-40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epoch</a:t>
            </a:r>
            <a:r>
              <a:rPr sz="2200" dirty="0">
                <a:latin typeface="Cambria Math"/>
                <a:cs typeface="Cambria Math"/>
              </a:rPr>
              <a:t>	−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51544.5</a:t>
            </a:r>
            <a:endParaRPr sz="220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34870" y="4998339"/>
            <a:ext cx="1944370" cy="182245"/>
          </a:xfrm>
          <a:custGeom>
            <a:avLst/>
            <a:gdLst/>
            <a:ahLst/>
            <a:cxnLst/>
            <a:rect l="l" t="t" r="r" b="b"/>
            <a:pathLst>
              <a:path w="1944370" h="182245">
                <a:moveTo>
                  <a:pt x="0" y="0"/>
                </a:moveTo>
                <a:lnTo>
                  <a:pt x="5008" y="35444"/>
                </a:lnTo>
                <a:lnTo>
                  <a:pt x="18668" y="64388"/>
                </a:lnTo>
                <a:lnTo>
                  <a:pt x="38929" y="83903"/>
                </a:lnTo>
                <a:lnTo>
                  <a:pt x="63741" y="91059"/>
                </a:lnTo>
                <a:lnTo>
                  <a:pt x="908189" y="91059"/>
                </a:lnTo>
                <a:lnTo>
                  <a:pt x="933001" y="98214"/>
                </a:lnTo>
                <a:lnTo>
                  <a:pt x="953262" y="117729"/>
                </a:lnTo>
                <a:lnTo>
                  <a:pt x="966922" y="146673"/>
                </a:lnTo>
                <a:lnTo>
                  <a:pt x="971931" y="182118"/>
                </a:lnTo>
                <a:lnTo>
                  <a:pt x="976939" y="146673"/>
                </a:lnTo>
                <a:lnTo>
                  <a:pt x="990600" y="117729"/>
                </a:lnTo>
                <a:lnTo>
                  <a:pt x="1010860" y="98214"/>
                </a:lnTo>
                <a:lnTo>
                  <a:pt x="1035672" y="91059"/>
                </a:lnTo>
                <a:lnTo>
                  <a:pt x="1880120" y="91059"/>
                </a:lnTo>
                <a:lnTo>
                  <a:pt x="1904932" y="83903"/>
                </a:lnTo>
                <a:lnTo>
                  <a:pt x="1925193" y="64389"/>
                </a:lnTo>
                <a:lnTo>
                  <a:pt x="1938853" y="35444"/>
                </a:lnTo>
                <a:lnTo>
                  <a:pt x="194386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66308" y="5218564"/>
            <a:ext cx="347726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latin typeface="Calibri"/>
                <a:cs typeface="Calibri"/>
              </a:rPr>
              <a:t>Modified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Julian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observation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epoch, </a:t>
            </a:r>
            <a:r>
              <a:rPr sz="2600" dirty="0">
                <a:latin typeface="Calibri"/>
                <a:cs typeface="Calibri"/>
              </a:rPr>
              <a:t>e.g.,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1.9.2020,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16:00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UTC</a:t>
            </a:r>
            <a:r>
              <a:rPr sz="2600" spc="-2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26983" y="5209813"/>
            <a:ext cx="1221740" cy="259079"/>
          </a:xfrm>
          <a:custGeom>
            <a:avLst/>
            <a:gdLst/>
            <a:ahLst/>
            <a:cxnLst/>
            <a:rect l="l" t="t" r="r" b="b"/>
            <a:pathLst>
              <a:path w="1221740" h="259079">
                <a:moveTo>
                  <a:pt x="1138732" y="0"/>
                </a:moveTo>
                <a:lnTo>
                  <a:pt x="1135049" y="10515"/>
                </a:lnTo>
                <a:lnTo>
                  <a:pt x="1150041" y="17023"/>
                </a:lnTo>
                <a:lnTo>
                  <a:pt x="1162937" y="26031"/>
                </a:lnTo>
                <a:lnTo>
                  <a:pt x="1189119" y="67784"/>
                </a:lnTo>
                <a:lnTo>
                  <a:pt x="1196727" y="105840"/>
                </a:lnTo>
                <a:lnTo>
                  <a:pt x="1197724" y="128219"/>
                </a:lnTo>
                <a:lnTo>
                  <a:pt x="1196764" y="151067"/>
                </a:lnTo>
                <a:lnTo>
                  <a:pt x="1189082" y="190462"/>
                </a:lnTo>
                <a:lnTo>
                  <a:pt x="1162954" y="232887"/>
                </a:lnTo>
                <a:lnTo>
                  <a:pt x="1135456" y="248526"/>
                </a:lnTo>
                <a:lnTo>
                  <a:pt x="1138732" y="259029"/>
                </a:lnTo>
                <a:lnTo>
                  <a:pt x="1174062" y="242460"/>
                </a:lnTo>
                <a:lnTo>
                  <a:pt x="1200048" y="213766"/>
                </a:lnTo>
                <a:lnTo>
                  <a:pt x="1216021" y="175345"/>
                </a:lnTo>
                <a:lnTo>
                  <a:pt x="1221346" y="129590"/>
                </a:lnTo>
                <a:lnTo>
                  <a:pt x="1220026" y="106118"/>
                </a:lnTo>
                <a:lnTo>
                  <a:pt x="1209323" y="63745"/>
                </a:lnTo>
                <a:lnTo>
                  <a:pt x="1188130" y="29484"/>
                </a:lnTo>
                <a:lnTo>
                  <a:pt x="1157511" y="6781"/>
                </a:lnTo>
                <a:lnTo>
                  <a:pt x="1138732" y="0"/>
                </a:lnTo>
                <a:close/>
              </a:path>
              <a:path w="1221740" h="259079">
                <a:moveTo>
                  <a:pt x="82613" y="0"/>
                </a:moveTo>
                <a:lnTo>
                  <a:pt x="47369" y="16610"/>
                </a:lnTo>
                <a:lnTo>
                  <a:pt x="21374" y="45402"/>
                </a:lnTo>
                <a:lnTo>
                  <a:pt x="5343" y="83891"/>
                </a:lnTo>
                <a:lnTo>
                  <a:pt x="77" y="128219"/>
                </a:lnTo>
                <a:lnTo>
                  <a:pt x="0" y="129590"/>
                </a:lnTo>
                <a:lnTo>
                  <a:pt x="5330" y="175345"/>
                </a:lnTo>
                <a:lnTo>
                  <a:pt x="21310" y="213766"/>
                </a:lnTo>
                <a:lnTo>
                  <a:pt x="47285" y="242460"/>
                </a:lnTo>
                <a:lnTo>
                  <a:pt x="82613" y="259029"/>
                </a:lnTo>
                <a:lnTo>
                  <a:pt x="85890" y="248526"/>
                </a:lnTo>
                <a:lnTo>
                  <a:pt x="71135" y="241987"/>
                </a:lnTo>
                <a:lnTo>
                  <a:pt x="58400" y="232887"/>
                </a:lnTo>
                <a:lnTo>
                  <a:pt x="32271" y="190462"/>
                </a:lnTo>
                <a:lnTo>
                  <a:pt x="24594" y="151067"/>
                </a:lnTo>
                <a:lnTo>
                  <a:pt x="23692" y="129590"/>
                </a:lnTo>
                <a:lnTo>
                  <a:pt x="23634" y="128219"/>
                </a:lnTo>
                <a:lnTo>
                  <a:pt x="27473" y="85974"/>
                </a:lnTo>
                <a:lnTo>
                  <a:pt x="47709" y="37540"/>
                </a:lnTo>
                <a:lnTo>
                  <a:pt x="86309" y="10515"/>
                </a:lnTo>
                <a:lnTo>
                  <a:pt x="82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64238" y="5017750"/>
            <a:ext cx="3513454" cy="147701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75"/>
              </a:spcBef>
              <a:tabLst>
                <a:tab pos="1890395" algn="l"/>
              </a:tabLst>
            </a:pPr>
            <a:r>
              <a:rPr lang="en-US" sz="2200" spc="509" dirty="0" err="1">
                <a:latin typeface="Cambria Math"/>
                <a:cs typeface="Cambria Math"/>
              </a:rPr>
              <a:t>mjd</a:t>
            </a:r>
            <a:r>
              <a:rPr sz="2200" spc="509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1.9.2020</a:t>
            </a:r>
            <a:r>
              <a:rPr sz="2200" dirty="0">
                <a:latin typeface="Cambria Math"/>
                <a:cs typeface="Cambria Math"/>
              </a:rPr>
              <a:t>	=</a:t>
            </a:r>
            <a:r>
              <a:rPr sz="2200" spc="120" dirty="0">
                <a:latin typeface="Cambria Math"/>
                <a:cs typeface="Cambria Math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59093</a:t>
            </a:r>
            <a:endParaRPr sz="2200" dirty="0">
              <a:latin typeface="Cambria Math"/>
              <a:cs typeface="Cambria Math"/>
            </a:endParaRPr>
          </a:p>
          <a:p>
            <a:pPr marL="279400" marR="30480" indent="-226060">
              <a:lnSpc>
                <a:spcPts val="4000"/>
              </a:lnSpc>
              <a:tabLst>
                <a:tab pos="2148840" algn="l"/>
              </a:tabLst>
            </a:pPr>
            <a:r>
              <a:rPr lang="en-US" sz="2200" dirty="0" err="1">
                <a:latin typeface="Cambria Math"/>
                <a:cs typeface="Cambria Math"/>
              </a:rPr>
              <a:t>mjd</a:t>
            </a:r>
            <a:r>
              <a:rPr lang="en-US" sz="2200" dirty="0">
                <a:latin typeface="Cambria Math"/>
                <a:cs typeface="Cambria Math"/>
              </a:rPr>
              <a:t>    </a:t>
            </a:r>
            <a:r>
              <a:rPr sz="2200" dirty="0">
                <a:latin typeface="Cambria Math"/>
                <a:cs typeface="Cambria Math"/>
              </a:rPr>
              <a:t>UT1</a:t>
            </a:r>
            <a:r>
              <a:rPr sz="2200" spc="5" dirty="0">
                <a:latin typeface="Cambria Math"/>
                <a:cs typeface="Cambria Math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epoch</a:t>
            </a:r>
            <a:r>
              <a:rPr sz="2200" dirty="0">
                <a:latin typeface="Cambria Math"/>
                <a:cs typeface="Cambria Math"/>
              </a:rPr>
              <a:t>	=</a:t>
            </a:r>
            <a:r>
              <a:rPr sz="2200" spc="9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59093</a:t>
            </a:r>
            <a:r>
              <a:rPr sz="2200" spc="-30" dirty="0">
                <a:latin typeface="Cambria Math"/>
                <a:cs typeface="Cambria Math"/>
              </a:rPr>
              <a:t> </a:t>
            </a:r>
            <a:r>
              <a:rPr sz="2200" spc="-50" dirty="0">
                <a:latin typeface="Cambria Math"/>
                <a:cs typeface="Cambria Math"/>
              </a:rPr>
              <a:t>+ </a:t>
            </a:r>
            <a:r>
              <a:rPr sz="3300" spc="-67" baseline="41666" dirty="0">
                <a:latin typeface="Cambria Math"/>
                <a:cs typeface="Cambria Math"/>
              </a:rPr>
              <a:t>16</a:t>
            </a:r>
            <a:r>
              <a:rPr sz="3300" spc="-67" baseline="23989" dirty="0">
                <a:latin typeface="Cambria Math"/>
                <a:cs typeface="Cambria Math"/>
              </a:rPr>
              <a:t>/</a:t>
            </a:r>
            <a:r>
              <a:rPr sz="2200" spc="-45" dirty="0">
                <a:latin typeface="Cambria Math"/>
                <a:cs typeface="Cambria Math"/>
              </a:rPr>
              <a:t>24</a:t>
            </a:r>
            <a:r>
              <a:rPr sz="2200" spc="-55" dirty="0">
                <a:latin typeface="Cambria Math"/>
                <a:cs typeface="Cambria Math"/>
              </a:rPr>
              <a:t> </a:t>
            </a:r>
            <a:r>
              <a:rPr sz="3300" baseline="22727" dirty="0">
                <a:latin typeface="Cambria Math"/>
                <a:cs typeface="Cambria Math"/>
              </a:rPr>
              <a:t>+</a:t>
            </a:r>
            <a:r>
              <a:rPr sz="3300" spc="-37" baseline="22727" dirty="0">
                <a:latin typeface="Cambria Math"/>
                <a:cs typeface="Cambria Math"/>
              </a:rPr>
              <a:t> </a:t>
            </a:r>
            <a:r>
              <a:rPr sz="3300" spc="-44" baseline="41666" dirty="0">
                <a:latin typeface="Cambria Math"/>
                <a:cs typeface="Cambria Math"/>
              </a:rPr>
              <a:t>𝑑𝑈𝑇1</a:t>
            </a:r>
            <a:r>
              <a:rPr sz="3300" spc="-44" baseline="23989" dirty="0">
                <a:latin typeface="Cambria Math"/>
                <a:cs typeface="Cambria Math"/>
              </a:rPr>
              <a:t>/</a:t>
            </a:r>
            <a:r>
              <a:rPr sz="2200" spc="-30" dirty="0">
                <a:latin typeface="Cambria Math"/>
                <a:cs typeface="Cambria Math"/>
              </a:rPr>
              <a:t>2</a:t>
            </a:r>
            <a:r>
              <a:rPr lang="en-US" sz="2200" spc="-30" dirty="0">
                <a:latin typeface="Cambria Math"/>
                <a:cs typeface="Cambria Math"/>
              </a:rPr>
              <a:t>4x3600</a:t>
            </a:r>
            <a:endParaRPr sz="2200" dirty="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KB-Lambert"/>
          <p:cNvGrpSpPr/>
          <p:nvPr/>
        </p:nvGrpSpPr>
        <p:grpSpPr>
          <a:xfrm>
            <a:off x="359663" y="2412492"/>
            <a:ext cx="5798185" cy="4112895"/>
            <a:chOff x="359663" y="2412492"/>
            <a:chExt cx="5798185" cy="4112895"/>
          </a:xfrm>
        </p:grpSpPr>
        <p:pic>
          <p:nvPicPr>
            <p:cNvPr id="3" name="object 3" descr="KB-Lamber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63" y="2412492"/>
              <a:ext cx="5798057" cy="41125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18231" y="4687442"/>
              <a:ext cx="186690" cy="926465"/>
            </a:xfrm>
            <a:custGeom>
              <a:avLst/>
              <a:gdLst/>
              <a:ahLst/>
              <a:cxnLst/>
              <a:rect l="l" t="t" r="r" b="b"/>
              <a:pathLst>
                <a:path w="186689" h="926464">
                  <a:moveTo>
                    <a:pt x="5170" y="0"/>
                  </a:moveTo>
                  <a:lnTo>
                    <a:pt x="4550" y="30607"/>
                  </a:lnTo>
                  <a:lnTo>
                    <a:pt x="3102" y="71707"/>
                  </a:lnTo>
                  <a:lnTo>
                    <a:pt x="1447" y="120547"/>
                  </a:lnTo>
                  <a:lnTo>
                    <a:pt x="206" y="174375"/>
                  </a:lnTo>
                  <a:lnTo>
                    <a:pt x="0" y="230439"/>
                  </a:lnTo>
                  <a:lnTo>
                    <a:pt x="1447" y="285986"/>
                  </a:lnTo>
                  <a:lnTo>
                    <a:pt x="5170" y="338264"/>
                  </a:lnTo>
                  <a:lnTo>
                    <a:pt x="11169" y="389476"/>
                  </a:lnTo>
                  <a:lnTo>
                    <a:pt x="18892" y="442856"/>
                  </a:lnTo>
                  <a:lnTo>
                    <a:pt x="28132" y="497200"/>
                  </a:lnTo>
                  <a:lnTo>
                    <a:pt x="38682" y="551304"/>
                  </a:lnTo>
                  <a:lnTo>
                    <a:pt x="50336" y="603962"/>
                  </a:lnTo>
                  <a:lnTo>
                    <a:pt x="62886" y="653971"/>
                  </a:lnTo>
                  <a:lnTo>
                    <a:pt x="76125" y="700125"/>
                  </a:lnTo>
                  <a:lnTo>
                    <a:pt x="95244" y="752610"/>
                  </a:lnTo>
                  <a:lnTo>
                    <a:pt x="118144" y="802545"/>
                  </a:lnTo>
                  <a:lnTo>
                    <a:pt x="142522" y="848813"/>
                  </a:lnTo>
                  <a:lnTo>
                    <a:pt x="166071" y="890293"/>
                  </a:lnTo>
                  <a:lnTo>
                    <a:pt x="186488" y="925868"/>
                  </a:lnTo>
                </a:path>
              </a:pathLst>
            </a:custGeom>
            <a:ln w="25146">
              <a:solidFill>
                <a:srgbClr val="C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9600" y="5525272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78346" y="0"/>
                  </a:moveTo>
                  <a:lnTo>
                    <a:pt x="75184" y="88163"/>
                  </a:lnTo>
                  <a:lnTo>
                    <a:pt x="0" y="42011"/>
                  </a:lnTo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17085" y="5651413"/>
            <a:ext cx="25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C00000"/>
                </a:solidFill>
                <a:latin typeface="Symbol"/>
                <a:cs typeface="Symbol"/>
              </a:rPr>
              <a:t>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2615" y="5648100"/>
            <a:ext cx="603885" cy="269875"/>
          </a:xfrm>
          <a:custGeom>
            <a:avLst/>
            <a:gdLst/>
            <a:ahLst/>
            <a:cxnLst/>
            <a:rect l="l" t="t" r="r" b="b"/>
            <a:pathLst>
              <a:path w="603885" h="269875">
                <a:moveTo>
                  <a:pt x="597319" y="0"/>
                </a:moveTo>
                <a:lnTo>
                  <a:pt x="603887" y="36368"/>
                </a:lnTo>
                <a:lnTo>
                  <a:pt x="601776" y="68292"/>
                </a:lnTo>
                <a:lnTo>
                  <a:pt x="591721" y="92384"/>
                </a:lnTo>
                <a:lnTo>
                  <a:pt x="574459" y="105257"/>
                </a:lnTo>
                <a:lnTo>
                  <a:pt x="375348" y="164515"/>
                </a:lnTo>
                <a:lnTo>
                  <a:pt x="358092" y="177388"/>
                </a:lnTo>
                <a:lnTo>
                  <a:pt x="348040" y="201480"/>
                </a:lnTo>
                <a:lnTo>
                  <a:pt x="345926" y="233404"/>
                </a:lnTo>
                <a:lnTo>
                  <a:pt x="352488" y="269773"/>
                </a:lnTo>
                <a:lnTo>
                  <a:pt x="338102" y="235732"/>
                </a:lnTo>
                <a:lnTo>
                  <a:pt x="318879" y="210156"/>
                </a:lnTo>
                <a:lnTo>
                  <a:pt x="297286" y="195481"/>
                </a:lnTo>
                <a:lnTo>
                  <a:pt x="275793" y="194144"/>
                </a:lnTo>
                <a:lnTo>
                  <a:pt x="76695" y="253390"/>
                </a:lnTo>
                <a:lnTo>
                  <a:pt x="55201" y="252047"/>
                </a:lnTo>
                <a:lnTo>
                  <a:pt x="33608" y="237374"/>
                </a:lnTo>
                <a:lnTo>
                  <a:pt x="14385" y="211801"/>
                </a:lnTo>
                <a:lnTo>
                  <a:pt x="0" y="177761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7052" y="5885841"/>
            <a:ext cx="21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'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48689" y="2806064"/>
            <a:ext cx="3096260" cy="2628265"/>
            <a:chOff x="2448689" y="2806064"/>
            <a:chExt cx="3096260" cy="2628265"/>
          </a:xfrm>
        </p:grpSpPr>
        <p:sp>
          <p:nvSpPr>
            <p:cNvPr id="10" name="object 10"/>
            <p:cNvSpPr/>
            <p:nvPr/>
          </p:nvSpPr>
          <p:spPr>
            <a:xfrm>
              <a:off x="2485897" y="2857525"/>
              <a:ext cx="1138555" cy="1574800"/>
            </a:xfrm>
            <a:custGeom>
              <a:avLst/>
              <a:gdLst/>
              <a:ahLst/>
              <a:cxnLst/>
              <a:rect l="l" t="t" r="r" b="b"/>
              <a:pathLst>
                <a:path w="1138554" h="1574800">
                  <a:moveTo>
                    <a:pt x="1138555" y="1574647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006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8689" y="2806064"/>
              <a:ext cx="75565" cy="84455"/>
            </a:xfrm>
            <a:custGeom>
              <a:avLst/>
              <a:gdLst/>
              <a:ahLst/>
              <a:cxnLst/>
              <a:rect l="l" t="t" r="r" b="b"/>
              <a:pathLst>
                <a:path w="75564" h="84455">
                  <a:moveTo>
                    <a:pt x="0" y="0"/>
                  </a:moveTo>
                  <a:lnTo>
                    <a:pt x="13766" y="84074"/>
                  </a:lnTo>
                  <a:lnTo>
                    <a:pt x="75514" y="39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64090" y="4467225"/>
              <a:ext cx="160655" cy="904875"/>
            </a:xfrm>
            <a:custGeom>
              <a:avLst/>
              <a:gdLst/>
              <a:ahLst/>
              <a:cxnLst/>
              <a:rect l="l" t="t" r="r" b="b"/>
              <a:pathLst>
                <a:path w="160654" h="904875">
                  <a:moveTo>
                    <a:pt x="160362" y="0"/>
                  </a:moveTo>
                  <a:lnTo>
                    <a:pt x="0" y="904455"/>
                  </a:lnTo>
                </a:path>
              </a:pathLst>
            </a:custGeom>
            <a:ln w="25146">
              <a:solidFill>
                <a:srgbClr val="006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28786" y="5352522"/>
              <a:ext cx="75565" cy="81915"/>
            </a:xfrm>
            <a:custGeom>
              <a:avLst/>
              <a:gdLst/>
              <a:ahLst/>
              <a:cxnLst/>
              <a:rect l="l" t="t" r="r" b="b"/>
              <a:pathLst>
                <a:path w="75564" h="81914">
                  <a:moveTo>
                    <a:pt x="0" y="0"/>
                  </a:moveTo>
                  <a:lnTo>
                    <a:pt x="24218" y="81686"/>
                  </a:lnTo>
                  <a:lnTo>
                    <a:pt x="75031" y="13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4452" y="3764978"/>
              <a:ext cx="1861185" cy="702310"/>
            </a:xfrm>
            <a:custGeom>
              <a:avLst/>
              <a:gdLst/>
              <a:ahLst/>
              <a:cxnLst/>
              <a:rect l="l" t="t" r="r" b="b"/>
              <a:pathLst>
                <a:path w="1861185" h="702310">
                  <a:moveTo>
                    <a:pt x="0" y="702246"/>
                  </a:moveTo>
                  <a:lnTo>
                    <a:pt x="1860829" y="0"/>
                  </a:lnTo>
                </a:path>
              </a:pathLst>
            </a:custGeom>
            <a:ln w="25145">
              <a:solidFill>
                <a:srgbClr val="006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59944" y="3733830"/>
              <a:ext cx="85090" cy="71755"/>
            </a:xfrm>
            <a:custGeom>
              <a:avLst/>
              <a:gdLst/>
              <a:ahLst/>
              <a:cxnLst/>
              <a:rect l="l" t="t" r="r" b="b"/>
              <a:pathLst>
                <a:path w="85089" h="71754">
                  <a:moveTo>
                    <a:pt x="0" y="0"/>
                  </a:moveTo>
                  <a:lnTo>
                    <a:pt x="26911" y="71285"/>
                  </a:lnTo>
                  <a:lnTo>
                    <a:pt x="84747" y="8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3010" y="1060067"/>
            <a:ext cx="8321675" cy="467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NRO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TRS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→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TIO</a:t>
            </a: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Symbol"/>
                <a:cs typeface="Symbol"/>
              </a:rPr>
              <a:t>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positioned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CIP </a:t>
            </a:r>
            <a:r>
              <a:rPr sz="3200" dirty="0">
                <a:latin typeface="Calibri"/>
                <a:cs typeface="Calibri"/>
              </a:rPr>
              <a:t>equator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angle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s'</a:t>
            </a:r>
            <a:endParaRPr sz="3200">
              <a:latin typeface="Calibri"/>
              <a:cs typeface="Calibri"/>
            </a:endParaRPr>
          </a:p>
          <a:p>
            <a:pPr marL="5690235" marR="31750">
              <a:lnSpc>
                <a:spcPct val="100000"/>
              </a:lnSpc>
              <a:spcBef>
                <a:spcPts val="2345"/>
              </a:spcBef>
            </a:pPr>
            <a:r>
              <a:rPr sz="2800" spc="-25" dirty="0">
                <a:solidFill>
                  <a:srgbClr val="006699"/>
                </a:solidFill>
                <a:latin typeface="Calibri"/>
                <a:cs typeface="Calibri"/>
              </a:rPr>
              <a:t>Terrestrial</a:t>
            </a:r>
            <a:r>
              <a:rPr sz="2800" spc="-9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Calibri"/>
                <a:cs typeface="Calibri"/>
              </a:rPr>
              <a:t>Interm. </a:t>
            </a:r>
            <a:r>
              <a:rPr sz="2800" spc="-20" dirty="0">
                <a:solidFill>
                  <a:srgbClr val="006699"/>
                </a:solidFill>
                <a:latin typeface="Calibri"/>
                <a:cs typeface="Calibri"/>
              </a:rPr>
              <a:t>Reference</a:t>
            </a:r>
            <a:r>
              <a:rPr sz="2800" spc="-7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 marL="1887855" algn="ctr">
              <a:lnSpc>
                <a:spcPts val="2740"/>
              </a:lnSpc>
            </a:pPr>
            <a:r>
              <a:rPr sz="2600" b="1" spc="-20" dirty="0">
                <a:solidFill>
                  <a:srgbClr val="006699"/>
                </a:solidFill>
                <a:latin typeface="Calibri"/>
                <a:cs typeface="Calibri"/>
              </a:rPr>
              <a:t>TIRS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600">
              <a:latin typeface="Calibri"/>
              <a:cs typeface="Calibri"/>
            </a:endParaRPr>
          </a:p>
          <a:p>
            <a:pPr marL="5690235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</a:t>
            </a:r>
            <a:r>
              <a:rPr sz="2400" baseline="-20833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x-</a:t>
            </a:r>
            <a:r>
              <a:rPr sz="2400" dirty="0">
                <a:latin typeface="Calibri"/>
                <a:cs typeface="Calibri"/>
              </a:rPr>
              <a:t>origin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ITRS</a:t>
            </a:r>
            <a:endParaRPr sz="2400">
              <a:latin typeface="Calibri"/>
              <a:cs typeface="Calibri"/>
            </a:endParaRPr>
          </a:p>
          <a:p>
            <a:pPr marL="5690235" marR="92710">
              <a:lnSpc>
                <a:spcPts val="2860"/>
              </a:lnSpc>
              <a:spcBef>
                <a:spcPts val="910"/>
              </a:spcBef>
            </a:pPr>
            <a:r>
              <a:rPr sz="2400" dirty="0">
                <a:latin typeface="Symbol"/>
                <a:cs typeface="Symbol"/>
              </a:rPr>
              <a:t>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auxiliary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meridian</a:t>
            </a:r>
            <a:endParaRPr sz="2400">
              <a:latin typeface="Calibri"/>
              <a:cs typeface="Calibri"/>
            </a:endParaRPr>
          </a:p>
          <a:p>
            <a:pPr marR="249554" algn="ctr">
              <a:lnSpc>
                <a:spcPts val="2670"/>
              </a:lnSpc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NRO</a:t>
            </a:r>
            <a:r>
              <a:rPr sz="2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Calibri"/>
                <a:cs typeface="Calibri"/>
              </a:rPr>
              <a:t>(TIO)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452" y="4005453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>
                <a:moveTo>
                  <a:pt x="0" y="0"/>
                </a:moveTo>
                <a:lnTo>
                  <a:pt x="3347999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750" y="926564"/>
            <a:ext cx="8025765" cy="562038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3200" b="1" spc="-10" dirty="0">
                <a:latin typeface="Calibri"/>
                <a:cs typeface="Calibri"/>
              </a:rPr>
              <a:t>Contents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lecture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703580" indent="-514350">
              <a:lnSpc>
                <a:spcPct val="100000"/>
              </a:lnSpc>
              <a:spcBef>
                <a:spcPts val="1265"/>
              </a:spcBef>
              <a:buFont typeface="Symbol"/>
              <a:buChar char=""/>
              <a:tabLst>
                <a:tab pos="703580" algn="l"/>
              </a:tabLst>
            </a:pPr>
            <a:r>
              <a:rPr sz="2800" dirty="0">
                <a:latin typeface="Calibri"/>
                <a:cs typeface="Calibri"/>
              </a:rPr>
              <a:t>Earth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rotation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overview</a:t>
            </a:r>
            <a:endParaRPr sz="2800" dirty="0">
              <a:latin typeface="Calibri"/>
              <a:cs typeface="Calibri"/>
            </a:endParaRPr>
          </a:p>
          <a:p>
            <a:pPr marL="703580" indent="-514350">
              <a:lnSpc>
                <a:spcPct val="100000"/>
              </a:lnSpc>
              <a:spcBef>
                <a:spcPts val="335"/>
              </a:spcBef>
              <a:buFont typeface="Symbol"/>
              <a:buChar char=""/>
              <a:tabLst>
                <a:tab pos="703580" algn="l"/>
              </a:tabLst>
            </a:pPr>
            <a:r>
              <a:rPr sz="2800" spc="-10" dirty="0">
                <a:latin typeface="Calibri"/>
                <a:cs typeface="Calibri"/>
              </a:rPr>
              <a:t>Conventional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reference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systems</a:t>
            </a:r>
            <a:endParaRPr sz="2800" dirty="0">
              <a:latin typeface="Calibri"/>
              <a:cs typeface="Calibri"/>
            </a:endParaRPr>
          </a:p>
          <a:p>
            <a:pPr marL="703580" marR="381635" indent="-514350">
              <a:lnSpc>
                <a:spcPct val="110000"/>
              </a:lnSpc>
              <a:buFont typeface="Symbol"/>
              <a:buChar char=""/>
              <a:tabLst>
                <a:tab pos="703580" algn="l"/>
              </a:tabLst>
            </a:pPr>
            <a:r>
              <a:rPr sz="2800" spc="-30" dirty="0">
                <a:latin typeface="Calibri"/>
                <a:cs typeface="Calibri"/>
              </a:rPr>
              <a:t>Transformation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celestial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terrestrial reference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2800" dirty="0">
              <a:latin typeface="Calibri"/>
              <a:cs typeface="Calibri"/>
            </a:endParaRPr>
          </a:p>
          <a:p>
            <a:pPr marL="94615" algn="just">
              <a:lnSpc>
                <a:spcPct val="100000"/>
              </a:lnSpc>
            </a:pPr>
            <a:r>
              <a:rPr sz="2400" dirty="0">
                <a:solidFill>
                  <a:srgbClr val="808080"/>
                </a:solidFill>
                <a:latin typeface="Calibri"/>
                <a:cs typeface="Calibri"/>
              </a:rPr>
              <a:t>Main</a:t>
            </a:r>
            <a:r>
              <a:rPr sz="2400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808080"/>
                </a:solidFill>
                <a:latin typeface="Calibri"/>
                <a:cs typeface="Calibri"/>
              </a:rPr>
              <a:t>reference:</a:t>
            </a:r>
            <a:r>
              <a:rPr lang="en-US" sz="2400" spc="-10" dirty="0">
                <a:solidFill>
                  <a:srgbClr val="808080"/>
                </a:solidFill>
                <a:latin typeface="Calibri"/>
                <a:cs typeface="Calibri"/>
              </a:rPr>
              <a:t> 1.</a:t>
            </a:r>
            <a:r>
              <a:rPr lang="zh-TW" altLang="en-US" sz="2400" spc="-10" dirty="0">
                <a:solidFill>
                  <a:srgbClr val="808080"/>
                </a:solidFill>
                <a:latin typeface="Calibri"/>
                <a:cs typeface="Calibri"/>
              </a:rPr>
              <a:t>李广宇 </a:t>
            </a:r>
            <a:endParaRPr sz="2400" dirty="0">
              <a:latin typeface="Calibri"/>
              <a:cs typeface="Calibri"/>
            </a:endParaRPr>
          </a:p>
          <a:p>
            <a:pPr marL="94615" marR="320675" algn="just">
              <a:lnSpc>
                <a:spcPct val="100000"/>
              </a:lnSpc>
              <a:spcBef>
                <a:spcPts val="1215"/>
              </a:spcBef>
            </a:pPr>
            <a:r>
              <a:rPr lang="en-US" sz="2200" dirty="0">
                <a:solidFill>
                  <a:srgbClr val="808080"/>
                </a:solidFill>
                <a:latin typeface="Calibri"/>
                <a:cs typeface="Calibri"/>
              </a:rPr>
              <a:t>2.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IERS</a:t>
            </a:r>
            <a:r>
              <a:rPr sz="2200" spc="-3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08080"/>
                </a:solidFill>
                <a:latin typeface="Calibri"/>
                <a:cs typeface="Calibri"/>
              </a:rPr>
              <a:t>Conventions</a:t>
            </a:r>
            <a:r>
              <a:rPr sz="2200" spc="-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(2010).</a:t>
            </a:r>
            <a:r>
              <a:rPr sz="2200" spc="-6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Gérard</a:t>
            </a:r>
            <a:r>
              <a:rPr sz="2200" spc="-6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Petit</a:t>
            </a:r>
            <a:r>
              <a:rPr sz="2200" spc="-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Brian</a:t>
            </a:r>
            <a:r>
              <a:rPr sz="2200" spc="-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Luzum</a:t>
            </a:r>
            <a:r>
              <a:rPr sz="2200" spc="-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(eds.).</a:t>
            </a:r>
            <a:r>
              <a:rPr sz="2200" spc="-6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08080"/>
                </a:solidFill>
                <a:latin typeface="Calibri"/>
                <a:cs typeface="Calibri"/>
              </a:rPr>
              <a:t>(IERS </a:t>
            </a:r>
            <a:r>
              <a:rPr sz="2200" spc="-25" dirty="0">
                <a:solidFill>
                  <a:srgbClr val="808080"/>
                </a:solidFill>
                <a:latin typeface="Calibri"/>
                <a:cs typeface="Calibri"/>
              </a:rPr>
              <a:t>Technical</a:t>
            </a:r>
            <a:r>
              <a:rPr sz="2200" spc="-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Note;</a:t>
            </a:r>
            <a:r>
              <a:rPr sz="2200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36)</a:t>
            </a:r>
            <a:r>
              <a:rPr sz="2200" spc="-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Frankfurt</a:t>
            </a:r>
            <a:r>
              <a:rPr sz="2200" spc="-5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am</a:t>
            </a:r>
            <a:r>
              <a:rPr sz="2200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Main:</a:t>
            </a:r>
            <a:r>
              <a:rPr sz="2200" spc="-5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08080"/>
                </a:solidFill>
                <a:latin typeface="Calibri"/>
                <a:cs typeface="Calibri"/>
              </a:rPr>
              <a:t>Verlag</a:t>
            </a:r>
            <a:r>
              <a:rPr sz="2200" spc="-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des</a:t>
            </a:r>
            <a:r>
              <a:rPr sz="2200" spc="-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Bundesamts</a:t>
            </a:r>
            <a:r>
              <a:rPr sz="2200" spc="-5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808080"/>
                </a:solidFill>
                <a:latin typeface="Calibri"/>
                <a:cs typeface="Calibri"/>
              </a:rPr>
              <a:t>für </a:t>
            </a:r>
            <a:r>
              <a:rPr sz="2200" spc="-10" dirty="0">
                <a:solidFill>
                  <a:srgbClr val="808080"/>
                </a:solidFill>
                <a:latin typeface="Calibri"/>
                <a:cs typeface="Calibri"/>
              </a:rPr>
              <a:t>Kartographie</a:t>
            </a:r>
            <a:r>
              <a:rPr sz="2200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und</a:t>
            </a:r>
            <a:r>
              <a:rPr sz="2200" spc="-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Geodäsie,</a:t>
            </a:r>
            <a:r>
              <a:rPr sz="2200" spc="-3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2010.</a:t>
            </a:r>
            <a:r>
              <a:rPr sz="2200" spc="-3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179</a:t>
            </a:r>
            <a:r>
              <a:rPr sz="2200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pp.,</a:t>
            </a:r>
            <a:r>
              <a:rPr sz="2200" spc="-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ISBN</a:t>
            </a:r>
            <a:r>
              <a:rPr sz="2200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08080"/>
                </a:solidFill>
                <a:latin typeface="Calibri"/>
                <a:cs typeface="Calibri"/>
              </a:rPr>
              <a:t>3-89888-989-</a:t>
            </a:r>
            <a:r>
              <a:rPr sz="2200" spc="-25" dirty="0">
                <a:solidFill>
                  <a:srgbClr val="808080"/>
                </a:solidFill>
                <a:latin typeface="Calibri"/>
                <a:cs typeface="Calibri"/>
              </a:rPr>
              <a:t>6.</a:t>
            </a:r>
            <a:endParaRPr sz="2200" dirty="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1200"/>
              </a:spcBef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https://www.iers.org/IERS/EN/Publications/TechnicalNotes/tn36.html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Outline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  <p:grpSp>
        <p:nvGrpSpPr>
          <p:cNvPr id="3" name="object 3" descr="KB-Lambert"/>
          <p:cNvGrpSpPr/>
          <p:nvPr/>
        </p:nvGrpSpPr>
        <p:grpSpPr>
          <a:xfrm>
            <a:off x="755904" y="2925317"/>
            <a:ext cx="4973955" cy="3528060"/>
            <a:chOff x="755904" y="2925317"/>
            <a:chExt cx="4973955" cy="3528060"/>
          </a:xfrm>
        </p:grpSpPr>
        <p:pic>
          <p:nvPicPr>
            <p:cNvPr id="4" name="object 4" descr="KB-Lamber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925317"/>
              <a:ext cx="4973573" cy="35280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78917" y="4876419"/>
              <a:ext cx="158115" cy="791210"/>
            </a:xfrm>
            <a:custGeom>
              <a:avLst/>
              <a:gdLst/>
              <a:ahLst/>
              <a:cxnLst/>
              <a:rect l="l" t="t" r="r" b="b"/>
              <a:pathLst>
                <a:path w="158114" h="791210">
                  <a:moveTo>
                    <a:pt x="4492" y="0"/>
                  </a:moveTo>
                  <a:lnTo>
                    <a:pt x="3790" y="31566"/>
                  </a:lnTo>
                  <a:lnTo>
                    <a:pt x="2246" y="74846"/>
                  </a:lnTo>
                  <a:lnTo>
                    <a:pt x="702" y="126091"/>
                  </a:lnTo>
                  <a:lnTo>
                    <a:pt x="0" y="181553"/>
                  </a:lnTo>
                  <a:lnTo>
                    <a:pt x="982" y="237482"/>
                  </a:lnTo>
                  <a:lnTo>
                    <a:pt x="4492" y="290131"/>
                  </a:lnTo>
                  <a:lnTo>
                    <a:pt x="10624" y="341590"/>
                  </a:lnTo>
                  <a:lnTo>
                    <a:pt x="18723" y="395344"/>
                  </a:lnTo>
                  <a:lnTo>
                    <a:pt x="28507" y="449753"/>
                  </a:lnTo>
                  <a:lnTo>
                    <a:pt x="39695" y="503176"/>
                  </a:lnTo>
                  <a:lnTo>
                    <a:pt x="52007" y="553974"/>
                  </a:lnTo>
                  <a:lnTo>
                    <a:pt x="65160" y="600506"/>
                  </a:lnTo>
                  <a:lnTo>
                    <a:pt x="85660" y="655285"/>
                  </a:lnTo>
                  <a:lnTo>
                    <a:pt x="110336" y="706477"/>
                  </a:lnTo>
                  <a:lnTo>
                    <a:pt x="135585" y="752327"/>
                  </a:lnTo>
                  <a:lnTo>
                    <a:pt x="157807" y="791082"/>
                  </a:lnTo>
                </a:path>
              </a:pathLst>
            </a:custGeom>
            <a:ln w="25146">
              <a:solidFill>
                <a:srgbClr val="C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61496" y="5579388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78282" y="0"/>
                  </a:moveTo>
                  <a:lnTo>
                    <a:pt x="75260" y="88163"/>
                  </a:lnTo>
                  <a:lnTo>
                    <a:pt x="0" y="42138"/>
                  </a:lnTo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03131" y="5707626"/>
            <a:ext cx="25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C00000"/>
                </a:solidFill>
                <a:latin typeface="Symbol"/>
                <a:cs typeface="Symbol"/>
              </a:rPr>
              <a:t>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96953" y="5700743"/>
            <a:ext cx="518159" cy="231775"/>
          </a:xfrm>
          <a:custGeom>
            <a:avLst/>
            <a:gdLst/>
            <a:ahLst/>
            <a:cxnLst/>
            <a:rect l="l" t="t" r="r" b="b"/>
            <a:pathLst>
              <a:path w="518160" h="231775">
                <a:moveTo>
                  <a:pt x="512444" y="0"/>
                </a:moveTo>
                <a:lnTo>
                  <a:pt x="518076" y="31200"/>
                </a:lnTo>
                <a:lnTo>
                  <a:pt x="516266" y="58588"/>
                </a:lnTo>
                <a:lnTo>
                  <a:pt x="507642" y="79256"/>
                </a:lnTo>
                <a:lnTo>
                  <a:pt x="492836" y="90297"/>
                </a:lnTo>
                <a:lnTo>
                  <a:pt x="322021" y="141135"/>
                </a:lnTo>
                <a:lnTo>
                  <a:pt x="307212" y="152181"/>
                </a:lnTo>
                <a:lnTo>
                  <a:pt x="298584" y="172850"/>
                </a:lnTo>
                <a:lnTo>
                  <a:pt x="296769" y="200238"/>
                </a:lnTo>
                <a:lnTo>
                  <a:pt x="302399" y="231444"/>
                </a:lnTo>
                <a:lnTo>
                  <a:pt x="290057" y="202236"/>
                </a:lnTo>
                <a:lnTo>
                  <a:pt x="273569" y="180293"/>
                </a:lnTo>
                <a:lnTo>
                  <a:pt x="255049" y="167702"/>
                </a:lnTo>
                <a:lnTo>
                  <a:pt x="236613" y="166547"/>
                </a:lnTo>
                <a:lnTo>
                  <a:pt x="65798" y="217385"/>
                </a:lnTo>
                <a:lnTo>
                  <a:pt x="47361" y="216236"/>
                </a:lnTo>
                <a:lnTo>
                  <a:pt x="28836" y="203646"/>
                </a:lnTo>
                <a:lnTo>
                  <a:pt x="12343" y="181704"/>
                </a:lnTo>
                <a:lnTo>
                  <a:pt x="0" y="152501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3583" y="5906578"/>
            <a:ext cx="21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'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6735" y="5418490"/>
            <a:ext cx="16433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NRO</a:t>
            </a:r>
            <a:r>
              <a:rPr sz="2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Calibri"/>
                <a:cs typeface="Calibri"/>
              </a:rPr>
              <a:t>(TIO)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4483" y="1893572"/>
            <a:ext cx="1096645" cy="664210"/>
            <a:chOff x="824483" y="1893572"/>
            <a:chExt cx="1096645" cy="664210"/>
          </a:xfrm>
        </p:grpSpPr>
        <p:sp>
          <p:nvSpPr>
            <p:cNvPr id="12" name="object 12"/>
            <p:cNvSpPr/>
            <p:nvPr/>
          </p:nvSpPr>
          <p:spPr>
            <a:xfrm>
              <a:off x="837056" y="1906145"/>
              <a:ext cx="1071880" cy="638810"/>
            </a:xfrm>
            <a:custGeom>
              <a:avLst/>
              <a:gdLst/>
              <a:ahLst/>
              <a:cxnLst/>
              <a:rect l="l" t="t" r="r" b="b"/>
              <a:pathLst>
                <a:path w="1071880" h="638810">
                  <a:moveTo>
                    <a:pt x="964946" y="0"/>
                  </a:moveTo>
                  <a:lnTo>
                    <a:pt x="106426" y="0"/>
                  </a:lnTo>
                  <a:lnTo>
                    <a:pt x="65000" y="8363"/>
                  </a:lnTo>
                  <a:lnTo>
                    <a:pt x="31172" y="31172"/>
                  </a:lnTo>
                  <a:lnTo>
                    <a:pt x="8363" y="6500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55"/>
                  </a:lnTo>
                  <a:lnTo>
                    <a:pt x="31172" y="607383"/>
                  </a:lnTo>
                  <a:lnTo>
                    <a:pt x="65000" y="630192"/>
                  </a:lnTo>
                  <a:lnTo>
                    <a:pt x="106426" y="638555"/>
                  </a:lnTo>
                  <a:lnTo>
                    <a:pt x="964946" y="638555"/>
                  </a:lnTo>
                  <a:lnTo>
                    <a:pt x="1006371" y="630192"/>
                  </a:lnTo>
                  <a:lnTo>
                    <a:pt x="1040199" y="607383"/>
                  </a:lnTo>
                  <a:lnTo>
                    <a:pt x="1063008" y="573555"/>
                  </a:lnTo>
                  <a:lnTo>
                    <a:pt x="1071372" y="532130"/>
                  </a:lnTo>
                  <a:lnTo>
                    <a:pt x="1071372" y="106425"/>
                  </a:lnTo>
                  <a:lnTo>
                    <a:pt x="1063008" y="65000"/>
                  </a:lnTo>
                  <a:lnTo>
                    <a:pt x="1040199" y="31172"/>
                  </a:lnTo>
                  <a:lnTo>
                    <a:pt x="1006371" y="8363"/>
                  </a:lnTo>
                  <a:lnTo>
                    <a:pt x="964946" y="0"/>
                  </a:lnTo>
                  <a:close/>
                </a:path>
              </a:pathLst>
            </a:custGeom>
            <a:solidFill>
              <a:srgbClr val="9BBB59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7056" y="1906145"/>
              <a:ext cx="1071880" cy="638810"/>
            </a:xfrm>
            <a:custGeom>
              <a:avLst/>
              <a:gdLst/>
              <a:ahLst/>
              <a:cxnLst/>
              <a:rect l="l" t="t" r="r" b="b"/>
              <a:pathLst>
                <a:path w="1071880" h="638810">
                  <a:moveTo>
                    <a:pt x="0" y="106425"/>
                  </a:moveTo>
                  <a:lnTo>
                    <a:pt x="8363" y="65000"/>
                  </a:lnTo>
                  <a:lnTo>
                    <a:pt x="31172" y="31172"/>
                  </a:lnTo>
                  <a:lnTo>
                    <a:pt x="65000" y="8363"/>
                  </a:lnTo>
                  <a:lnTo>
                    <a:pt x="106426" y="0"/>
                  </a:lnTo>
                  <a:lnTo>
                    <a:pt x="964946" y="0"/>
                  </a:lnTo>
                  <a:lnTo>
                    <a:pt x="1006371" y="8363"/>
                  </a:lnTo>
                  <a:lnTo>
                    <a:pt x="1040199" y="31172"/>
                  </a:lnTo>
                  <a:lnTo>
                    <a:pt x="1063008" y="65000"/>
                  </a:lnTo>
                  <a:lnTo>
                    <a:pt x="1071372" y="106425"/>
                  </a:lnTo>
                  <a:lnTo>
                    <a:pt x="1071372" y="532130"/>
                  </a:lnTo>
                  <a:lnTo>
                    <a:pt x="1063008" y="573555"/>
                  </a:lnTo>
                  <a:lnTo>
                    <a:pt x="1040199" y="607383"/>
                  </a:lnTo>
                  <a:lnTo>
                    <a:pt x="1006371" y="630192"/>
                  </a:lnTo>
                  <a:lnTo>
                    <a:pt x="964946" y="638555"/>
                  </a:lnTo>
                  <a:lnTo>
                    <a:pt x="106426" y="638555"/>
                  </a:lnTo>
                  <a:lnTo>
                    <a:pt x="65000" y="630192"/>
                  </a:lnTo>
                  <a:lnTo>
                    <a:pt x="31172" y="607383"/>
                  </a:lnTo>
                  <a:lnTo>
                    <a:pt x="8363" y="57355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25146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361364" y="2496417"/>
            <a:ext cx="730885" cy="144145"/>
            <a:chOff x="4361364" y="2496417"/>
            <a:chExt cx="730885" cy="144145"/>
          </a:xfrm>
        </p:grpSpPr>
        <p:sp>
          <p:nvSpPr>
            <p:cNvPr id="15" name="object 15"/>
            <p:cNvSpPr/>
            <p:nvPr/>
          </p:nvSpPr>
          <p:spPr>
            <a:xfrm>
              <a:off x="4377369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77366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657525" y="2496417"/>
            <a:ext cx="730885" cy="144145"/>
            <a:chOff x="5657525" y="2496417"/>
            <a:chExt cx="730885" cy="144145"/>
          </a:xfrm>
        </p:grpSpPr>
        <p:sp>
          <p:nvSpPr>
            <p:cNvPr id="18" name="object 18"/>
            <p:cNvSpPr/>
            <p:nvPr/>
          </p:nvSpPr>
          <p:spPr>
            <a:xfrm>
              <a:off x="5673531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3527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982906" y="2496417"/>
            <a:ext cx="730885" cy="144145"/>
            <a:chOff x="2982906" y="2496417"/>
            <a:chExt cx="730885" cy="144145"/>
          </a:xfrm>
        </p:grpSpPr>
        <p:sp>
          <p:nvSpPr>
            <p:cNvPr id="21" name="object 21"/>
            <p:cNvSpPr/>
            <p:nvPr/>
          </p:nvSpPr>
          <p:spPr>
            <a:xfrm>
              <a:off x="2998911" y="2564891"/>
              <a:ext cx="699135" cy="4445"/>
            </a:xfrm>
            <a:custGeom>
              <a:avLst/>
              <a:gdLst/>
              <a:ahLst/>
              <a:cxnLst/>
              <a:rect l="l" t="t" r="r" b="b"/>
              <a:pathLst>
                <a:path w="699135" h="4444">
                  <a:moveTo>
                    <a:pt x="698741" y="0"/>
                  </a:moveTo>
                  <a:lnTo>
                    <a:pt x="0" y="4102"/>
                  </a:lnTo>
                </a:path>
              </a:pathLst>
            </a:custGeom>
            <a:ln w="3200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98908" y="251241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19" h="112394">
                  <a:moveTo>
                    <a:pt x="95681" y="0"/>
                  </a:moveTo>
                  <a:lnTo>
                    <a:pt x="0" y="56578"/>
                  </a:lnTo>
                  <a:lnTo>
                    <a:pt x="96342" y="112014"/>
                  </a:lnTo>
                </a:path>
              </a:pathLst>
            </a:custGeom>
            <a:ln w="3200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0640" y="828205"/>
            <a:ext cx="7936865" cy="3877945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305"/>
              </a:spcBef>
            </a:pPr>
            <a:r>
              <a:rPr sz="3400" b="1" dirty="0">
                <a:latin typeface="Calibri"/>
                <a:cs typeface="Calibri"/>
              </a:rPr>
              <a:t>Polar</a:t>
            </a:r>
            <a:r>
              <a:rPr sz="3400" b="1" spc="-5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motion</a:t>
            </a:r>
            <a:r>
              <a:rPr sz="3400" b="1" spc="-7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matrix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 dirty="0">
              <a:latin typeface="Calibri"/>
              <a:cs typeface="Calibri"/>
            </a:endParaRPr>
          </a:p>
          <a:p>
            <a:pPr marL="478790">
              <a:lnSpc>
                <a:spcPct val="100000"/>
              </a:lnSpc>
              <a:spcBef>
                <a:spcPts val="2210"/>
              </a:spcBef>
            </a:pPr>
            <a:r>
              <a:rPr sz="3400" spc="55" dirty="0">
                <a:latin typeface="Cambria Math"/>
                <a:cs typeface="Cambria Math"/>
              </a:rPr>
              <a:t>W(𝑡)</a:t>
            </a:r>
            <a:r>
              <a:rPr sz="3400" spc="200" dirty="0">
                <a:latin typeface="Cambria Math"/>
                <a:cs typeface="Cambria Math"/>
              </a:rPr>
              <a:t> </a:t>
            </a:r>
            <a:r>
              <a:rPr sz="3400" dirty="0">
                <a:latin typeface="Cambria Math"/>
                <a:cs typeface="Cambria Math"/>
              </a:rPr>
              <a:t>=</a:t>
            </a:r>
            <a:r>
              <a:rPr sz="3400" spc="195" dirty="0">
                <a:latin typeface="Cambria Math"/>
                <a:cs typeface="Cambria Math"/>
              </a:rPr>
              <a:t> </a:t>
            </a:r>
            <a:r>
              <a:rPr sz="3400" spc="-95" dirty="0">
                <a:latin typeface="Cambria Math"/>
                <a:cs typeface="Cambria Math"/>
              </a:rPr>
              <a:t>𝑅</a:t>
            </a:r>
            <a:r>
              <a:rPr sz="3675" spc="247" baseline="-15873" dirty="0">
                <a:latin typeface="Cambria Math"/>
                <a:cs typeface="Cambria Math"/>
              </a:rPr>
              <a:t>𝑧</a:t>
            </a:r>
            <a:r>
              <a:rPr sz="3400" spc="-40" dirty="0">
                <a:latin typeface="Cambria Math"/>
                <a:cs typeface="Cambria Math"/>
              </a:rPr>
              <a:t>(</a:t>
            </a:r>
            <a:r>
              <a:rPr sz="3400" spc="-30" dirty="0">
                <a:latin typeface="Cambria Math"/>
                <a:cs typeface="Cambria Math"/>
              </a:rPr>
              <a:t>−</a:t>
            </a:r>
            <a:r>
              <a:rPr sz="3400" spc="-40" dirty="0">
                <a:latin typeface="Cambria Math"/>
                <a:cs typeface="Cambria Math"/>
              </a:rPr>
              <a:t>𝑠</a:t>
            </a:r>
            <a:r>
              <a:rPr lang="en-HK" sz="3400" spc="-40" dirty="0">
                <a:latin typeface="Cambria Math"/>
                <a:cs typeface="Cambria Math"/>
              </a:rPr>
              <a:t>'</a:t>
            </a:r>
            <a:r>
              <a:rPr sz="3400" spc="-40" dirty="0">
                <a:latin typeface="Cambria Math"/>
                <a:cs typeface="Cambria Math"/>
              </a:rPr>
              <a:t>)</a:t>
            </a:r>
            <a:r>
              <a:rPr sz="3400" spc="-95" dirty="0">
                <a:latin typeface="Cambria Math"/>
                <a:cs typeface="Cambria Math"/>
              </a:rPr>
              <a:t>𝑅</a:t>
            </a:r>
            <a:r>
              <a:rPr sz="3675" spc="254" baseline="-15873" dirty="0">
                <a:latin typeface="Cambria Math"/>
                <a:cs typeface="Cambria Math"/>
              </a:rPr>
              <a:t>𝑦</a:t>
            </a:r>
            <a:r>
              <a:rPr sz="3400" spc="-40" dirty="0">
                <a:latin typeface="Cambria Math"/>
                <a:cs typeface="Cambria Math"/>
              </a:rPr>
              <a:t>(</a:t>
            </a:r>
            <a:r>
              <a:rPr sz="3400" spc="-70" dirty="0">
                <a:latin typeface="Cambria Math"/>
                <a:cs typeface="Cambria Math"/>
              </a:rPr>
              <a:t>𝑥</a:t>
            </a:r>
            <a:r>
              <a:rPr sz="3675" spc="217" baseline="-15873" dirty="0">
                <a:latin typeface="Cambria Math"/>
                <a:cs typeface="Cambria Math"/>
              </a:rPr>
              <a:t>𝑝</a:t>
            </a:r>
            <a:r>
              <a:rPr sz="3400" spc="-40" dirty="0">
                <a:latin typeface="Cambria Math"/>
                <a:cs typeface="Cambria Math"/>
              </a:rPr>
              <a:t>)</a:t>
            </a:r>
            <a:r>
              <a:rPr sz="3400" spc="-95" dirty="0">
                <a:latin typeface="Cambria Math"/>
                <a:cs typeface="Cambria Math"/>
              </a:rPr>
              <a:t>𝑅</a:t>
            </a:r>
            <a:r>
              <a:rPr sz="3675" spc="262" baseline="-15873" dirty="0">
                <a:latin typeface="Cambria Math"/>
                <a:cs typeface="Cambria Math"/>
              </a:rPr>
              <a:t>𝑥</a:t>
            </a:r>
            <a:r>
              <a:rPr sz="3400" spc="-40" dirty="0">
                <a:latin typeface="Cambria Math"/>
                <a:cs typeface="Cambria Math"/>
              </a:rPr>
              <a:t>(</a:t>
            </a:r>
            <a:r>
              <a:rPr sz="3400" spc="-335" dirty="0">
                <a:latin typeface="Cambria Math"/>
                <a:cs typeface="Cambria Math"/>
              </a:rPr>
              <a:t>𝑦</a:t>
            </a:r>
            <a:r>
              <a:rPr sz="3675" spc="209" baseline="-15873" dirty="0">
                <a:latin typeface="Cambria Math"/>
                <a:cs typeface="Cambria Math"/>
              </a:rPr>
              <a:t>𝑝</a:t>
            </a:r>
            <a:r>
              <a:rPr sz="3400" spc="-30" dirty="0">
                <a:latin typeface="Cambria Math"/>
                <a:cs typeface="Cambria Math"/>
              </a:rPr>
              <a:t>)</a:t>
            </a:r>
            <a:endParaRPr sz="34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3400" dirty="0">
              <a:latin typeface="Cambria Math"/>
              <a:cs typeface="Cambria Math"/>
            </a:endParaRPr>
          </a:p>
          <a:p>
            <a:pPr marL="5720080" marR="17780" indent="-341630">
              <a:lnSpc>
                <a:spcPct val="100000"/>
              </a:lnSpc>
              <a:buFont typeface="Arial"/>
              <a:buChar char="•"/>
              <a:tabLst>
                <a:tab pos="5721350" algn="l"/>
              </a:tabLst>
            </a:pPr>
            <a:r>
              <a:rPr sz="2800" dirty="0">
                <a:latin typeface="Calibri"/>
                <a:cs typeface="Calibri"/>
              </a:rPr>
              <a:t>TIO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Locator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s' 	</a:t>
            </a:r>
            <a:r>
              <a:rPr sz="2800" dirty="0">
                <a:latin typeface="Calibri"/>
                <a:cs typeface="Calibri"/>
              </a:rPr>
              <a:t>reflecting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CIP 	</a:t>
            </a:r>
            <a:r>
              <a:rPr sz="2800" dirty="0">
                <a:latin typeface="Calibri"/>
                <a:cs typeface="Calibri"/>
              </a:rPr>
              <a:t>history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(usually 	negligible):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42273" y="5393710"/>
            <a:ext cx="1503045" cy="0"/>
          </a:xfrm>
          <a:custGeom>
            <a:avLst/>
            <a:gdLst/>
            <a:ahLst/>
            <a:cxnLst/>
            <a:rect l="l" t="t" r="r" b="b"/>
            <a:pathLst>
              <a:path w="1503045">
                <a:moveTo>
                  <a:pt x="0" y="0"/>
                </a:moveTo>
                <a:lnTo>
                  <a:pt x="1502992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27815" y="5152760"/>
            <a:ext cx="26225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spc="-2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26" name="object 26"/>
          <p:cNvSpPr txBox="1"/>
          <p:nvPr/>
        </p:nvSpPr>
        <p:spPr>
          <a:xfrm>
            <a:off x="6681339" y="4930852"/>
            <a:ext cx="749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50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20062" y="5000594"/>
            <a:ext cx="70739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5400" spc="-75" baseline="-13117" dirty="0">
                <a:latin typeface="Symbol"/>
                <a:cs typeface="Symbol"/>
              </a:rPr>
              <a:t></a:t>
            </a:r>
            <a:endParaRPr sz="5400" baseline="-13117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6303" y="5609256"/>
            <a:ext cx="195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i="1" spc="-25" dirty="0">
                <a:latin typeface="Times New Roman"/>
                <a:cs typeface="Times New Roman"/>
              </a:rPr>
              <a:t>t</a:t>
            </a:r>
            <a:r>
              <a:rPr sz="1500" spc="-37" baseline="-19444" dirty="0">
                <a:latin typeface="Times New Roman"/>
                <a:cs typeface="Times New Roman"/>
              </a:rPr>
              <a:t>0</a:t>
            </a:r>
            <a:endParaRPr sz="1500" baseline="-19444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9127" y="5135323"/>
            <a:ext cx="10096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0" dirty="0">
                <a:latin typeface="Symbol"/>
                <a:cs typeface="Symbol"/>
              </a:rPr>
              <a:t>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09730" y="5390517"/>
            <a:ext cx="17780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39057" y="4923718"/>
            <a:ext cx="149415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i="1" spc="85" dirty="0">
                <a:latin typeface="Times New Roman"/>
                <a:cs typeface="Times New Roman"/>
              </a:rPr>
              <a:t>x</a:t>
            </a:r>
            <a:r>
              <a:rPr sz="2100" i="1" spc="127" baseline="-23809" dirty="0">
                <a:latin typeface="Times New Roman"/>
                <a:cs typeface="Times New Roman"/>
              </a:rPr>
              <a:t>p</a:t>
            </a:r>
            <a:r>
              <a:rPr sz="2100" i="1" spc="44" baseline="-23809" dirty="0">
                <a:latin typeface="Times New Roman"/>
                <a:cs typeface="Times New Roman"/>
              </a:rPr>
              <a:t> </a:t>
            </a:r>
            <a:r>
              <a:rPr sz="2400" i="1" spc="-894" dirty="0">
                <a:latin typeface="Times New Roman"/>
                <a:cs typeface="Times New Roman"/>
              </a:rPr>
              <a:t>y</a:t>
            </a:r>
            <a:r>
              <a:rPr sz="3600" spc="-7" baseline="2314" dirty="0">
                <a:latin typeface="Arial"/>
                <a:cs typeface="Arial"/>
              </a:rPr>
              <a:t>˙</a:t>
            </a:r>
            <a:r>
              <a:rPr sz="3600" spc="-532" baseline="2314" dirty="0">
                <a:latin typeface="Arial"/>
                <a:cs typeface="Arial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p</a:t>
            </a:r>
            <a:r>
              <a:rPr sz="2100" i="1" spc="502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i="1" spc="-860" dirty="0">
                <a:latin typeface="Times New Roman"/>
                <a:cs typeface="Times New Roman"/>
              </a:rPr>
              <a:t>x</a:t>
            </a:r>
            <a:r>
              <a:rPr sz="3600" spc="345" baseline="2314" dirty="0">
                <a:latin typeface="Arial"/>
                <a:cs typeface="Arial"/>
              </a:rPr>
              <a:t>˙</a:t>
            </a:r>
            <a:r>
              <a:rPr sz="2100" i="1" spc="-7" baseline="-23809" dirty="0">
                <a:latin typeface="Times New Roman"/>
                <a:cs typeface="Times New Roman"/>
              </a:rPr>
              <a:t>p</a:t>
            </a:r>
            <a:r>
              <a:rPr sz="2100" i="1" spc="52" baseline="-23809" dirty="0">
                <a:latin typeface="Times New Roman"/>
                <a:cs typeface="Times New Roman"/>
              </a:rPr>
              <a:t> </a:t>
            </a:r>
            <a:r>
              <a:rPr sz="2400" i="1" spc="80" dirty="0">
                <a:latin typeface="Times New Roman"/>
                <a:cs typeface="Times New Roman"/>
              </a:rPr>
              <a:t>y</a:t>
            </a:r>
            <a:r>
              <a:rPr sz="2100" i="1" spc="120" baseline="-23809" dirty="0">
                <a:latin typeface="Times New Roman"/>
                <a:cs typeface="Times New Roman"/>
              </a:rPr>
              <a:t>p</a:t>
            </a:r>
            <a:endParaRPr sz="2100" baseline="-2380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8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438740" y="933203"/>
            <a:ext cx="7581265" cy="432752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lang="en-US" sz="3400" b="1" spc="-50" dirty="0">
                <a:latin typeface="Calibri"/>
                <a:cs typeface="Calibri"/>
              </a:rPr>
              <a:t>Summary</a:t>
            </a:r>
            <a:r>
              <a:rPr sz="3400" spc="-25" dirty="0">
                <a:latin typeface="Calibri"/>
                <a:cs typeface="Calibri"/>
              </a:rPr>
              <a:t>:</a:t>
            </a:r>
            <a:endParaRPr sz="3400" dirty="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Five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Earth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Orientation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Parameters</a:t>
            </a:r>
            <a:endParaRPr sz="3000" dirty="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Their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physical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meaning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practical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relevance</a:t>
            </a:r>
            <a:endParaRPr sz="3000" dirty="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Importance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(global)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reference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systems</a:t>
            </a:r>
            <a:endParaRPr sz="3000" dirty="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Astrometry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sub-routines:</a:t>
            </a:r>
            <a:endParaRPr sz="3000" dirty="0">
              <a:latin typeface="Calibri"/>
              <a:cs typeface="Calibri"/>
            </a:endParaRPr>
          </a:p>
          <a:p>
            <a:pPr marL="787400" lvl="1" indent="-285115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87400" algn="l"/>
              </a:tabLst>
            </a:pPr>
            <a:r>
              <a:rPr lang="en-HK" sz="2600" spc="-20" dirty="0">
                <a:latin typeface="Calibri"/>
                <a:cs typeface="Calibri"/>
                <a:hlinkClick r:id="rId2"/>
              </a:rPr>
              <a:t>https://www.iausofa.org/current-software</a:t>
            </a:r>
            <a:r>
              <a:rPr lang="en-HK"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b="1" spc="-10" dirty="0">
                <a:latin typeface="Calibri"/>
                <a:cs typeface="Calibri"/>
              </a:rPr>
              <a:t>SOFA</a:t>
            </a:r>
            <a:r>
              <a:rPr sz="2600" spc="-10" dirty="0"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787400" marR="636270" lvl="1" indent="-28575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87400" algn="l"/>
              </a:tabLst>
            </a:pPr>
            <a:r>
              <a:rPr sz="2600" b="1" spc="-30" dirty="0">
                <a:latin typeface="Calibri"/>
                <a:cs typeface="Calibri"/>
              </a:rPr>
              <a:t>NOVAS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(Naval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Observatory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Vector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Astrometry </a:t>
            </a:r>
            <a:r>
              <a:rPr sz="2600" dirty="0">
                <a:latin typeface="Calibri"/>
                <a:cs typeface="Calibri"/>
              </a:rPr>
              <a:t>Subroutines),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C/Fortran/Python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pc="-30" dirty="0">
                <a:solidFill>
                  <a:srgbClr val="FFFFFF"/>
                </a:solidFill>
              </a:rPr>
              <a:t>Transformation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mbria Math"/>
                <a:cs typeface="Cambria Math"/>
              </a:rPr>
              <a:t>⟷</a:t>
            </a:r>
            <a:r>
              <a:rPr b="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CRS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17395" y="1216761"/>
            <a:ext cx="4126865" cy="5069840"/>
            <a:chOff x="5017395" y="1216761"/>
            <a:chExt cx="4126865" cy="5069840"/>
          </a:xfrm>
        </p:grpSpPr>
        <p:sp>
          <p:nvSpPr>
            <p:cNvPr id="4" name="object 4"/>
            <p:cNvSpPr/>
            <p:nvPr/>
          </p:nvSpPr>
          <p:spPr>
            <a:xfrm>
              <a:off x="6656686" y="4698484"/>
              <a:ext cx="445770" cy="1508760"/>
            </a:xfrm>
            <a:custGeom>
              <a:avLst/>
              <a:gdLst/>
              <a:ahLst/>
              <a:cxnLst/>
              <a:rect l="l" t="t" r="r" b="b"/>
              <a:pathLst>
                <a:path w="445770" h="1508760">
                  <a:moveTo>
                    <a:pt x="369950" y="0"/>
                  </a:moveTo>
                  <a:lnTo>
                    <a:pt x="0" y="1483791"/>
                  </a:lnTo>
                  <a:lnTo>
                    <a:pt x="1778" y="1489272"/>
                  </a:lnTo>
                  <a:lnTo>
                    <a:pt x="8888" y="1495156"/>
                  </a:lnTo>
                  <a:lnTo>
                    <a:pt x="20215" y="1500752"/>
                  </a:lnTo>
                  <a:lnTo>
                    <a:pt x="34645" y="1505369"/>
                  </a:lnTo>
                  <a:lnTo>
                    <a:pt x="49555" y="1508070"/>
                  </a:lnTo>
                  <a:lnTo>
                    <a:pt x="62187" y="1508445"/>
                  </a:lnTo>
                  <a:lnTo>
                    <a:pt x="71230" y="1506587"/>
                  </a:lnTo>
                  <a:lnTo>
                    <a:pt x="75374" y="1502587"/>
                  </a:lnTo>
                  <a:lnTo>
                    <a:pt x="445325" y="18796"/>
                  </a:lnTo>
                  <a:lnTo>
                    <a:pt x="441181" y="22800"/>
                  </a:lnTo>
                  <a:lnTo>
                    <a:pt x="432138" y="24658"/>
                  </a:lnTo>
                  <a:lnTo>
                    <a:pt x="390166" y="16966"/>
                  </a:lnTo>
                  <a:lnTo>
                    <a:pt x="371729" y="5482"/>
                  </a:lnTo>
                  <a:lnTo>
                    <a:pt x="369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6637" y="4692621"/>
              <a:ext cx="75565" cy="31115"/>
            </a:xfrm>
            <a:custGeom>
              <a:avLst/>
              <a:gdLst/>
              <a:ahLst/>
              <a:cxnLst/>
              <a:rect l="l" t="t" r="r" b="b"/>
              <a:pathLst>
                <a:path w="75565" h="31114">
                  <a:moveTo>
                    <a:pt x="13187" y="0"/>
                  </a:moveTo>
                  <a:lnTo>
                    <a:pt x="4143" y="1857"/>
                  </a:lnTo>
                  <a:lnTo>
                    <a:pt x="0" y="5862"/>
                  </a:lnTo>
                  <a:lnTo>
                    <a:pt x="1778" y="11345"/>
                  </a:lnTo>
                  <a:lnTo>
                    <a:pt x="49555" y="30143"/>
                  </a:lnTo>
                  <a:lnTo>
                    <a:pt x="62187" y="30521"/>
                  </a:lnTo>
                  <a:lnTo>
                    <a:pt x="71230" y="28663"/>
                  </a:lnTo>
                  <a:lnTo>
                    <a:pt x="75374" y="24658"/>
                  </a:lnTo>
                  <a:lnTo>
                    <a:pt x="73593" y="19176"/>
                  </a:lnTo>
                  <a:lnTo>
                    <a:pt x="25819" y="378"/>
                  </a:lnTo>
                  <a:lnTo>
                    <a:pt x="1318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Earth_no_shadow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7395" y="2073443"/>
              <a:ext cx="4126604" cy="42128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5576" y="2691383"/>
              <a:ext cx="1046987" cy="13967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19825" y="2737165"/>
              <a:ext cx="904875" cy="969644"/>
            </a:xfrm>
            <a:custGeom>
              <a:avLst/>
              <a:gdLst/>
              <a:ahLst/>
              <a:cxnLst/>
              <a:rect l="l" t="t" r="r" b="b"/>
              <a:pathLst>
                <a:path w="904875" h="969645">
                  <a:moveTo>
                    <a:pt x="234928" y="2821"/>
                  </a:moveTo>
                  <a:lnTo>
                    <a:pt x="184126" y="0"/>
                  </a:lnTo>
                  <a:lnTo>
                    <a:pt x="136143" y="195"/>
                  </a:lnTo>
                  <a:lnTo>
                    <a:pt x="93791" y="6425"/>
                  </a:lnTo>
                  <a:lnTo>
                    <a:pt x="59884" y="21706"/>
                  </a:lnTo>
                  <a:lnTo>
                    <a:pt x="32413" y="47047"/>
                  </a:lnTo>
                  <a:lnTo>
                    <a:pt x="10800" y="80769"/>
                  </a:lnTo>
                  <a:lnTo>
                    <a:pt x="0" y="121856"/>
                  </a:lnTo>
                  <a:lnTo>
                    <a:pt x="4969" y="169292"/>
                  </a:lnTo>
                  <a:lnTo>
                    <a:pt x="19163" y="206263"/>
                  </a:lnTo>
                  <a:lnTo>
                    <a:pt x="41294" y="248563"/>
                  </a:lnTo>
                  <a:lnTo>
                    <a:pt x="69698" y="293835"/>
                  </a:lnTo>
                  <a:lnTo>
                    <a:pt x="102709" y="339726"/>
                  </a:lnTo>
                  <a:lnTo>
                    <a:pt x="138664" y="383879"/>
                  </a:lnTo>
                  <a:lnTo>
                    <a:pt x="175898" y="423940"/>
                  </a:lnTo>
                  <a:lnTo>
                    <a:pt x="210149" y="455564"/>
                  </a:lnTo>
                  <a:lnTo>
                    <a:pt x="248131" y="486372"/>
                  </a:lnTo>
                  <a:lnTo>
                    <a:pt x="288668" y="516019"/>
                  </a:lnTo>
                  <a:lnTo>
                    <a:pt x="330582" y="544161"/>
                  </a:lnTo>
                  <a:lnTo>
                    <a:pt x="372697" y="570452"/>
                  </a:lnTo>
                  <a:lnTo>
                    <a:pt x="413836" y="594548"/>
                  </a:lnTo>
                  <a:lnTo>
                    <a:pt x="452822" y="616104"/>
                  </a:lnTo>
                  <a:lnTo>
                    <a:pt x="505387" y="642766"/>
                  </a:lnTo>
                  <a:lnTo>
                    <a:pt x="557420" y="665811"/>
                  </a:lnTo>
                  <a:lnTo>
                    <a:pt x="608001" y="684550"/>
                  </a:lnTo>
                  <a:lnTo>
                    <a:pt x="656212" y="698293"/>
                  </a:lnTo>
                  <a:lnTo>
                    <a:pt x="701132" y="706350"/>
                  </a:lnTo>
                  <a:lnTo>
                    <a:pt x="755467" y="709019"/>
                  </a:lnTo>
                  <a:lnTo>
                    <a:pt x="807434" y="703869"/>
                  </a:lnTo>
                  <a:lnTo>
                    <a:pt x="851587" y="689853"/>
                  </a:lnTo>
                  <a:lnTo>
                    <a:pt x="882475" y="665926"/>
                  </a:lnTo>
                  <a:lnTo>
                    <a:pt x="899314" y="628253"/>
                  </a:lnTo>
                  <a:lnTo>
                    <a:pt x="904777" y="578569"/>
                  </a:lnTo>
                  <a:lnTo>
                    <a:pt x="898638" y="524208"/>
                  </a:lnTo>
                  <a:lnTo>
                    <a:pt x="880672" y="472505"/>
                  </a:lnTo>
                  <a:lnTo>
                    <a:pt x="855758" y="432705"/>
                  </a:lnTo>
                  <a:lnTo>
                    <a:pt x="821333" y="391526"/>
                  </a:lnTo>
                  <a:lnTo>
                    <a:pt x="780380" y="351243"/>
                  </a:lnTo>
                  <a:lnTo>
                    <a:pt x="735881" y="314130"/>
                  </a:lnTo>
                  <a:lnTo>
                    <a:pt x="690820" y="282462"/>
                  </a:lnTo>
                  <a:lnTo>
                    <a:pt x="642613" y="255767"/>
                  </a:lnTo>
                  <a:lnTo>
                    <a:pt x="589279" y="232527"/>
                  </a:lnTo>
                  <a:lnTo>
                    <a:pt x="534679" y="213452"/>
                  </a:lnTo>
                  <a:lnTo>
                    <a:pt x="482673" y="199249"/>
                  </a:lnTo>
                  <a:lnTo>
                    <a:pt x="437125" y="190628"/>
                  </a:lnTo>
                  <a:lnTo>
                    <a:pt x="387312" y="187322"/>
                  </a:lnTo>
                  <a:lnTo>
                    <a:pt x="342527" y="191791"/>
                  </a:lnTo>
                  <a:lnTo>
                    <a:pt x="305874" y="204670"/>
                  </a:lnTo>
                  <a:lnTo>
                    <a:pt x="265583" y="257583"/>
                  </a:lnTo>
                  <a:lnTo>
                    <a:pt x="260101" y="297351"/>
                  </a:lnTo>
                  <a:lnTo>
                    <a:pt x="266432" y="346062"/>
                  </a:lnTo>
                  <a:lnTo>
                    <a:pt x="286998" y="403874"/>
                  </a:lnTo>
                  <a:lnTo>
                    <a:pt x="329593" y="473442"/>
                  </a:lnTo>
                  <a:lnTo>
                    <a:pt x="358698" y="512608"/>
                  </a:lnTo>
                  <a:lnTo>
                    <a:pt x="390543" y="553815"/>
                  </a:lnTo>
                  <a:lnTo>
                    <a:pt x="423278" y="596406"/>
                  </a:lnTo>
                  <a:lnTo>
                    <a:pt x="455056" y="639720"/>
                  </a:lnTo>
                  <a:lnTo>
                    <a:pt x="484029" y="683098"/>
                  </a:lnTo>
                  <a:lnTo>
                    <a:pt x="508346" y="725883"/>
                  </a:lnTo>
                  <a:lnTo>
                    <a:pt x="528596" y="769209"/>
                  </a:lnTo>
                  <a:lnTo>
                    <a:pt x="548670" y="817873"/>
                  </a:lnTo>
                  <a:lnTo>
                    <a:pt x="567904" y="869208"/>
                  </a:lnTo>
                  <a:lnTo>
                    <a:pt x="585634" y="920549"/>
                  </a:lnTo>
                  <a:lnTo>
                    <a:pt x="601196" y="969227"/>
                  </a:lnTo>
                </a:path>
              </a:pathLst>
            </a:custGeom>
            <a:ln w="38100">
              <a:solidFill>
                <a:srgbClr val="ECB1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10121" y="3609384"/>
              <a:ext cx="184785" cy="208279"/>
            </a:xfrm>
            <a:custGeom>
              <a:avLst/>
              <a:gdLst/>
              <a:ahLst/>
              <a:cxnLst/>
              <a:rect l="l" t="t" r="r" b="b"/>
              <a:pathLst>
                <a:path w="184784" h="208279">
                  <a:moveTo>
                    <a:pt x="184785" y="0"/>
                  </a:moveTo>
                  <a:lnTo>
                    <a:pt x="110921" y="97078"/>
                  </a:lnTo>
                  <a:lnTo>
                    <a:pt x="0" y="46329"/>
                  </a:lnTo>
                  <a:lnTo>
                    <a:pt x="138722" y="207949"/>
                  </a:lnTo>
                  <a:lnTo>
                    <a:pt x="184785" y="0"/>
                  </a:lnTo>
                  <a:close/>
                </a:path>
              </a:pathLst>
            </a:custGeom>
            <a:solidFill>
              <a:srgbClr val="ECB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5054" y="3258312"/>
              <a:ext cx="1127759" cy="17381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35033" y="3301795"/>
              <a:ext cx="611505" cy="1283970"/>
            </a:xfrm>
            <a:custGeom>
              <a:avLst/>
              <a:gdLst/>
              <a:ahLst/>
              <a:cxnLst/>
              <a:rect l="l" t="t" r="r" b="b"/>
              <a:pathLst>
                <a:path w="611504" h="1283970">
                  <a:moveTo>
                    <a:pt x="611441" y="1283601"/>
                  </a:moveTo>
                  <a:lnTo>
                    <a:pt x="561325" y="1251116"/>
                  </a:lnTo>
                  <a:lnTo>
                    <a:pt x="513194" y="1217830"/>
                  </a:lnTo>
                  <a:lnTo>
                    <a:pt x="467070" y="1183797"/>
                  </a:lnTo>
                  <a:lnTo>
                    <a:pt x="422976" y="1149070"/>
                  </a:lnTo>
                  <a:lnTo>
                    <a:pt x="380934" y="1113701"/>
                  </a:lnTo>
                  <a:lnTo>
                    <a:pt x="340965" y="1077742"/>
                  </a:lnTo>
                  <a:lnTo>
                    <a:pt x="303091" y="1041247"/>
                  </a:lnTo>
                  <a:lnTo>
                    <a:pt x="267335" y="1004268"/>
                  </a:lnTo>
                  <a:lnTo>
                    <a:pt x="233718" y="966857"/>
                  </a:lnTo>
                  <a:lnTo>
                    <a:pt x="202262" y="929068"/>
                  </a:lnTo>
                  <a:lnTo>
                    <a:pt x="172989" y="890952"/>
                  </a:lnTo>
                  <a:lnTo>
                    <a:pt x="145922" y="852563"/>
                  </a:lnTo>
                  <a:lnTo>
                    <a:pt x="121081" y="813953"/>
                  </a:lnTo>
                  <a:lnTo>
                    <a:pt x="98490" y="775174"/>
                  </a:lnTo>
                  <a:lnTo>
                    <a:pt x="78170" y="736280"/>
                  </a:lnTo>
                  <a:lnTo>
                    <a:pt x="60142" y="697323"/>
                  </a:lnTo>
                  <a:lnTo>
                    <a:pt x="44430" y="658355"/>
                  </a:lnTo>
                  <a:lnTo>
                    <a:pt x="31054" y="619430"/>
                  </a:lnTo>
                  <a:lnTo>
                    <a:pt x="20038" y="580599"/>
                  </a:lnTo>
                  <a:lnTo>
                    <a:pt x="11402" y="541916"/>
                  </a:lnTo>
                  <a:lnTo>
                    <a:pt x="5169" y="503433"/>
                  </a:lnTo>
                  <a:lnTo>
                    <a:pt x="1361" y="465203"/>
                  </a:lnTo>
                  <a:lnTo>
                    <a:pt x="0" y="427278"/>
                  </a:lnTo>
                  <a:lnTo>
                    <a:pt x="1107" y="389711"/>
                  </a:lnTo>
                  <a:lnTo>
                    <a:pt x="10815" y="315861"/>
                  </a:lnTo>
                  <a:lnTo>
                    <a:pt x="30661" y="244075"/>
                  </a:lnTo>
                  <a:lnTo>
                    <a:pt x="60822" y="174773"/>
                  </a:lnTo>
                  <a:lnTo>
                    <a:pt x="79824" y="141186"/>
                  </a:lnTo>
                  <a:lnTo>
                    <a:pt x="101472" y="108377"/>
                  </a:lnTo>
                  <a:lnTo>
                    <a:pt x="125785" y="76400"/>
                  </a:lnTo>
                  <a:lnTo>
                    <a:pt x="152787" y="45307"/>
                  </a:lnTo>
                  <a:lnTo>
                    <a:pt x="182499" y="15151"/>
                  </a:lnTo>
                  <a:lnTo>
                    <a:pt x="193306" y="4991"/>
                  </a:lnTo>
                  <a:lnTo>
                    <a:pt x="198882" y="0"/>
                  </a:lnTo>
                </a:path>
              </a:pathLst>
            </a:custGeom>
            <a:ln w="50800">
              <a:solidFill>
                <a:srgbClr val="ECB1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5355" y="4424831"/>
              <a:ext cx="283845" cy="237490"/>
            </a:xfrm>
            <a:custGeom>
              <a:avLst/>
              <a:gdLst/>
              <a:ahLst/>
              <a:cxnLst/>
              <a:rect l="l" t="t" r="r" b="b"/>
              <a:pathLst>
                <a:path w="283845" h="237489">
                  <a:moveTo>
                    <a:pt x="127215" y="0"/>
                  </a:moveTo>
                  <a:lnTo>
                    <a:pt x="151549" y="160807"/>
                  </a:lnTo>
                  <a:lnTo>
                    <a:pt x="0" y="219837"/>
                  </a:lnTo>
                  <a:lnTo>
                    <a:pt x="283451" y="237134"/>
                  </a:lnTo>
                  <a:lnTo>
                    <a:pt x="127215" y="0"/>
                  </a:lnTo>
                  <a:close/>
                </a:path>
              </a:pathLst>
            </a:custGeom>
            <a:solidFill>
              <a:srgbClr val="ECB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4462272"/>
              <a:ext cx="520445" cy="4335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88937" y="4487245"/>
              <a:ext cx="417195" cy="330200"/>
            </a:xfrm>
            <a:custGeom>
              <a:avLst/>
              <a:gdLst/>
              <a:ahLst/>
              <a:cxnLst/>
              <a:rect l="l" t="t" r="r" b="b"/>
              <a:pathLst>
                <a:path w="417195" h="330200">
                  <a:moveTo>
                    <a:pt x="135991" y="0"/>
                  </a:moveTo>
                  <a:lnTo>
                    <a:pt x="285000" y="245186"/>
                  </a:lnTo>
                  <a:lnTo>
                    <a:pt x="0" y="212128"/>
                  </a:lnTo>
                  <a:lnTo>
                    <a:pt x="131876" y="296671"/>
                  </a:lnTo>
                  <a:lnTo>
                    <a:pt x="416877" y="329730"/>
                  </a:lnTo>
                  <a:lnTo>
                    <a:pt x="267868" y="84543"/>
                  </a:lnTo>
                  <a:lnTo>
                    <a:pt x="135991" y="0"/>
                  </a:lnTo>
                  <a:close/>
                </a:path>
              </a:pathLst>
            </a:custGeom>
            <a:solidFill>
              <a:srgbClr val="ECB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1250" y="4604766"/>
              <a:ext cx="520445" cy="433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16144" y="4629790"/>
              <a:ext cx="417195" cy="330200"/>
            </a:xfrm>
            <a:custGeom>
              <a:avLst/>
              <a:gdLst/>
              <a:ahLst/>
              <a:cxnLst/>
              <a:rect l="l" t="t" r="r" b="b"/>
              <a:pathLst>
                <a:path w="417195" h="330200">
                  <a:moveTo>
                    <a:pt x="135991" y="0"/>
                  </a:moveTo>
                  <a:lnTo>
                    <a:pt x="285000" y="245186"/>
                  </a:lnTo>
                  <a:lnTo>
                    <a:pt x="0" y="212128"/>
                  </a:lnTo>
                  <a:lnTo>
                    <a:pt x="131876" y="296672"/>
                  </a:lnTo>
                  <a:lnTo>
                    <a:pt x="416877" y="329730"/>
                  </a:lnTo>
                  <a:lnTo>
                    <a:pt x="267868" y="84543"/>
                  </a:lnTo>
                  <a:lnTo>
                    <a:pt x="135991" y="0"/>
                  </a:lnTo>
                  <a:close/>
                </a:path>
              </a:pathLst>
            </a:custGeom>
            <a:solidFill>
              <a:srgbClr val="ECB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27365" y="1222625"/>
              <a:ext cx="445770" cy="1508760"/>
            </a:xfrm>
            <a:custGeom>
              <a:avLst/>
              <a:gdLst/>
              <a:ahLst/>
              <a:cxnLst/>
              <a:rect l="l" t="t" r="r" b="b"/>
              <a:pathLst>
                <a:path w="445770" h="1508760">
                  <a:moveTo>
                    <a:pt x="369950" y="0"/>
                  </a:moveTo>
                  <a:lnTo>
                    <a:pt x="0" y="1483791"/>
                  </a:lnTo>
                  <a:lnTo>
                    <a:pt x="1778" y="1489272"/>
                  </a:lnTo>
                  <a:lnTo>
                    <a:pt x="8888" y="1495156"/>
                  </a:lnTo>
                  <a:lnTo>
                    <a:pt x="20215" y="1500752"/>
                  </a:lnTo>
                  <a:lnTo>
                    <a:pt x="34645" y="1505369"/>
                  </a:lnTo>
                  <a:lnTo>
                    <a:pt x="49555" y="1508070"/>
                  </a:lnTo>
                  <a:lnTo>
                    <a:pt x="62187" y="1508445"/>
                  </a:lnTo>
                  <a:lnTo>
                    <a:pt x="71230" y="1506587"/>
                  </a:lnTo>
                  <a:lnTo>
                    <a:pt x="75374" y="1502587"/>
                  </a:lnTo>
                  <a:lnTo>
                    <a:pt x="445325" y="18796"/>
                  </a:lnTo>
                  <a:lnTo>
                    <a:pt x="441181" y="22800"/>
                  </a:lnTo>
                  <a:lnTo>
                    <a:pt x="432138" y="24658"/>
                  </a:lnTo>
                  <a:lnTo>
                    <a:pt x="390166" y="16966"/>
                  </a:lnTo>
                  <a:lnTo>
                    <a:pt x="371729" y="5482"/>
                  </a:lnTo>
                  <a:lnTo>
                    <a:pt x="369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97316" y="1216761"/>
              <a:ext cx="75565" cy="31115"/>
            </a:xfrm>
            <a:custGeom>
              <a:avLst/>
              <a:gdLst/>
              <a:ahLst/>
              <a:cxnLst/>
              <a:rect l="l" t="t" r="r" b="b"/>
              <a:pathLst>
                <a:path w="75565" h="31115">
                  <a:moveTo>
                    <a:pt x="13187" y="0"/>
                  </a:moveTo>
                  <a:lnTo>
                    <a:pt x="4143" y="1857"/>
                  </a:lnTo>
                  <a:lnTo>
                    <a:pt x="0" y="5862"/>
                  </a:lnTo>
                  <a:lnTo>
                    <a:pt x="1778" y="11345"/>
                  </a:lnTo>
                  <a:lnTo>
                    <a:pt x="49555" y="30143"/>
                  </a:lnTo>
                  <a:lnTo>
                    <a:pt x="62187" y="30521"/>
                  </a:lnTo>
                  <a:lnTo>
                    <a:pt x="71230" y="28663"/>
                  </a:lnTo>
                  <a:lnTo>
                    <a:pt x="75374" y="24658"/>
                  </a:lnTo>
                  <a:lnTo>
                    <a:pt x="73593" y="19176"/>
                  </a:lnTo>
                  <a:lnTo>
                    <a:pt x="25819" y="378"/>
                  </a:lnTo>
                  <a:lnTo>
                    <a:pt x="1318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6382" y="1257300"/>
              <a:ext cx="1033271" cy="6697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10116" y="1445998"/>
              <a:ext cx="891540" cy="383540"/>
            </a:xfrm>
            <a:custGeom>
              <a:avLst/>
              <a:gdLst/>
              <a:ahLst/>
              <a:cxnLst/>
              <a:rect l="l" t="t" r="r" b="b"/>
              <a:pathLst>
                <a:path w="891540" h="383539">
                  <a:moveTo>
                    <a:pt x="531311" y="1484"/>
                  </a:moveTo>
                  <a:lnTo>
                    <a:pt x="473638" y="0"/>
                  </a:lnTo>
                  <a:lnTo>
                    <a:pt x="416131" y="1757"/>
                  </a:lnTo>
                  <a:lnTo>
                    <a:pt x="359499" y="6635"/>
                  </a:lnTo>
                  <a:lnTo>
                    <a:pt x="304451" y="14512"/>
                  </a:lnTo>
                  <a:lnTo>
                    <a:pt x="251696" y="25264"/>
                  </a:lnTo>
                  <a:lnTo>
                    <a:pt x="201945" y="38769"/>
                  </a:lnTo>
                  <a:lnTo>
                    <a:pt x="155905" y="54906"/>
                  </a:lnTo>
                  <a:lnTo>
                    <a:pt x="114286" y="73551"/>
                  </a:lnTo>
                  <a:lnTo>
                    <a:pt x="77798" y="94584"/>
                  </a:lnTo>
                  <a:lnTo>
                    <a:pt x="47149" y="117880"/>
                  </a:lnTo>
                  <a:lnTo>
                    <a:pt x="20015" y="147545"/>
                  </a:lnTo>
                  <a:lnTo>
                    <a:pt x="0" y="207435"/>
                  </a:lnTo>
                  <a:lnTo>
                    <a:pt x="6297" y="236627"/>
                  </a:lnTo>
                  <a:lnTo>
                    <a:pt x="49449" y="290923"/>
                  </a:lnTo>
                  <a:lnTo>
                    <a:pt x="85483" y="314994"/>
                  </a:lnTo>
                  <a:lnTo>
                    <a:pt x="130608" y="336326"/>
                  </a:lnTo>
                  <a:lnTo>
                    <a:pt x="184413" y="354401"/>
                  </a:lnTo>
                  <a:lnTo>
                    <a:pt x="246488" y="368705"/>
                  </a:lnTo>
                  <a:lnTo>
                    <a:pt x="298065" y="376597"/>
                  </a:lnTo>
                  <a:lnTo>
                    <a:pt x="350770" y="381499"/>
                  </a:lnTo>
                  <a:lnTo>
                    <a:pt x="404044" y="383507"/>
                  </a:lnTo>
                  <a:lnTo>
                    <a:pt x="457326" y="382719"/>
                  </a:lnTo>
                  <a:lnTo>
                    <a:pt x="510054" y="379229"/>
                  </a:lnTo>
                  <a:lnTo>
                    <a:pt x="561670" y="373136"/>
                  </a:lnTo>
                  <a:lnTo>
                    <a:pt x="611611" y="364535"/>
                  </a:lnTo>
                  <a:lnTo>
                    <a:pt x="659317" y="353524"/>
                  </a:lnTo>
                  <a:lnTo>
                    <a:pt x="704228" y="340198"/>
                  </a:lnTo>
                  <a:lnTo>
                    <a:pt x="745784" y="324654"/>
                  </a:lnTo>
                  <a:lnTo>
                    <a:pt x="783423" y="306989"/>
                  </a:lnTo>
                  <a:lnTo>
                    <a:pt x="816584" y="287300"/>
                  </a:lnTo>
                  <a:lnTo>
                    <a:pt x="872836" y="234545"/>
                  </a:lnTo>
                  <a:lnTo>
                    <a:pt x="891481" y="171257"/>
                  </a:lnTo>
                  <a:lnTo>
                    <a:pt x="882626" y="140392"/>
                  </a:lnTo>
                  <a:lnTo>
                    <a:pt x="862070" y="110904"/>
                  </a:lnTo>
                  <a:lnTo>
                    <a:pt x="830127" y="83437"/>
                  </a:lnTo>
                  <a:lnTo>
                    <a:pt x="787109" y="58632"/>
                  </a:lnTo>
                  <a:lnTo>
                    <a:pt x="733330" y="37133"/>
                  </a:lnTo>
                </a:path>
              </a:pathLst>
            </a:custGeom>
            <a:ln w="38099">
              <a:solidFill>
                <a:srgbClr val="ECB1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9619" y="1381894"/>
              <a:ext cx="196215" cy="113664"/>
            </a:xfrm>
            <a:custGeom>
              <a:avLst/>
              <a:gdLst/>
              <a:ahLst/>
              <a:cxnLst/>
              <a:rect l="l" t="t" r="r" b="b"/>
              <a:pathLst>
                <a:path w="196215" h="113665">
                  <a:moveTo>
                    <a:pt x="13322" y="0"/>
                  </a:moveTo>
                  <a:lnTo>
                    <a:pt x="82346" y="65646"/>
                  </a:lnTo>
                  <a:lnTo>
                    <a:pt x="0" y="113525"/>
                  </a:lnTo>
                  <a:lnTo>
                    <a:pt x="195872" y="78968"/>
                  </a:lnTo>
                  <a:lnTo>
                    <a:pt x="13322" y="0"/>
                  </a:lnTo>
                  <a:close/>
                </a:path>
              </a:pathLst>
            </a:custGeom>
            <a:solidFill>
              <a:srgbClr val="ECB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0739" y="1109211"/>
            <a:ext cx="6236335" cy="505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Calibri"/>
                <a:cs typeface="Calibri"/>
              </a:rPr>
              <a:t>Three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aspects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variable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rotation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480059" marR="1842135" indent="-467995">
              <a:lnSpc>
                <a:spcPct val="110000"/>
              </a:lnSpc>
              <a:spcBef>
                <a:spcPts val="2890"/>
              </a:spcBef>
              <a:buFont typeface="Wingdings"/>
              <a:buChar char=""/>
              <a:tabLst>
                <a:tab pos="480059" algn="l"/>
              </a:tabLst>
            </a:pPr>
            <a:r>
              <a:rPr sz="3000" spc="-20" dirty="0">
                <a:latin typeface="Calibri"/>
                <a:cs typeface="Calibri"/>
              </a:rPr>
              <a:t>Earth‘s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angular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velocity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not</a:t>
            </a:r>
            <a:r>
              <a:rPr sz="3000" spc="-10" dirty="0">
                <a:latin typeface="Calibri"/>
                <a:cs typeface="Calibri"/>
              </a:rPr>
              <a:t> constant</a:t>
            </a:r>
            <a:endParaRPr sz="3000">
              <a:latin typeface="Calibri"/>
              <a:cs typeface="Calibri"/>
            </a:endParaRPr>
          </a:p>
          <a:p>
            <a:pPr marL="480059" marR="1402080" indent="-467995">
              <a:lnSpc>
                <a:spcPct val="110000"/>
              </a:lnSpc>
              <a:spcBef>
                <a:spcPts val="600"/>
              </a:spcBef>
              <a:buFont typeface="Wingdings"/>
              <a:buChar char=""/>
              <a:tabLst>
                <a:tab pos="480059" algn="l"/>
              </a:tabLst>
            </a:pPr>
            <a:r>
              <a:rPr sz="3000" spc="-10" dirty="0">
                <a:latin typeface="Calibri"/>
                <a:cs typeface="Calibri"/>
              </a:rPr>
              <a:t>Orientation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reference </a:t>
            </a:r>
            <a:r>
              <a:rPr sz="3000" dirty="0">
                <a:latin typeface="Calibri"/>
                <a:cs typeface="Calibri"/>
              </a:rPr>
              <a:t>(e.g.,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rotation)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axis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varies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respect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space</a:t>
            </a:r>
            <a:endParaRPr sz="3000">
              <a:latin typeface="Calibri"/>
              <a:cs typeface="Calibri"/>
            </a:endParaRPr>
          </a:p>
          <a:p>
            <a:pPr marL="480059" marR="1429385" indent="-467995">
              <a:lnSpc>
                <a:spcPct val="110000"/>
              </a:lnSpc>
              <a:spcBef>
                <a:spcPts val="600"/>
              </a:spcBef>
              <a:buFont typeface="Wingdings"/>
              <a:buChar char=""/>
              <a:tabLst>
                <a:tab pos="480059" algn="l"/>
              </a:tabLst>
            </a:pPr>
            <a:r>
              <a:rPr sz="3000" dirty="0">
                <a:latin typeface="Calibri"/>
                <a:cs typeface="Calibri"/>
              </a:rPr>
              <a:t>Earth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body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changes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its </a:t>
            </a:r>
            <a:r>
              <a:rPr sz="3000" dirty="0">
                <a:latin typeface="Calibri"/>
                <a:cs typeface="Calibri"/>
              </a:rPr>
              <a:t>position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respect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this </a:t>
            </a:r>
            <a:r>
              <a:rPr sz="3000" spc="-10" dirty="0">
                <a:latin typeface="Calibri"/>
                <a:cs typeface="Calibri"/>
              </a:rPr>
              <a:t>reference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axis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26450" y="6399720"/>
            <a:ext cx="180340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en-US" sz="2400" spc="-50" dirty="0">
                <a:solidFill>
                  <a:srgbClr val="8A8A8A"/>
                </a:solidFill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Why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does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Earth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not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rotate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6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2369" y="828213"/>
            <a:ext cx="7606665" cy="5201285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3400" b="1" dirty="0">
                <a:latin typeface="Calibri"/>
                <a:cs typeface="Calibri"/>
              </a:rPr>
              <a:t>…</a:t>
            </a:r>
            <a:r>
              <a:rPr sz="3400" b="1" spc="-6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uniformly</a:t>
            </a:r>
            <a:r>
              <a:rPr sz="3400" b="1" spc="-5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around</a:t>
            </a:r>
            <a:r>
              <a:rPr sz="3400" b="1" spc="-7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an</a:t>
            </a:r>
            <a:r>
              <a:rPr sz="3400" b="1" spc="-7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invariant</a:t>
            </a:r>
            <a:r>
              <a:rPr sz="3400" b="1" spc="-7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axis?</a:t>
            </a:r>
            <a:endParaRPr sz="3400">
              <a:latin typeface="Calibri"/>
              <a:cs typeface="Calibri"/>
            </a:endParaRPr>
          </a:p>
          <a:p>
            <a:pPr marL="1932305" marR="5080" indent="-467995">
              <a:lnSpc>
                <a:spcPct val="110000"/>
              </a:lnSpc>
              <a:spcBef>
                <a:spcPts val="1590"/>
              </a:spcBef>
              <a:buFont typeface="Wingdings"/>
              <a:buChar char=""/>
              <a:tabLst>
                <a:tab pos="1932305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Earth‘s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figure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sphere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but </a:t>
            </a:r>
            <a:r>
              <a:rPr sz="3000" dirty="0">
                <a:latin typeface="Calibri"/>
                <a:cs typeface="Calibri"/>
              </a:rPr>
              <a:t>rather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corresponds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oblate spheroid</a:t>
            </a:r>
            <a:endParaRPr sz="3000">
              <a:latin typeface="Calibri"/>
              <a:cs typeface="Calibri"/>
            </a:endParaRPr>
          </a:p>
          <a:p>
            <a:pPr marL="1932305" marR="22225" indent="-467995">
              <a:lnSpc>
                <a:spcPct val="110000"/>
              </a:lnSpc>
              <a:spcBef>
                <a:spcPts val="600"/>
              </a:spcBef>
              <a:buFont typeface="Wingdings"/>
              <a:buChar char=""/>
              <a:tabLst>
                <a:tab pos="1932305" algn="l"/>
              </a:tabLst>
            </a:pPr>
            <a:r>
              <a:rPr sz="3000" dirty="0">
                <a:latin typeface="Calibri"/>
                <a:cs typeface="Calibri"/>
              </a:rPr>
              <a:t>Axes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rotation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maximum </a:t>
            </a:r>
            <a:r>
              <a:rPr sz="3000" dirty="0">
                <a:latin typeface="Calibri"/>
                <a:cs typeface="Calibri"/>
              </a:rPr>
              <a:t>inertia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(=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figure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axis)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coincide</a:t>
            </a:r>
            <a:endParaRPr sz="3000">
              <a:latin typeface="Calibri"/>
              <a:cs typeface="Calibri"/>
            </a:endParaRPr>
          </a:p>
          <a:p>
            <a:pPr marL="1932305" marR="145415" indent="-467995">
              <a:lnSpc>
                <a:spcPct val="110000"/>
              </a:lnSpc>
              <a:spcBef>
                <a:spcPts val="600"/>
              </a:spcBef>
              <a:buFont typeface="Wingdings"/>
              <a:buChar char=""/>
              <a:tabLst>
                <a:tab pos="1932305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Earth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neither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rigid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nor </a:t>
            </a:r>
            <a:r>
              <a:rPr sz="3000" spc="-10" dirty="0">
                <a:latin typeface="Calibri"/>
                <a:cs typeface="Calibri"/>
              </a:rPr>
              <a:t>homogenous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(deformations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solid </a:t>
            </a:r>
            <a:r>
              <a:rPr sz="3000" dirty="0">
                <a:latin typeface="Calibri"/>
                <a:cs typeface="Calibri"/>
              </a:rPr>
              <a:t>parts,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atmosphere,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ocean,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etc.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…)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4364735"/>
            <a:ext cx="2233422" cy="17693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8620" y="1998969"/>
            <a:ext cx="1879600" cy="1934210"/>
            <a:chOff x="388620" y="1998969"/>
            <a:chExt cx="1879600" cy="1934210"/>
          </a:xfrm>
        </p:grpSpPr>
        <p:sp>
          <p:nvSpPr>
            <p:cNvPr id="6" name="object 6"/>
            <p:cNvSpPr/>
            <p:nvPr/>
          </p:nvSpPr>
          <p:spPr>
            <a:xfrm>
              <a:off x="1428037" y="2011669"/>
              <a:ext cx="284480" cy="196215"/>
            </a:xfrm>
            <a:custGeom>
              <a:avLst/>
              <a:gdLst/>
              <a:ahLst/>
              <a:cxnLst/>
              <a:rect l="l" t="t" r="r" b="b"/>
              <a:pathLst>
                <a:path w="284480" h="196214">
                  <a:moveTo>
                    <a:pt x="149173" y="16725"/>
                  </a:moveTo>
                  <a:lnTo>
                    <a:pt x="101422" y="800"/>
                  </a:lnTo>
                  <a:lnTo>
                    <a:pt x="57918" y="0"/>
                  </a:lnTo>
                  <a:lnTo>
                    <a:pt x="23380" y="13554"/>
                  </a:lnTo>
                  <a:lnTo>
                    <a:pt x="2526" y="40690"/>
                  </a:lnTo>
                  <a:lnTo>
                    <a:pt x="0" y="76845"/>
                  </a:lnTo>
                  <a:lnTo>
                    <a:pt x="15445" y="114976"/>
                  </a:lnTo>
                  <a:lnTo>
                    <a:pt x="46077" y="150625"/>
                  </a:lnTo>
                  <a:lnTo>
                    <a:pt x="89114" y="179336"/>
                  </a:lnTo>
                  <a:lnTo>
                    <a:pt x="136865" y="195262"/>
                  </a:lnTo>
                  <a:lnTo>
                    <a:pt x="180368" y="196061"/>
                  </a:lnTo>
                  <a:lnTo>
                    <a:pt x="214907" y="182503"/>
                  </a:lnTo>
                  <a:lnTo>
                    <a:pt x="235761" y="155359"/>
                  </a:lnTo>
                  <a:lnTo>
                    <a:pt x="238339" y="148361"/>
                  </a:lnTo>
                  <a:lnTo>
                    <a:pt x="239622" y="140741"/>
                  </a:lnTo>
                  <a:lnTo>
                    <a:pt x="239558" y="132715"/>
                  </a:lnTo>
                  <a:lnTo>
                    <a:pt x="283907" y="120967"/>
                  </a:lnTo>
                  <a:lnTo>
                    <a:pt x="210272" y="73901"/>
                  </a:lnTo>
                  <a:lnTo>
                    <a:pt x="182650" y="147777"/>
                  </a:lnTo>
                  <a:lnTo>
                    <a:pt x="226935" y="136055"/>
                  </a:lnTo>
                  <a:lnTo>
                    <a:pt x="216709" y="163545"/>
                  </a:lnTo>
                  <a:lnTo>
                    <a:pt x="192175" y="180286"/>
                  </a:lnTo>
                  <a:lnTo>
                    <a:pt x="156944" y="184982"/>
                  </a:lnTo>
                  <a:lnTo>
                    <a:pt x="114629" y="176339"/>
                  </a:lnTo>
                  <a:lnTo>
                    <a:pt x="73022" y="155389"/>
                  </a:lnTo>
                  <a:lnTo>
                    <a:pt x="39724" y="126522"/>
                  </a:lnTo>
                  <a:lnTo>
                    <a:pt x="18056" y="93480"/>
                  </a:lnTo>
                  <a:lnTo>
                    <a:pt x="11339" y="60007"/>
                  </a:lnTo>
                  <a:lnTo>
                    <a:pt x="21567" y="32515"/>
                  </a:lnTo>
                  <a:lnTo>
                    <a:pt x="46106" y="15771"/>
                  </a:lnTo>
                  <a:lnTo>
                    <a:pt x="81341" y="11074"/>
                  </a:lnTo>
                  <a:lnTo>
                    <a:pt x="123658" y="19723"/>
                  </a:lnTo>
                  <a:lnTo>
                    <a:pt x="130770" y="22225"/>
                  </a:lnTo>
                  <a:lnTo>
                    <a:pt x="137831" y="25234"/>
                  </a:lnTo>
                  <a:lnTo>
                    <a:pt x="144740" y="28714"/>
                  </a:lnTo>
                  <a:lnTo>
                    <a:pt x="149173" y="16725"/>
                  </a:lnTo>
                  <a:close/>
                </a:path>
              </a:pathLst>
            </a:custGeom>
            <a:ln w="25400">
              <a:solidFill>
                <a:srgbClr val="ECB1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Earth_no_shadow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2689098"/>
              <a:ext cx="1879092" cy="12435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28547" y="2061591"/>
              <a:ext cx="0" cy="740410"/>
            </a:xfrm>
            <a:custGeom>
              <a:avLst/>
              <a:gdLst/>
              <a:ahLst/>
              <a:cxnLst/>
              <a:rect l="l" t="t" r="r" b="b"/>
              <a:pathLst>
                <a:path h="740410">
                  <a:moveTo>
                    <a:pt x="0" y="0"/>
                  </a:moveTo>
                  <a:lnTo>
                    <a:pt x="0" y="739889"/>
                  </a:lnTo>
                </a:path>
              </a:pathLst>
            </a:custGeom>
            <a:ln w="2514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8165" y="2030349"/>
              <a:ext cx="198755" cy="822960"/>
            </a:xfrm>
            <a:custGeom>
              <a:avLst/>
              <a:gdLst/>
              <a:ahLst/>
              <a:cxnLst/>
              <a:rect l="l" t="t" r="r" b="b"/>
              <a:pathLst>
                <a:path w="198755" h="822960">
                  <a:moveTo>
                    <a:pt x="198412" y="0"/>
                  </a:moveTo>
                  <a:lnTo>
                    <a:pt x="0" y="822693"/>
                  </a:lnTo>
                </a:path>
              </a:pathLst>
            </a:custGeom>
            <a:ln w="25145">
              <a:solidFill>
                <a:srgbClr val="ECB1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Implications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739" y="987290"/>
            <a:ext cx="8441690" cy="22148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Wingdings"/>
              <a:buChar char=""/>
              <a:tabLst>
                <a:tab pos="354965" algn="l"/>
              </a:tabLst>
            </a:pPr>
            <a:r>
              <a:rPr sz="3000" spc="-10" dirty="0">
                <a:latin typeface="Calibri"/>
                <a:cs typeface="Calibri"/>
              </a:rPr>
              <a:t>Measurement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time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354965" algn="l"/>
              </a:tabLst>
            </a:pPr>
            <a:r>
              <a:rPr sz="3000" spc="-10" dirty="0">
                <a:latin typeface="Calibri"/>
                <a:cs typeface="Calibri"/>
              </a:rPr>
              <a:t>Positioning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navigation</a:t>
            </a:r>
            <a:endParaRPr sz="3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sz="2600" dirty="0">
                <a:latin typeface="Symbol"/>
                <a:cs typeface="Symbol"/>
              </a:rPr>
              <a:t>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Earth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400" dirty="0">
                <a:latin typeface="Cambria Math"/>
                <a:cs typeface="Cambria Math"/>
              </a:rPr>
              <a:t>1</a:t>
            </a:r>
            <a:r>
              <a:rPr sz="2400" spc="-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𝑚𝑠</a:t>
            </a:r>
            <a:r>
              <a:rPr sz="2400" spc="70" dirty="0">
                <a:latin typeface="Cambria Math"/>
                <a:cs typeface="Cambria Math"/>
              </a:rPr>
              <a:t>  </a:t>
            </a:r>
            <a:r>
              <a:rPr sz="2400" dirty="0">
                <a:latin typeface="Cambria Math"/>
                <a:cs typeface="Cambria Math"/>
              </a:rPr>
              <a:t>≙</a:t>
            </a:r>
            <a:r>
              <a:rPr sz="2400" spc="45" dirty="0">
                <a:latin typeface="Cambria Math"/>
                <a:cs typeface="Cambria Math"/>
              </a:rPr>
              <a:t>  </a:t>
            </a:r>
            <a:r>
              <a:rPr sz="2400" dirty="0">
                <a:latin typeface="Cambria Math"/>
                <a:cs typeface="Cambria Math"/>
              </a:rPr>
              <a:t>45</a:t>
            </a:r>
            <a:r>
              <a:rPr sz="2400" spc="-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𝑐𝑚</a:t>
            </a:r>
            <a:r>
              <a:rPr sz="2400" spc="25" dirty="0">
                <a:latin typeface="Cambria Math"/>
                <a:cs typeface="Cambria Math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equator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/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1</a:t>
            </a:r>
            <a:r>
              <a:rPr sz="2400" spc="-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𝑚𝑎𝑠</a:t>
            </a:r>
            <a:r>
              <a:rPr sz="2400" spc="70" dirty="0">
                <a:latin typeface="Cambria Math"/>
                <a:cs typeface="Cambria Math"/>
              </a:rPr>
              <a:t>  </a:t>
            </a:r>
            <a:r>
              <a:rPr sz="2400" dirty="0">
                <a:latin typeface="Cambria Math"/>
                <a:cs typeface="Cambria Math"/>
              </a:rPr>
              <a:t>≙</a:t>
            </a:r>
            <a:r>
              <a:rPr sz="2400" spc="45" dirty="0">
                <a:latin typeface="Cambria Math"/>
                <a:cs typeface="Cambria Math"/>
              </a:rPr>
              <a:t>  </a:t>
            </a:r>
            <a:r>
              <a:rPr sz="2400" dirty="0">
                <a:latin typeface="Cambria Math"/>
                <a:cs typeface="Cambria Math"/>
              </a:rPr>
              <a:t>3</a:t>
            </a:r>
            <a:r>
              <a:rPr sz="2400" spc="-2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𝑐𝑚</a:t>
            </a:r>
            <a:r>
              <a:rPr sz="2600" spc="-25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915"/>
              </a:spcBef>
              <a:buFont typeface="Symbol"/>
              <a:buChar char=""/>
              <a:tabLst>
                <a:tab pos="75438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space: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spacecraft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tracking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739" y="3169658"/>
            <a:ext cx="6360795" cy="11836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Wingdings"/>
              <a:buChar char="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Geodesy: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reference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frame,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gravity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field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Earth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system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research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01568" y="3872969"/>
            <a:ext cx="2339340" cy="2320290"/>
            <a:chOff x="6301568" y="3872969"/>
            <a:chExt cx="2339340" cy="2320290"/>
          </a:xfrm>
        </p:grpSpPr>
        <p:sp>
          <p:nvSpPr>
            <p:cNvPr id="6" name="object 6"/>
            <p:cNvSpPr/>
            <p:nvPr/>
          </p:nvSpPr>
          <p:spPr>
            <a:xfrm>
              <a:off x="6311093" y="4148914"/>
              <a:ext cx="2085975" cy="2034539"/>
            </a:xfrm>
            <a:custGeom>
              <a:avLst/>
              <a:gdLst/>
              <a:ahLst/>
              <a:cxnLst/>
              <a:rect l="l" t="t" r="r" b="b"/>
              <a:pathLst>
                <a:path w="2085975" h="2034539">
                  <a:moveTo>
                    <a:pt x="2085848" y="683933"/>
                  </a:moveTo>
                  <a:lnTo>
                    <a:pt x="0" y="2034298"/>
                  </a:lnTo>
                  <a:lnTo>
                    <a:pt x="1426845" y="0"/>
                  </a:lnTo>
                  <a:lnTo>
                    <a:pt x="2085848" y="68393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1774" y="3872969"/>
              <a:ext cx="1598866" cy="20064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80509" y="3936222"/>
            <a:ext cx="683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Earth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9716" y="4301982"/>
            <a:ext cx="92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surface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69240" y="5670951"/>
            <a:ext cx="172720" cy="175260"/>
          </a:xfrm>
          <a:custGeom>
            <a:avLst/>
            <a:gdLst/>
            <a:ahLst/>
            <a:cxnLst/>
            <a:rect l="l" t="t" r="r" b="b"/>
            <a:pathLst>
              <a:path w="172720" h="175260">
                <a:moveTo>
                  <a:pt x="0" y="0"/>
                </a:moveTo>
                <a:lnTo>
                  <a:pt x="40263" y="28971"/>
                </a:lnTo>
                <a:lnTo>
                  <a:pt x="77822" y="61168"/>
                </a:lnTo>
                <a:lnTo>
                  <a:pt x="112489" y="96398"/>
                </a:lnTo>
                <a:lnTo>
                  <a:pt x="144074" y="134472"/>
                </a:lnTo>
                <a:lnTo>
                  <a:pt x="172389" y="1751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62576" y="5353654"/>
            <a:ext cx="2082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𝛼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39696" y="3377844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382" y="0"/>
                </a:moveTo>
                <a:lnTo>
                  <a:pt x="0" y="0"/>
                </a:lnTo>
                <a:lnTo>
                  <a:pt x="0" y="11430"/>
                </a:lnTo>
                <a:lnTo>
                  <a:pt x="41668" y="11430"/>
                </a:lnTo>
                <a:lnTo>
                  <a:pt x="41668" y="271780"/>
                </a:lnTo>
                <a:lnTo>
                  <a:pt x="0" y="271780"/>
                </a:lnTo>
                <a:lnTo>
                  <a:pt x="0" y="283210"/>
                </a:lnTo>
                <a:lnTo>
                  <a:pt x="66382" y="283210"/>
                </a:lnTo>
                <a:lnTo>
                  <a:pt x="66382" y="271780"/>
                </a:lnTo>
                <a:lnTo>
                  <a:pt x="66382" y="11430"/>
                </a:lnTo>
                <a:lnTo>
                  <a:pt x="66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9154" y="3377844"/>
            <a:ext cx="66675" cy="283210"/>
          </a:xfrm>
          <a:custGeom>
            <a:avLst/>
            <a:gdLst/>
            <a:ahLst/>
            <a:cxnLst/>
            <a:rect l="l" t="t" r="r" b="b"/>
            <a:pathLst>
              <a:path w="66675" h="283210">
                <a:moveTo>
                  <a:pt x="66382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1780"/>
                </a:lnTo>
                <a:lnTo>
                  <a:pt x="0" y="283210"/>
                </a:lnTo>
                <a:lnTo>
                  <a:pt x="66382" y="283210"/>
                </a:lnTo>
                <a:lnTo>
                  <a:pt x="66382" y="271780"/>
                </a:lnTo>
                <a:lnTo>
                  <a:pt x="24701" y="271780"/>
                </a:lnTo>
                <a:lnTo>
                  <a:pt x="24701" y="11430"/>
                </a:lnTo>
                <a:lnTo>
                  <a:pt x="66382" y="11430"/>
                </a:lnTo>
                <a:lnTo>
                  <a:pt x="66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175275" y="5866991"/>
            <a:ext cx="1028700" cy="454025"/>
            <a:chOff x="6175275" y="5866991"/>
            <a:chExt cx="1028700" cy="45402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2118" y="6024920"/>
              <a:ext cx="111391" cy="1862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6478" y="5866991"/>
              <a:ext cx="197332" cy="1709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5275" y="6100628"/>
              <a:ext cx="229293" cy="2201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5872" y="6108385"/>
              <a:ext cx="141897" cy="14189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052814" y="3288943"/>
            <a:ext cx="1864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3845" algn="l"/>
              </a:tabLst>
            </a:pP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𝛼</a:t>
            </a:r>
            <a:r>
              <a:rPr sz="2400" spc="37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𝑟𝑎𝑑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lang="en-US" sz="2400" spc="-1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0" name="object 20"/>
          <p:cNvSpPr txBox="1"/>
          <p:nvPr/>
        </p:nvSpPr>
        <p:spPr>
          <a:xfrm>
            <a:off x="7951212" y="3643425"/>
            <a:ext cx="968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3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𝑐𝑚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939" y="4334438"/>
            <a:ext cx="5341620" cy="207898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10"/>
              </a:spcBef>
              <a:buFont typeface="Symbol"/>
              <a:buChar char=""/>
              <a:tabLst>
                <a:tab pos="297815" algn="l"/>
              </a:tabLst>
            </a:pPr>
            <a:r>
              <a:rPr sz="2600" spc="-10" dirty="0">
                <a:latin typeface="Calibri"/>
                <a:cs typeface="Calibri"/>
              </a:rPr>
              <a:t>Interaction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feedback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effects: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697865" algn="l"/>
              </a:tabLst>
            </a:pPr>
            <a:r>
              <a:rPr sz="2600" dirty="0">
                <a:latin typeface="Calibri"/>
                <a:cs typeface="Calibri"/>
              </a:rPr>
              <a:t>Ocean,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atmosphere,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cryosphere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697865" algn="l"/>
              </a:tabLst>
            </a:pPr>
            <a:r>
              <a:rPr sz="2600" dirty="0">
                <a:latin typeface="Calibri"/>
                <a:cs typeface="Calibri"/>
              </a:rPr>
              <a:t>Mantle,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Earth’s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core</a:t>
            </a:r>
            <a:endParaRPr sz="2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190"/>
              </a:spcBef>
            </a:pPr>
            <a:r>
              <a:rPr sz="2400" dirty="0">
                <a:latin typeface="Cambria Math"/>
                <a:cs typeface="Cambria Math"/>
              </a:rPr>
              <a:t>𝛼</a:t>
            </a:r>
            <a:r>
              <a:rPr sz="2400" spc="2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𝑚𝑎𝑠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16408" y="4349803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𝑏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We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seek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quantities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describe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739" y="1063490"/>
            <a:ext cx="8603615" cy="530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49580" indent="-342900">
              <a:lnSpc>
                <a:spcPct val="11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changing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6699"/>
                </a:solidFill>
                <a:latin typeface="Calibri"/>
                <a:cs typeface="Calibri"/>
              </a:rPr>
              <a:t>orientation</a:t>
            </a:r>
            <a:r>
              <a:rPr sz="3000" b="1" spc="-6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of</a:t>
            </a:r>
            <a:r>
              <a:rPr sz="3000" b="1" spc="-5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the</a:t>
            </a:r>
            <a:r>
              <a:rPr sz="3000" b="1" spc="-5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rotation</a:t>
            </a:r>
            <a:r>
              <a:rPr sz="3000" b="1" spc="-6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axis</a:t>
            </a:r>
            <a:r>
              <a:rPr sz="3000" b="1" spc="-6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006699"/>
                </a:solidFill>
                <a:latin typeface="Calibri"/>
                <a:cs typeface="Calibri"/>
              </a:rPr>
              <a:t>with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respect</a:t>
            </a:r>
            <a:r>
              <a:rPr sz="3000" b="1" spc="-8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to</a:t>
            </a:r>
            <a:r>
              <a:rPr sz="3000" b="1" spc="-8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a</a:t>
            </a:r>
            <a:r>
              <a:rPr sz="3000" b="1" spc="-8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699"/>
                </a:solidFill>
                <a:latin typeface="Calibri"/>
                <a:cs typeface="Calibri"/>
              </a:rPr>
              <a:t>celestial</a:t>
            </a:r>
            <a:r>
              <a:rPr sz="3000" b="1" spc="-80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6699"/>
                </a:solidFill>
                <a:latin typeface="Calibri"/>
                <a:cs typeface="Calibri"/>
              </a:rPr>
              <a:t>reference</a:t>
            </a:r>
            <a:r>
              <a:rPr sz="3000" b="1" spc="-7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6699"/>
                </a:solidFill>
                <a:latin typeface="Calibri"/>
                <a:cs typeface="Calibri"/>
              </a:rPr>
              <a:t>frame</a:t>
            </a:r>
            <a:endParaRPr sz="3000">
              <a:latin typeface="Calibri"/>
              <a:cs typeface="Calibri"/>
            </a:endParaRPr>
          </a:p>
          <a:p>
            <a:pPr marL="732790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precession/nutation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575"/>
              </a:spcBef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changing</a:t>
            </a:r>
            <a:r>
              <a:rPr sz="3000" b="1" spc="-6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position</a:t>
            </a:r>
            <a:r>
              <a:rPr sz="3000" b="1" spc="-65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of</a:t>
            </a:r>
            <a:r>
              <a:rPr sz="3000" b="1" spc="-7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the</a:t>
            </a:r>
            <a:r>
              <a:rPr sz="3000" b="1" spc="-6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9BBB59"/>
                </a:solidFill>
                <a:latin typeface="Calibri"/>
                <a:cs typeface="Calibri"/>
              </a:rPr>
              <a:t>rotation</a:t>
            </a:r>
            <a:r>
              <a:rPr sz="3000" b="1" spc="-9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axis</a:t>
            </a:r>
            <a:r>
              <a:rPr sz="3000" b="1" spc="-7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relative</a:t>
            </a:r>
            <a:r>
              <a:rPr sz="3000" b="1" spc="-7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9BBB59"/>
                </a:solidFill>
                <a:latin typeface="Calibri"/>
                <a:cs typeface="Calibri"/>
              </a:rPr>
              <a:t>to 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the</a:t>
            </a:r>
            <a:r>
              <a:rPr sz="3000" b="1" spc="-10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9BBB59"/>
                </a:solidFill>
                <a:latin typeface="Calibri"/>
                <a:cs typeface="Calibri"/>
              </a:rPr>
              <a:t>body-</a:t>
            </a:r>
            <a:r>
              <a:rPr sz="3000" b="1" dirty="0">
                <a:solidFill>
                  <a:srgbClr val="9BBB59"/>
                </a:solidFill>
                <a:latin typeface="Calibri"/>
                <a:cs typeface="Calibri"/>
              </a:rPr>
              <a:t>fixed</a:t>
            </a:r>
            <a:r>
              <a:rPr sz="3000" b="1" spc="-95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9BBB59"/>
                </a:solidFill>
                <a:latin typeface="Calibri"/>
                <a:cs typeface="Calibri"/>
              </a:rPr>
              <a:t>reference</a:t>
            </a:r>
            <a:r>
              <a:rPr sz="3000" b="1" spc="-95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9BBB59"/>
                </a:solidFill>
                <a:latin typeface="Calibri"/>
                <a:cs typeface="Calibri"/>
              </a:rPr>
              <a:t>frame</a:t>
            </a:r>
            <a:endParaRPr sz="3000">
              <a:latin typeface="Calibri"/>
              <a:cs typeface="Calibri"/>
            </a:endParaRPr>
          </a:p>
          <a:p>
            <a:pPr marL="732790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polar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motion</a:t>
            </a:r>
            <a:endParaRPr sz="2800">
              <a:latin typeface="Calibri"/>
              <a:cs typeface="Calibri"/>
            </a:endParaRPr>
          </a:p>
          <a:p>
            <a:pPr marL="354965" marR="526415" indent="-342900">
              <a:lnSpc>
                <a:spcPct val="11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</a:tabLst>
            </a:pPr>
            <a:r>
              <a:rPr sz="3000" b="1" spc="-20" dirty="0">
                <a:solidFill>
                  <a:srgbClr val="F79646"/>
                </a:solidFill>
                <a:latin typeface="Calibri"/>
                <a:cs typeface="Calibri"/>
              </a:rPr>
              <a:t>Variations</a:t>
            </a:r>
            <a:r>
              <a:rPr sz="3000" b="1" spc="-8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in</a:t>
            </a:r>
            <a:r>
              <a:rPr sz="3000" b="1" spc="-7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the</a:t>
            </a:r>
            <a:r>
              <a:rPr sz="3000" b="1" spc="-6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rotation</a:t>
            </a:r>
            <a:r>
              <a:rPr sz="3000" b="1" spc="-9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rate</a:t>
            </a:r>
            <a:r>
              <a:rPr sz="3000" b="1" spc="-8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(=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angular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velocity)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with</a:t>
            </a:r>
            <a:r>
              <a:rPr sz="3000" b="1" spc="-75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respect</a:t>
            </a:r>
            <a:r>
              <a:rPr sz="30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to</a:t>
            </a:r>
            <a:r>
              <a:rPr sz="30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an</a:t>
            </a:r>
            <a:r>
              <a:rPr sz="3000" b="1" spc="-7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atomic</a:t>
            </a:r>
            <a:r>
              <a:rPr sz="3000" b="1" spc="-9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79646"/>
                </a:solidFill>
                <a:latin typeface="Calibri"/>
                <a:cs typeface="Calibri"/>
              </a:rPr>
              <a:t>frequency</a:t>
            </a:r>
            <a:r>
              <a:rPr sz="3000" b="1" spc="-6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79646"/>
                </a:solidFill>
                <a:latin typeface="Calibri"/>
                <a:cs typeface="Calibri"/>
              </a:rPr>
              <a:t>standard</a:t>
            </a:r>
            <a:endParaRPr sz="3000">
              <a:latin typeface="Calibri"/>
              <a:cs typeface="Calibri"/>
            </a:endParaRPr>
          </a:p>
          <a:p>
            <a:pPr marL="732790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dUT1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ΔLOD)</a:t>
            </a:r>
            <a:endParaRPr sz="2800">
              <a:latin typeface="Calibri"/>
              <a:cs typeface="Calibri"/>
            </a:endParaRPr>
          </a:p>
          <a:p>
            <a:pPr marL="219075" algn="ctr">
              <a:lnSpc>
                <a:spcPct val="100000"/>
              </a:lnSpc>
              <a:spcBef>
                <a:spcPts val="1905"/>
              </a:spcBef>
            </a:pPr>
            <a:r>
              <a:rPr sz="3000" dirty="0">
                <a:latin typeface="Cambria Math"/>
                <a:cs typeface="Cambria Math"/>
              </a:rPr>
              <a:t>⟹</a:t>
            </a:r>
            <a:r>
              <a:rPr sz="3000" spc="-30" dirty="0">
                <a:latin typeface="Cambria Math"/>
                <a:cs typeface="Cambria Math"/>
              </a:rPr>
              <a:t> </a:t>
            </a:r>
            <a:r>
              <a:rPr sz="3000" b="1" dirty="0">
                <a:latin typeface="Calibri"/>
                <a:cs typeface="Calibri"/>
              </a:rPr>
              <a:t>5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Earth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Orientation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Parameters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3562" y="1508527"/>
            <a:ext cx="3593031" cy="484786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2305" y="162305"/>
            <a:ext cx="8819515" cy="71247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>
                <a:solidFill>
                  <a:srgbClr val="FFFFFF"/>
                </a:solidFill>
              </a:rPr>
              <a:t>Earth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Orientation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Parameters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ts val="2380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438737" y="1014858"/>
            <a:ext cx="4860925" cy="51066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400" b="1" dirty="0">
                <a:solidFill>
                  <a:srgbClr val="006699"/>
                </a:solidFill>
                <a:latin typeface="Calibri"/>
                <a:cs typeface="Calibri"/>
              </a:rPr>
              <a:t>Precession</a:t>
            </a:r>
            <a:r>
              <a:rPr sz="3400" b="1" spc="-7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006699"/>
                </a:solidFill>
                <a:latin typeface="Calibri"/>
                <a:cs typeface="Calibri"/>
              </a:rPr>
              <a:t>und</a:t>
            </a:r>
            <a:r>
              <a:rPr sz="3400" b="1" spc="-85" dirty="0">
                <a:solidFill>
                  <a:srgbClr val="006699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006699"/>
                </a:solidFill>
                <a:latin typeface="Calibri"/>
                <a:cs typeface="Calibri"/>
              </a:rPr>
              <a:t>nutation</a:t>
            </a:r>
            <a:r>
              <a:rPr sz="3400" spc="-10" dirty="0">
                <a:latin typeface="Calibri"/>
                <a:cs typeface="Calibri"/>
              </a:rPr>
              <a:t>:</a:t>
            </a:r>
            <a:endParaRPr sz="3400">
              <a:latin typeface="Calibri"/>
              <a:cs typeface="Calibri"/>
            </a:endParaRPr>
          </a:p>
          <a:p>
            <a:pPr marL="387985" marR="5715" indent="-3429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87985" algn="l"/>
              </a:tabLst>
            </a:pPr>
            <a:r>
              <a:rPr sz="3000" dirty="0">
                <a:latin typeface="Calibri"/>
                <a:cs typeface="Calibri"/>
              </a:rPr>
              <a:t>Response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oblate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Earth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luni-</a:t>
            </a:r>
            <a:r>
              <a:rPr sz="3000" b="1" dirty="0">
                <a:latin typeface="Calibri"/>
                <a:cs typeface="Calibri"/>
              </a:rPr>
              <a:t>solar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torques</a:t>
            </a:r>
            <a:endParaRPr sz="30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88620" algn="l"/>
              </a:tabLst>
            </a:pPr>
            <a:r>
              <a:rPr sz="3000" dirty="0">
                <a:latin typeface="Calibri"/>
                <a:cs typeface="Calibri"/>
              </a:rPr>
              <a:t>Formal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separation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50" dirty="0">
                <a:latin typeface="Cambria Math"/>
                <a:cs typeface="Cambria Math"/>
              </a:rPr>
              <a:t>⟶</a:t>
            </a:r>
            <a:endParaRPr sz="3000">
              <a:latin typeface="Cambria Math"/>
              <a:cs typeface="Cambria Math"/>
            </a:endParaRPr>
          </a:p>
          <a:p>
            <a:pPr marL="388620" indent="-3435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88620" algn="l"/>
              </a:tabLst>
            </a:pP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Precession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(long-</a:t>
            </a:r>
            <a:r>
              <a:rPr sz="3000" spc="-10" dirty="0">
                <a:latin typeface="Calibri"/>
                <a:cs typeface="Calibri"/>
              </a:rPr>
              <a:t>period):</a:t>
            </a:r>
            <a:endParaRPr sz="3000">
              <a:latin typeface="Calibri"/>
              <a:cs typeface="Calibri"/>
            </a:endParaRPr>
          </a:p>
          <a:p>
            <a:pPr marL="787400" marR="5080" lvl="1" indent="-285750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87400" algn="l"/>
              </a:tabLst>
            </a:pPr>
            <a:r>
              <a:rPr sz="2600" dirty="0">
                <a:latin typeface="Calibri"/>
                <a:cs typeface="Calibri"/>
              </a:rPr>
              <a:t>Circular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movement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rotation </a:t>
            </a:r>
            <a:r>
              <a:rPr sz="2600" dirty="0">
                <a:latin typeface="Calibri"/>
                <a:cs typeface="Calibri"/>
              </a:rPr>
              <a:t>axis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around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ecliptic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pole</a:t>
            </a:r>
            <a:endParaRPr sz="2600">
              <a:latin typeface="Calibri"/>
              <a:cs typeface="Calibri"/>
            </a:endParaRPr>
          </a:p>
          <a:p>
            <a:pPr marL="787400" lvl="1" indent="-28511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87400" algn="l"/>
              </a:tabLst>
            </a:pPr>
            <a:r>
              <a:rPr sz="2600" dirty="0">
                <a:latin typeface="Calibri"/>
                <a:cs typeface="Calibri"/>
              </a:rPr>
              <a:t>1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revolution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25800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yr</a:t>
            </a:r>
            <a:endParaRPr sz="2600">
              <a:latin typeface="Calibri"/>
              <a:cs typeface="Calibri"/>
            </a:endParaRPr>
          </a:p>
          <a:p>
            <a:pPr marL="38862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88620" algn="l"/>
              </a:tabLst>
            </a:pP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Nutation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(short-</a:t>
            </a:r>
            <a:r>
              <a:rPr sz="3000" spc="-10" dirty="0">
                <a:latin typeface="Calibri"/>
                <a:cs typeface="Calibri"/>
              </a:rPr>
              <a:t>period):</a:t>
            </a:r>
            <a:endParaRPr sz="3000">
              <a:latin typeface="Calibri"/>
              <a:cs typeface="Calibri"/>
            </a:endParaRPr>
          </a:p>
          <a:p>
            <a:pPr marL="787400" lvl="1" indent="-28511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87400" algn="l"/>
              </a:tabLst>
            </a:pPr>
            <a:r>
              <a:rPr sz="2600" dirty="0">
                <a:latin typeface="Calibri"/>
                <a:cs typeface="Calibri"/>
              </a:rPr>
              <a:t>Smaller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oscillations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1023" y="3450304"/>
            <a:ext cx="305435" cy="2827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90"/>
              </a:lnSpc>
            </a:pP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Credit:</a:t>
            </a:r>
            <a:r>
              <a:rPr sz="2200" spc="-6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808080"/>
                </a:solidFill>
                <a:latin typeface="Calibri"/>
                <a:cs typeface="Calibri"/>
              </a:rPr>
              <a:t>Luciano</a:t>
            </a:r>
            <a:r>
              <a:rPr sz="2200" spc="-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08080"/>
                </a:solidFill>
                <a:latin typeface="Calibri"/>
                <a:cs typeface="Calibri"/>
              </a:rPr>
              <a:t>Pederzoli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2381</Words>
  <Application>Microsoft Macintosh PowerPoint</Application>
  <PresentationFormat>On-screen Show (4:3)</PresentationFormat>
  <Paragraphs>402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Helvetica Neue</vt:lpstr>
      <vt:lpstr>Symbol</vt:lpstr>
      <vt:lpstr>Times New Roman</vt:lpstr>
      <vt:lpstr>Wingdings</vt:lpstr>
      <vt:lpstr>Office Theme</vt:lpstr>
      <vt:lpstr>天体测量学：地球参考系天球参考系 (TIRS-GCRS) 变换 (transforming coordinates from TIRS to GCRS)</vt:lpstr>
      <vt:lpstr>How can we transform station coordinates from the terrestrial to the celestial frame? [or the other way round …]</vt:lpstr>
      <vt:lpstr>Some motivation</vt:lpstr>
      <vt:lpstr>Outline</vt:lpstr>
      <vt:lpstr>Overview</vt:lpstr>
      <vt:lpstr>Why does the Earth not rotate …</vt:lpstr>
      <vt:lpstr>Implications for …</vt:lpstr>
      <vt:lpstr>We seek quantities to describe …</vt:lpstr>
      <vt:lpstr>Earth Orientation Parameters</vt:lpstr>
      <vt:lpstr>Precession/nutation</vt:lpstr>
      <vt:lpstr>Precession/nutation</vt:lpstr>
      <vt:lpstr>Earth Orientation Parameters</vt:lpstr>
      <vt:lpstr>Earth Orientation Parameters</vt:lpstr>
      <vt:lpstr>Polar motion – Geophysical effects</vt:lpstr>
      <vt:lpstr>Polar motion – Geophysical effects</vt:lpstr>
      <vt:lpstr>Earth Orientation Parameters</vt:lpstr>
      <vt:lpstr>Universal Time – ΔLOD</vt:lpstr>
      <vt:lpstr>Universal Time – ΔLOD</vt:lpstr>
      <vt:lpstr>ΔLOD – Geophysical effects</vt:lpstr>
      <vt:lpstr>Outline</vt:lpstr>
      <vt:lpstr>Reference systems</vt:lpstr>
      <vt:lpstr>Reference systems</vt:lpstr>
      <vt:lpstr>Reference systems</vt:lpstr>
      <vt:lpstr>Reference systems</vt:lpstr>
      <vt:lpstr>Outline</vt:lpstr>
      <vt:lpstr>Transformation TRS ⟷ CRS</vt:lpstr>
      <vt:lpstr>Transformation TRS ⟷ CRS</vt:lpstr>
      <vt:lpstr>Transformation TRS ⟷ CRS</vt:lpstr>
      <vt:lpstr>Transformation TRS ⟷ CRS</vt:lpstr>
      <vt:lpstr>Transformation TRS ⟷ CRS</vt:lpstr>
      <vt:lpstr>中间极和中间赤道在 GCRS 中的运动</vt:lpstr>
      <vt:lpstr>中间极和中间赤道在 GCRS 中的运动</vt:lpstr>
      <vt:lpstr>中间极和中间赤道在 GCRS 中的运动</vt:lpstr>
      <vt:lpstr>中间赤道上的无转动点 （CIO）</vt:lpstr>
      <vt:lpstr>Transformation TRS ⟷ CRS</vt:lpstr>
      <vt:lpstr>Transformation TRS ⟷ CRS</vt:lpstr>
      <vt:lpstr>Transformation TRS ⟷ CRS</vt:lpstr>
      <vt:lpstr>Transformation TRS ⟷ CRS</vt:lpstr>
      <vt:lpstr>Transformation TRS ⟷ CRS</vt:lpstr>
      <vt:lpstr>Transformation TRS ⟷ CRS</vt:lpstr>
      <vt:lpstr>Transformation TRS ⟷ CRS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Mikael</dc:creator>
  <cp:lastModifiedBy>phtam</cp:lastModifiedBy>
  <cp:revision>12</cp:revision>
  <dcterms:created xsi:type="dcterms:W3CDTF">2026-04-20T13:14:37Z</dcterms:created>
  <dcterms:modified xsi:type="dcterms:W3CDTF">2026-04-21T10:24:37Z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Creator">
    <vt:lpwstr>Acrobat PDFMaker 11 für PowerPoint</vt:lpwstr>
  </property>
  <property fmtid="{D5CDD505-2E9C-101B-9397-08002B2CF9AE}" pid="4" name="LastSaved">
    <vt:filetime>2026-04-20T00:00:00Z</vt:filetime>
  </property>
  <property fmtid="{D5CDD505-2E9C-101B-9397-08002B2CF9AE}" pid="5" name="Producer">
    <vt:lpwstr>Adobe PDF Library 11.0</vt:lpwstr>
  </property>
</Properties>
</file>