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521" r:id="rId2"/>
    <p:sldId id="619" r:id="rId3"/>
    <p:sldId id="620" r:id="rId4"/>
    <p:sldId id="638" r:id="rId5"/>
    <p:sldId id="622" r:id="rId6"/>
    <p:sldId id="623" r:id="rId7"/>
    <p:sldId id="639" r:id="rId8"/>
    <p:sldId id="640" r:id="rId9"/>
    <p:sldId id="641" r:id="rId10"/>
    <p:sldId id="351" r:id="rId11"/>
    <p:sldId id="644" r:id="rId12"/>
    <p:sldId id="642" r:id="rId13"/>
    <p:sldId id="645" r:id="rId14"/>
    <p:sldId id="359" r:id="rId15"/>
    <p:sldId id="659" r:id="rId16"/>
    <p:sldId id="656" r:id="rId17"/>
    <p:sldId id="648" r:id="rId18"/>
    <p:sldId id="649" r:id="rId19"/>
    <p:sldId id="650" r:id="rId20"/>
    <p:sldId id="651" r:id="rId21"/>
    <p:sldId id="652" r:id="rId22"/>
    <p:sldId id="653" r:id="rId23"/>
    <p:sldId id="654" r:id="rId24"/>
    <p:sldId id="314" r:id="rId25"/>
    <p:sldId id="313" r:id="rId26"/>
    <p:sldId id="316" r:id="rId27"/>
    <p:sldId id="320" r:id="rId28"/>
    <p:sldId id="321" r:id="rId29"/>
    <p:sldId id="324" r:id="rId30"/>
    <p:sldId id="325" r:id="rId31"/>
    <p:sldId id="329" r:id="rId32"/>
    <p:sldId id="327" r:id="rId33"/>
    <p:sldId id="330" r:id="rId34"/>
    <p:sldId id="658" r:id="rId35"/>
    <p:sldId id="655" r:id="rId36"/>
    <p:sldId id="657" r:id="rId37"/>
    <p:sldId id="64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92"/>
    <p:restoredTop sz="96327"/>
  </p:normalViewPr>
  <p:slideViewPr>
    <p:cSldViewPr snapToGrid="0">
      <p:cViewPr varScale="1">
        <p:scale>
          <a:sx n="131" d="100"/>
          <a:sy n="131" d="100"/>
        </p:scale>
        <p:origin x="520"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4/16/26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248760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4/16/26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 id="2147483669"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image" Target="../media/image11.tif"/><Relationship Id="rId1" Type="http://schemas.openxmlformats.org/officeDocument/2006/relationships/slideLayout" Target="../slideLayouts/slideLayout18.xml"/><Relationship Id="rId4" Type="http://schemas.openxmlformats.org/officeDocument/2006/relationships/image" Target="../media/image13.tif"/></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hyperlink" Target="https://book.sciencereading.cn/shop/book/Booksimple/show.do?id=B00EA41388EA34BD0A2E932A86282167C00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frontiersin.org/articles/10.3389/fspas.2021.639706/full"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7.tif"/><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DD265-15C5-EB7A-1EAF-3F43FE8786A1}"/>
              </a:ext>
            </a:extLst>
          </p:cNvPr>
          <p:cNvSpPr>
            <a:spLocks noGrp="1"/>
          </p:cNvSpPr>
          <p:nvPr>
            <p:ph type="ctrTitle"/>
          </p:nvPr>
        </p:nvSpPr>
        <p:spPr/>
        <p:txBody>
          <a:bodyPr>
            <a:noAutofit/>
          </a:bodyPr>
          <a:lstStyle/>
          <a:p>
            <a:r>
              <a:rPr lang="zh-HK" altLang="en-US" sz="3600" dirty="0"/>
              <a:t>参考系</a:t>
            </a:r>
            <a:br>
              <a:rPr lang="en-US" altLang="zh-TW" sz="3600" dirty="0"/>
            </a:br>
            <a:r>
              <a:rPr lang="zh-TW" altLang="en-US" sz="3600" dirty="0"/>
              <a:t> </a:t>
            </a:r>
            <a:r>
              <a:rPr lang="en-US" altLang="zh-TW" sz="3600" dirty="0"/>
              <a:t>(</a:t>
            </a:r>
            <a:r>
              <a:rPr lang="en-HK" sz="3600" dirty="0"/>
              <a:t>reference systems)</a:t>
            </a:r>
            <a:endParaRPr lang="en-US" sz="3600" dirty="0"/>
          </a:p>
        </p:txBody>
      </p:sp>
      <p:sp>
        <p:nvSpPr>
          <p:cNvPr id="3" name="Subtitle 2">
            <a:extLst>
              <a:ext uri="{FF2B5EF4-FFF2-40B4-BE49-F238E27FC236}">
                <a16:creationId xmlns:a16="http://schemas.microsoft.com/office/drawing/2014/main" id="{FF1C0B72-027E-AD93-8827-44A7053B428D}"/>
              </a:ext>
            </a:extLst>
          </p:cNvPr>
          <p:cNvSpPr>
            <a:spLocks noGrp="1"/>
          </p:cNvSpPr>
          <p:nvPr>
            <p:ph type="subTitle" idx="1"/>
          </p:nvPr>
        </p:nvSpPr>
        <p:spPr/>
        <p:txBody>
          <a:bodyPr>
            <a:normAutofit/>
          </a:bodyPr>
          <a:lstStyle/>
          <a:p>
            <a:endParaRPr lang="en-US" altLang="zh-TW" dirty="0"/>
          </a:p>
          <a:p>
            <a:r>
              <a:rPr lang="en-US" dirty="0"/>
              <a:t>2026-4-16</a:t>
            </a:r>
          </a:p>
          <a:p>
            <a:r>
              <a:rPr lang="zh-TW" altLang="en-US" dirty="0"/>
              <a:t>中山大学　 珠海校区</a:t>
            </a:r>
            <a:r>
              <a:rPr lang="en-US" altLang="zh-TW" dirty="0"/>
              <a:t>/</a:t>
            </a:r>
            <a:r>
              <a:rPr lang="zh-TW" altLang="en-US" dirty="0"/>
              <a:t>教学大楼</a:t>
            </a:r>
            <a:r>
              <a:rPr lang="en-US" altLang="zh-TW" dirty="0"/>
              <a:t>/</a:t>
            </a:r>
            <a:r>
              <a:rPr lang="zh-TW" altLang="en-US" dirty="0"/>
              <a:t>珠海</a:t>
            </a:r>
            <a:r>
              <a:rPr lang="en-HK" altLang="zh-TW" dirty="0"/>
              <a:t>F206</a:t>
            </a:r>
            <a:endParaRPr lang="en-US" dirty="0"/>
          </a:p>
        </p:txBody>
      </p:sp>
      <p:pic>
        <p:nvPicPr>
          <p:cNvPr id="5" name="u=1981992369,3217125375&amp;fm=27&amp;gp=0.jpg" descr="u=1981992369,3217125375&amp;fm=27&amp;gp=0.jpg">
            <a:extLst>
              <a:ext uri="{FF2B5EF4-FFF2-40B4-BE49-F238E27FC236}">
                <a16:creationId xmlns:a16="http://schemas.microsoft.com/office/drawing/2014/main" id="{CB9AE414-D9C9-ACE1-94F2-E43441EC23DF}"/>
              </a:ext>
            </a:extLst>
          </p:cNvPr>
          <p:cNvPicPr>
            <a:picLocks noChangeAspect="1"/>
          </p:cNvPicPr>
          <p:nvPr/>
        </p:nvPicPr>
        <p:blipFill>
          <a:blip r:embed="rId2"/>
          <a:stretch>
            <a:fillRect/>
          </a:stretch>
        </p:blipFill>
        <p:spPr>
          <a:xfrm>
            <a:off x="470710" y="3828915"/>
            <a:ext cx="4826000" cy="2794000"/>
          </a:xfrm>
          <a:prstGeom prst="rect">
            <a:avLst/>
          </a:prstGeom>
          <a:ln w="12700">
            <a:miter lim="400000"/>
          </a:ln>
        </p:spPr>
      </p:pic>
    </p:spTree>
    <p:extLst>
      <p:ext uri="{BB962C8B-B14F-4D97-AF65-F5344CB8AC3E}">
        <p14:creationId xmlns:p14="http://schemas.microsoft.com/office/powerpoint/2010/main" val="519935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5E3FCE-BDA0-6772-1FC7-C5EEDFF24782}"/>
              </a:ext>
            </a:extLst>
          </p:cNvPr>
          <p:cNvSpPr>
            <a:spLocks noGrp="1"/>
          </p:cNvSpPr>
          <p:nvPr>
            <p:ph type="title"/>
          </p:nvPr>
        </p:nvSpPr>
        <p:spPr/>
        <p:txBody>
          <a:bodyPr/>
          <a:lstStyle/>
          <a:p>
            <a:r>
              <a:rPr lang="zh-HK" altLang="en-US" dirty="0"/>
              <a:t>带有天文学习惯的参考直角坐标与球坐标</a:t>
            </a:r>
            <a:endParaRPr kumimoji="1" lang="zh-HK" altLang="en-US" dirty="0"/>
          </a:p>
        </p:txBody>
      </p:sp>
      <p:pic>
        <p:nvPicPr>
          <p:cNvPr id="4" name="影像" descr="影像">
            <a:extLst>
              <a:ext uri="{FF2B5EF4-FFF2-40B4-BE49-F238E27FC236}">
                <a16:creationId xmlns:a16="http://schemas.microsoft.com/office/drawing/2014/main" id="{5AB58B4C-BAF0-AFE7-21D3-B8B40A5EB5FC}"/>
              </a:ext>
            </a:extLst>
          </p:cNvPr>
          <p:cNvPicPr>
            <a:picLocks noChangeAspect="1"/>
          </p:cNvPicPr>
          <p:nvPr/>
        </p:nvPicPr>
        <p:blipFill>
          <a:blip r:embed="rId2"/>
          <a:stretch>
            <a:fillRect/>
          </a:stretch>
        </p:blipFill>
        <p:spPr>
          <a:xfrm>
            <a:off x="1923231" y="1868562"/>
            <a:ext cx="3545087" cy="3062884"/>
          </a:xfrm>
          <a:prstGeom prst="rect">
            <a:avLst/>
          </a:prstGeom>
          <a:ln w="12700">
            <a:miter lim="400000"/>
          </a:ln>
        </p:spPr>
      </p:pic>
      <p:pic>
        <p:nvPicPr>
          <p:cNvPr id="5" name="影像" descr="影像">
            <a:extLst>
              <a:ext uri="{FF2B5EF4-FFF2-40B4-BE49-F238E27FC236}">
                <a16:creationId xmlns:a16="http://schemas.microsoft.com/office/drawing/2014/main" id="{4E4562E3-5A3C-7810-4216-FB1E0FB20E1B}"/>
              </a:ext>
            </a:extLst>
          </p:cNvPr>
          <p:cNvPicPr>
            <a:picLocks noChangeAspect="1"/>
          </p:cNvPicPr>
          <p:nvPr/>
        </p:nvPicPr>
        <p:blipFill>
          <a:blip r:embed="rId3"/>
          <a:stretch>
            <a:fillRect/>
          </a:stretch>
        </p:blipFill>
        <p:spPr>
          <a:xfrm>
            <a:off x="7172917" y="2039728"/>
            <a:ext cx="2522828" cy="1216185"/>
          </a:xfrm>
          <a:prstGeom prst="rect">
            <a:avLst/>
          </a:prstGeom>
          <a:solidFill>
            <a:schemeClr val="tx2">
              <a:lumMod val="60000"/>
              <a:lumOff val="40000"/>
            </a:schemeClr>
          </a:solidFill>
          <a:ln w="12700">
            <a:solidFill>
              <a:schemeClr val="accent1"/>
            </a:solidFill>
            <a:miter lim="400000"/>
          </a:ln>
        </p:spPr>
      </p:pic>
      <p:pic>
        <p:nvPicPr>
          <p:cNvPr id="6" name="影像" descr="影像">
            <a:extLst>
              <a:ext uri="{FF2B5EF4-FFF2-40B4-BE49-F238E27FC236}">
                <a16:creationId xmlns:a16="http://schemas.microsoft.com/office/drawing/2014/main" id="{9E76729D-ABC6-1B0D-5820-58213DED6BD7}"/>
              </a:ext>
            </a:extLst>
          </p:cNvPr>
          <p:cNvPicPr>
            <a:picLocks noChangeAspect="1"/>
          </p:cNvPicPr>
          <p:nvPr/>
        </p:nvPicPr>
        <p:blipFill>
          <a:blip r:embed="rId4"/>
          <a:stretch>
            <a:fillRect/>
          </a:stretch>
        </p:blipFill>
        <p:spPr>
          <a:xfrm>
            <a:off x="6928565" y="3400004"/>
            <a:ext cx="3277196" cy="241102"/>
          </a:xfrm>
          <a:prstGeom prst="rect">
            <a:avLst/>
          </a:prstGeom>
          <a:solidFill>
            <a:schemeClr val="tx2">
              <a:lumMod val="60000"/>
              <a:lumOff val="40000"/>
            </a:schemeClr>
          </a:solidFill>
          <a:ln w="12700">
            <a:solidFill>
              <a:schemeClr val="accent1"/>
            </a:solidFill>
            <a:miter lim="400000"/>
          </a:ln>
        </p:spPr>
      </p:pic>
      <p:sp>
        <p:nvSpPr>
          <p:cNvPr id="8" name="文字方塊 7">
            <a:extLst>
              <a:ext uri="{FF2B5EF4-FFF2-40B4-BE49-F238E27FC236}">
                <a16:creationId xmlns:a16="http://schemas.microsoft.com/office/drawing/2014/main" id="{BA23BA12-D75A-8960-BE58-1FB7F9B96AA1}"/>
              </a:ext>
            </a:extLst>
          </p:cNvPr>
          <p:cNvSpPr txBox="1"/>
          <p:nvPr/>
        </p:nvSpPr>
        <p:spPr>
          <a:xfrm>
            <a:off x="7409977" y="3785197"/>
            <a:ext cx="457153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HK" altLang="zh-HK" sz="2000" dirty="0"/>
              <a:t>r </a:t>
            </a:r>
            <a:r>
              <a:rPr lang="zh-HK" altLang="en-US" sz="2000" dirty="0"/>
              <a:t>（即径向距离）</a:t>
            </a:r>
            <a:br>
              <a:rPr lang="en-HK" altLang="zh-HK" sz="2000" dirty="0"/>
            </a:br>
            <a:r>
              <a:rPr lang="zh-HK" altLang="en-US" sz="2000" dirty="0"/>
              <a:t>在绝大部分情況下可忽略</a:t>
            </a:r>
          </a:p>
        </p:txBody>
      </p:sp>
      <p:sp>
        <p:nvSpPr>
          <p:cNvPr id="7" name="TextBox 6">
            <a:extLst>
              <a:ext uri="{FF2B5EF4-FFF2-40B4-BE49-F238E27FC236}">
                <a16:creationId xmlns:a16="http://schemas.microsoft.com/office/drawing/2014/main" id="{758DB129-7BA7-C102-A4A1-CA5478731771}"/>
              </a:ext>
            </a:extLst>
          </p:cNvPr>
          <p:cNvSpPr txBox="1"/>
          <p:nvPr/>
        </p:nvSpPr>
        <p:spPr>
          <a:xfrm>
            <a:off x="1836254" y="5255722"/>
            <a:ext cx="6097656" cy="646331"/>
          </a:xfrm>
          <a:prstGeom prst="rect">
            <a:avLst/>
          </a:prstGeom>
          <a:noFill/>
        </p:spPr>
        <p:txBody>
          <a:bodyPr wrap="square">
            <a:spAutoFit/>
          </a:bodyPr>
          <a:lstStyle/>
          <a:p>
            <a:r>
              <a:rPr lang="en-US" dirty="0" err="1"/>
              <a:t>三维空间参考系由原点、基本平面</a:t>
            </a:r>
            <a:r>
              <a:rPr lang="en-US" dirty="0"/>
              <a:t>(</a:t>
            </a:r>
            <a:r>
              <a:rPr lang="en-US" dirty="0" err="1"/>
              <a:t>即</a:t>
            </a:r>
            <a:r>
              <a:rPr lang="en-US" dirty="0"/>
              <a:t> </a:t>
            </a:r>
            <a:r>
              <a:rPr lang="en-US" dirty="0" err="1"/>
              <a:t>xy</a:t>
            </a:r>
            <a:r>
              <a:rPr lang="en-US" dirty="0"/>
              <a:t> </a:t>
            </a:r>
            <a:r>
              <a:rPr lang="en-US" dirty="0" err="1"/>
              <a:t>平面</a:t>
            </a:r>
            <a:r>
              <a:rPr lang="en-US" dirty="0"/>
              <a:t>, </a:t>
            </a:r>
            <a:r>
              <a:rPr lang="en-US" dirty="0" err="1"/>
              <a:t>垂直于</a:t>
            </a:r>
            <a:r>
              <a:rPr lang="en-HK" altLang="zh-HK" sz="1800" dirty="0"/>
              <a:t>z</a:t>
            </a:r>
            <a:r>
              <a:rPr lang="zh-HK" altLang="en-US" sz="1800" dirty="0"/>
              <a:t>轴</a:t>
            </a:r>
            <a:r>
              <a:rPr lang="en-US" dirty="0"/>
              <a:t>)</a:t>
            </a:r>
            <a:r>
              <a:rPr lang="en-US" dirty="0" err="1"/>
              <a:t>和基本方向</a:t>
            </a:r>
            <a:r>
              <a:rPr lang="en-US" dirty="0"/>
              <a:t>(</a:t>
            </a:r>
            <a:r>
              <a:rPr lang="en-US" dirty="0" err="1"/>
              <a:t>即x方向</a:t>
            </a:r>
            <a:r>
              <a:rPr lang="en-US" dirty="0"/>
              <a:t>)</a:t>
            </a:r>
            <a:r>
              <a:rPr lang="en-US" dirty="0" err="1"/>
              <a:t>三个要素构成</a:t>
            </a:r>
            <a:r>
              <a:rPr lang="en-US" dirty="0"/>
              <a:t>.</a:t>
            </a:r>
          </a:p>
        </p:txBody>
      </p:sp>
      <p:sp>
        <p:nvSpPr>
          <p:cNvPr id="9" name="TextBox 8">
            <a:extLst>
              <a:ext uri="{FF2B5EF4-FFF2-40B4-BE49-F238E27FC236}">
                <a16:creationId xmlns:a16="http://schemas.microsoft.com/office/drawing/2014/main" id="{2C652F79-A41D-1A4F-5C99-1D81B6FE8604}"/>
              </a:ext>
            </a:extLst>
          </p:cNvPr>
          <p:cNvSpPr txBox="1"/>
          <p:nvPr/>
        </p:nvSpPr>
        <p:spPr>
          <a:xfrm>
            <a:off x="1836254" y="6063734"/>
            <a:ext cx="4166525" cy="369332"/>
          </a:xfrm>
          <a:prstGeom prst="rect">
            <a:avLst/>
          </a:prstGeom>
          <a:noFill/>
        </p:spPr>
        <p:txBody>
          <a:bodyPr wrap="none" rtlCol="0">
            <a:spAutoFit/>
          </a:bodyPr>
          <a:lstStyle/>
          <a:p>
            <a:r>
              <a:rPr lang="zh-TW" altLang="en-US" dirty="0"/>
              <a:t>再加上适当的坐标时 </a:t>
            </a:r>
            <a:r>
              <a:rPr lang="en-US" dirty="0"/>
              <a:t>t </a:t>
            </a:r>
            <a:r>
              <a:rPr lang="en-US" dirty="0" err="1"/>
              <a:t>即成</a:t>
            </a:r>
            <a:r>
              <a:rPr lang="en-US" dirty="0"/>
              <a:t> </a:t>
            </a:r>
            <a:r>
              <a:rPr lang="zh-TW" altLang="en-US" dirty="0"/>
              <a:t>时空参考系 </a:t>
            </a:r>
            <a:endParaRPr lang="en-US" dirty="0"/>
          </a:p>
        </p:txBody>
      </p:sp>
    </p:spTree>
    <p:extLst>
      <p:ext uri="{BB962C8B-B14F-4D97-AF65-F5344CB8AC3E}">
        <p14:creationId xmlns:p14="http://schemas.microsoft.com/office/powerpoint/2010/main" val="260273567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E61BF-B4DD-9E30-D9E9-1F5E1EF9231D}"/>
              </a:ext>
            </a:extLst>
          </p:cNvPr>
          <p:cNvSpPr>
            <a:spLocks noGrp="1"/>
          </p:cNvSpPr>
          <p:nvPr>
            <p:ph type="title"/>
          </p:nvPr>
        </p:nvSpPr>
        <p:spPr/>
        <p:txBody>
          <a:bodyPr/>
          <a:lstStyle/>
          <a:p>
            <a:r>
              <a:rPr lang="zh-TW" altLang="en-US" dirty="0"/>
              <a:t>赤道坐标系</a:t>
            </a:r>
            <a:endParaRPr lang="en-US" dirty="0"/>
          </a:p>
        </p:txBody>
      </p:sp>
      <p:sp>
        <p:nvSpPr>
          <p:cNvPr id="3" name="Text Placeholder 2">
            <a:extLst>
              <a:ext uri="{FF2B5EF4-FFF2-40B4-BE49-F238E27FC236}">
                <a16:creationId xmlns:a16="http://schemas.microsoft.com/office/drawing/2014/main" id="{1B8B554A-976F-29D0-2C3C-0AB3AF6CDBCD}"/>
              </a:ext>
            </a:extLst>
          </p:cNvPr>
          <p:cNvSpPr>
            <a:spLocks noGrp="1"/>
          </p:cNvSpPr>
          <p:nvPr>
            <p:ph type="body" idx="1"/>
          </p:nvPr>
        </p:nvSpPr>
        <p:spPr/>
        <p:txBody>
          <a:bodyPr/>
          <a:lstStyle/>
          <a:p>
            <a:r>
              <a:rPr lang="zh-TW" altLang="en-US" dirty="0"/>
              <a:t>以地球质心为原点，中间赤道</a:t>
            </a:r>
            <a:r>
              <a:rPr lang="en-US" altLang="zh-TW" dirty="0"/>
              <a:t>(</a:t>
            </a:r>
            <a:r>
              <a:rPr lang="zh-TW" altLang="en-US" dirty="0"/>
              <a:t>瞬时赤道</a:t>
            </a:r>
            <a:r>
              <a:rPr lang="en-US" altLang="zh-TW" dirty="0"/>
              <a:t>/</a:t>
            </a:r>
            <a:r>
              <a:rPr lang="zh-TW" altLang="en-US" dirty="0"/>
              <a:t>真赤道</a:t>
            </a:r>
            <a:r>
              <a:rPr lang="en-US" altLang="zh-TW" dirty="0"/>
              <a:t>)</a:t>
            </a:r>
            <a:r>
              <a:rPr lang="zh-TW" altLang="en-US" dirty="0"/>
              <a:t>为基本平面，只要再选定基本方向，就可以建立一个参考系</a:t>
            </a:r>
          </a:p>
          <a:p>
            <a:endParaRPr lang="zh-TW" altLang="en-US" dirty="0"/>
          </a:p>
          <a:p>
            <a:r>
              <a:rPr lang="zh-TW" altLang="en-US" dirty="0"/>
              <a:t>以真春分点为基本方向的称为真赤道系，也称为赤道坐标系</a:t>
            </a:r>
            <a:endParaRPr lang="en-US" dirty="0"/>
          </a:p>
        </p:txBody>
      </p:sp>
      <p:pic>
        <p:nvPicPr>
          <p:cNvPr id="4" name="Picture 3">
            <a:extLst>
              <a:ext uri="{FF2B5EF4-FFF2-40B4-BE49-F238E27FC236}">
                <a16:creationId xmlns:a16="http://schemas.microsoft.com/office/drawing/2014/main" id="{52F5E9A9-C4C4-9808-E191-D3FA2B207626}"/>
              </a:ext>
            </a:extLst>
          </p:cNvPr>
          <p:cNvPicPr>
            <a:picLocks noChangeAspect="1"/>
          </p:cNvPicPr>
          <p:nvPr/>
        </p:nvPicPr>
        <p:blipFill>
          <a:blip r:embed="rId2"/>
          <a:stretch>
            <a:fillRect/>
          </a:stretch>
        </p:blipFill>
        <p:spPr>
          <a:xfrm>
            <a:off x="8096103" y="221753"/>
            <a:ext cx="3339458" cy="2920485"/>
          </a:xfrm>
          <a:prstGeom prst="rect">
            <a:avLst/>
          </a:prstGeom>
        </p:spPr>
      </p:pic>
    </p:spTree>
    <p:extLst>
      <p:ext uri="{BB962C8B-B14F-4D97-AF65-F5344CB8AC3E}">
        <p14:creationId xmlns:p14="http://schemas.microsoft.com/office/powerpoint/2010/main" val="3194146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E0292-FDEF-2105-E2D6-B3D5F6962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53C99C-9877-2F3E-BAF4-7A5A9D27D87E}"/>
              </a:ext>
            </a:extLst>
          </p:cNvPr>
          <p:cNvSpPr>
            <a:spLocks noGrp="1"/>
          </p:cNvSpPr>
          <p:nvPr>
            <p:ph idx="1"/>
          </p:nvPr>
        </p:nvSpPr>
        <p:spPr>
          <a:xfrm>
            <a:off x="685802" y="2142067"/>
            <a:ext cx="5496338" cy="3649133"/>
          </a:xfrm>
        </p:spPr>
        <p:txBody>
          <a:bodyPr>
            <a:normAutofit/>
          </a:bodyPr>
          <a:lstStyle/>
          <a:p>
            <a:r>
              <a:rPr lang="zh-TW" altLang="en-US" dirty="0"/>
              <a:t>以右图中几个要点的方向为基本方向建立的参考系都是十分有用的</a:t>
            </a:r>
            <a:endParaRPr lang="en-US" altLang="zh-TW" dirty="0"/>
          </a:p>
          <a:p>
            <a:r>
              <a:rPr lang="zh-TW" altLang="en-US" dirty="0"/>
              <a:t>以 </a:t>
            </a:r>
            <a:r>
              <a:rPr lang="en-US" altLang="zh-TW" dirty="0">
                <a:solidFill>
                  <a:schemeClr val="bg2">
                    <a:lumMod val="20000"/>
                    <a:lumOff val="80000"/>
                  </a:schemeClr>
                </a:solidFill>
              </a:rPr>
              <a:t>CIO</a:t>
            </a:r>
            <a:r>
              <a:rPr lang="en-US" dirty="0"/>
              <a:t> </a:t>
            </a:r>
            <a:r>
              <a:rPr lang="zh-TW" altLang="en-US" dirty="0"/>
              <a:t>和</a:t>
            </a:r>
            <a:r>
              <a:rPr lang="en-US" altLang="zh-TW" dirty="0"/>
              <a:t> </a:t>
            </a:r>
            <a:r>
              <a:rPr lang="en-US" altLang="zh-TW" dirty="0">
                <a:solidFill>
                  <a:schemeClr val="accent5"/>
                </a:solidFill>
              </a:rPr>
              <a:t>TIO</a:t>
            </a:r>
            <a:r>
              <a:rPr lang="en-US" altLang="zh-TW" dirty="0"/>
              <a:t> </a:t>
            </a:r>
            <a:r>
              <a:rPr lang="zh-TW" altLang="en-US" dirty="0"/>
              <a:t>为基本方向的分别称为天球中间参考系 </a:t>
            </a:r>
            <a:r>
              <a:rPr lang="en-US" dirty="0"/>
              <a:t>Celestial intermediate reference system, </a:t>
            </a:r>
            <a:r>
              <a:rPr lang="en-US" dirty="0">
                <a:solidFill>
                  <a:srgbClr val="C00000"/>
                </a:solidFill>
              </a:rPr>
              <a:t>CIRS</a:t>
            </a:r>
            <a:r>
              <a:rPr lang="en-US" dirty="0"/>
              <a:t>) </a:t>
            </a:r>
            <a:r>
              <a:rPr lang="zh-TW" altLang="en-US" dirty="0"/>
              <a:t>和地球中间参考系 </a:t>
            </a:r>
            <a:r>
              <a:rPr lang="en-US" altLang="zh-TW" dirty="0"/>
              <a:t>(</a:t>
            </a:r>
            <a:r>
              <a:rPr lang="en-US" dirty="0"/>
              <a:t>terrestrial intermediate reference system, </a:t>
            </a:r>
            <a:r>
              <a:rPr lang="en-US" dirty="0">
                <a:solidFill>
                  <a:srgbClr val="00B0F0"/>
                </a:solidFill>
              </a:rPr>
              <a:t>TIRS</a:t>
            </a:r>
            <a:r>
              <a:rPr lang="en-US" dirty="0"/>
              <a:t>). </a:t>
            </a:r>
          </a:p>
          <a:p>
            <a:r>
              <a:rPr lang="zh-TW" altLang="en-US" dirty="0"/>
              <a:t>包括真赤道系的这三种参考系都是右手系</a:t>
            </a:r>
            <a:r>
              <a:rPr lang="en-US" altLang="zh-TW" dirty="0"/>
              <a:t>.</a:t>
            </a:r>
          </a:p>
        </p:txBody>
      </p:sp>
      <p:pic>
        <p:nvPicPr>
          <p:cNvPr id="4" name="Picture 4">
            <a:extLst>
              <a:ext uri="{FF2B5EF4-FFF2-40B4-BE49-F238E27FC236}">
                <a16:creationId xmlns:a16="http://schemas.microsoft.com/office/drawing/2014/main" id="{C71A7F22-0C7B-BE4D-4A7C-3884D3594A7B}"/>
              </a:ext>
            </a:extLst>
          </p:cNvPr>
          <p:cNvPicPr>
            <a:picLocks noChangeAspect="1"/>
          </p:cNvPicPr>
          <p:nvPr/>
        </p:nvPicPr>
        <p:blipFill>
          <a:blip r:embed="rId2"/>
          <a:stretch>
            <a:fillRect/>
          </a:stretch>
        </p:blipFill>
        <p:spPr>
          <a:xfrm>
            <a:off x="6502399" y="1022350"/>
            <a:ext cx="5003800" cy="4813300"/>
          </a:xfrm>
          <a:prstGeom prst="rect">
            <a:avLst/>
          </a:prstGeom>
        </p:spPr>
      </p:pic>
      <p:sp>
        <p:nvSpPr>
          <p:cNvPr id="5" name="TextBox 6">
            <a:extLst>
              <a:ext uri="{FF2B5EF4-FFF2-40B4-BE49-F238E27FC236}">
                <a16:creationId xmlns:a16="http://schemas.microsoft.com/office/drawing/2014/main" id="{631C63F4-4B8A-7661-DA1D-694B542B8CF3}"/>
              </a:ext>
            </a:extLst>
          </p:cNvPr>
          <p:cNvSpPr txBox="1"/>
          <p:nvPr/>
        </p:nvSpPr>
        <p:spPr>
          <a:xfrm>
            <a:off x="6502399" y="5925234"/>
            <a:ext cx="4856967" cy="646331"/>
          </a:xfrm>
          <a:prstGeom prst="rect">
            <a:avLst/>
          </a:prstGeom>
          <a:noFill/>
        </p:spPr>
        <p:txBody>
          <a:bodyPr wrap="square">
            <a:spAutoFit/>
          </a:bodyPr>
          <a:lstStyle/>
          <a:p>
            <a:r>
              <a:rPr lang="zh-TW" altLang="en-US" dirty="0"/>
              <a:t>地心参考系中的中间赤道 ，</a:t>
            </a:r>
            <a:r>
              <a:rPr lang="en-HK" altLang="zh-TW" dirty="0"/>
              <a:t>E </a:t>
            </a:r>
            <a:r>
              <a:rPr lang="zh-TW" altLang="en-US" dirty="0"/>
              <a:t>为地球质心，平太阳和春分点都在这个圆周上</a:t>
            </a:r>
            <a:r>
              <a:rPr lang="en-US" altLang="zh-TW" dirty="0"/>
              <a:t>.</a:t>
            </a:r>
            <a:endParaRPr lang="zh-TW" altLang="en-US" dirty="0"/>
          </a:p>
        </p:txBody>
      </p:sp>
    </p:spTree>
    <p:extLst>
      <p:ext uri="{BB962C8B-B14F-4D97-AF65-F5344CB8AC3E}">
        <p14:creationId xmlns:p14="http://schemas.microsoft.com/office/powerpoint/2010/main" val="1799241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E0292-FDEF-2105-E2D6-B3D5F6962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53C99C-9877-2F3E-BAF4-7A5A9D27D87E}"/>
              </a:ext>
            </a:extLst>
          </p:cNvPr>
          <p:cNvSpPr>
            <a:spLocks noGrp="1"/>
          </p:cNvSpPr>
          <p:nvPr>
            <p:ph idx="1"/>
          </p:nvPr>
        </p:nvSpPr>
        <p:spPr>
          <a:xfrm>
            <a:off x="685802" y="2142067"/>
            <a:ext cx="5496338" cy="3649133"/>
          </a:xfrm>
        </p:spPr>
        <p:txBody>
          <a:bodyPr>
            <a:normAutofit/>
          </a:bodyPr>
          <a:lstStyle/>
          <a:p>
            <a:r>
              <a:rPr lang="zh-TW" altLang="en-US" dirty="0"/>
              <a:t>在地球中间参考系中把 </a:t>
            </a:r>
            <a:r>
              <a:rPr lang="en-US" dirty="0"/>
              <a:t>y </a:t>
            </a:r>
            <a:r>
              <a:rPr lang="zh-TW" altLang="en-US" dirty="0"/>
              <a:t>轴的指向由正东改为正西，就得到了 </a:t>
            </a:r>
            <a:r>
              <a:rPr lang="en-US" dirty="0"/>
              <a:t>Greenwich </a:t>
            </a:r>
            <a:r>
              <a:rPr lang="zh-TW" altLang="en-US" dirty="0"/>
              <a:t>时角坐标系</a:t>
            </a:r>
            <a:r>
              <a:rPr lang="en-US" altLang="zh-TW" dirty="0"/>
              <a:t>. </a:t>
            </a:r>
          </a:p>
          <a:p>
            <a:r>
              <a:rPr lang="en-US" dirty="0"/>
              <a:t>Greenwich </a:t>
            </a:r>
            <a:r>
              <a:rPr lang="zh-TW" altLang="en-US" dirty="0"/>
              <a:t>时角是天体沿中间赤道对</a:t>
            </a:r>
            <a:r>
              <a:rPr lang="en-US" altLang="zh-TW" dirty="0"/>
              <a:t> </a:t>
            </a:r>
            <a:r>
              <a:rPr lang="en-US" altLang="zh-TW" dirty="0">
                <a:solidFill>
                  <a:schemeClr val="accent5"/>
                </a:solidFill>
              </a:rPr>
              <a:t>TIO</a:t>
            </a:r>
            <a:r>
              <a:rPr lang="en-US" altLang="zh-TW" dirty="0"/>
              <a:t> </a:t>
            </a:r>
            <a:r>
              <a:rPr lang="zh-TW" altLang="en-US" dirty="0"/>
              <a:t>方向的张角，而前述 </a:t>
            </a:r>
            <a:r>
              <a:rPr lang="en-US" dirty="0">
                <a:solidFill>
                  <a:srgbClr val="FF0000"/>
                </a:solidFill>
              </a:rPr>
              <a:t>UT1</a:t>
            </a:r>
            <a:r>
              <a:rPr lang="en-US" dirty="0"/>
              <a:t>, ERA, </a:t>
            </a:r>
            <a:r>
              <a:rPr lang="en-US" dirty="0">
                <a:solidFill>
                  <a:srgbClr val="92D050"/>
                </a:solidFill>
              </a:rPr>
              <a:t>GST</a:t>
            </a:r>
            <a:r>
              <a:rPr lang="en-US" dirty="0"/>
              <a:t>, </a:t>
            </a:r>
            <a:r>
              <a:rPr lang="en-US" dirty="0" err="1"/>
              <a:t>分別是</a:t>
            </a:r>
            <a:r>
              <a:rPr lang="en-US" dirty="0"/>
              <a:t>？？？</a:t>
            </a:r>
            <a:r>
              <a:rPr lang="en-US" dirty="0" err="1"/>
              <a:t>的</a:t>
            </a:r>
            <a:r>
              <a:rPr lang="zh-TW" altLang="en-US" dirty="0"/>
              <a:t>时角</a:t>
            </a:r>
            <a:endParaRPr lang="en-HK" altLang="zh-TW" dirty="0"/>
          </a:p>
          <a:p>
            <a:r>
              <a:rPr lang="zh-TW" altLang="en-US" dirty="0"/>
              <a:t>这几种参考系之间的变换都是绕第 </a:t>
            </a:r>
            <a:r>
              <a:rPr lang="en-US" altLang="zh-TW" dirty="0"/>
              <a:t>3 </a:t>
            </a:r>
            <a:r>
              <a:rPr lang="zh-TW" altLang="en-US" dirty="0"/>
              <a:t>轴（哪一轴？）的旋转</a:t>
            </a:r>
            <a:r>
              <a:rPr lang="en-US" altLang="zh-TW" dirty="0"/>
              <a:t>.</a:t>
            </a:r>
            <a:endParaRPr lang="en-US" dirty="0"/>
          </a:p>
        </p:txBody>
      </p:sp>
      <p:pic>
        <p:nvPicPr>
          <p:cNvPr id="4" name="Picture 4">
            <a:extLst>
              <a:ext uri="{FF2B5EF4-FFF2-40B4-BE49-F238E27FC236}">
                <a16:creationId xmlns:a16="http://schemas.microsoft.com/office/drawing/2014/main" id="{C71A7F22-0C7B-BE4D-4A7C-3884D3594A7B}"/>
              </a:ext>
            </a:extLst>
          </p:cNvPr>
          <p:cNvPicPr>
            <a:picLocks noChangeAspect="1"/>
          </p:cNvPicPr>
          <p:nvPr/>
        </p:nvPicPr>
        <p:blipFill>
          <a:blip r:embed="rId2"/>
          <a:stretch>
            <a:fillRect/>
          </a:stretch>
        </p:blipFill>
        <p:spPr>
          <a:xfrm>
            <a:off x="6502399" y="1022350"/>
            <a:ext cx="5003800" cy="4813300"/>
          </a:xfrm>
          <a:prstGeom prst="rect">
            <a:avLst/>
          </a:prstGeom>
        </p:spPr>
      </p:pic>
      <p:sp>
        <p:nvSpPr>
          <p:cNvPr id="5" name="TextBox 6">
            <a:extLst>
              <a:ext uri="{FF2B5EF4-FFF2-40B4-BE49-F238E27FC236}">
                <a16:creationId xmlns:a16="http://schemas.microsoft.com/office/drawing/2014/main" id="{631C63F4-4B8A-7661-DA1D-694B542B8CF3}"/>
              </a:ext>
            </a:extLst>
          </p:cNvPr>
          <p:cNvSpPr txBox="1"/>
          <p:nvPr/>
        </p:nvSpPr>
        <p:spPr>
          <a:xfrm>
            <a:off x="6502399" y="5925234"/>
            <a:ext cx="4856967" cy="646331"/>
          </a:xfrm>
          <a:prstGeom prst="rect">
            <a:avLst/>
          </a:prstGeom>
          <a:noFill/>
        </p:spPr>
        <p:txBody>
          <a:bodyPr wrap="square">
            <a:spAutoFit/>
          </a:bodyPr>
          <a:lstStyle/>
          <a:p>
            <a:r>
              <a:rPr lang="zh-TW" altLang="en-US" dirty="0"/>
              <a:t>地心参考系中的中间赤道 ，</a:t>
            </a:r>
            <a:r>
              <a:rPr lang="en-HK" altLang="zh-TW" dirty="0"/>
              <a:t>E </a:t>
            </a:r>
            <a:r>
              <a:rPr lang="zh-TW" altLang="en-US" dirty="0"/>
              <a:t>为地球质心，平太阳和春分点都在这个圆周上</a:t>
            </a:r>
            <a:r>
              <a:rPr lang="en-US" altLang="zh-TW" dirty="0"/>
              <a:t>.</a:t>
            </a:r>
            <a:endParaRPr lang="zh-TW" altLang="en-US" dirty="0"/>
          </a:p>
        </p:txBody>
      </p:sp>
    </p:spTree>
    <p:extLst>
      <p:ext uri="{BB962C8B-B14F-4D97-AF65-F5344CB8AC3E}">
        <p14:creationId xmlns:p14="http://schemas.microsoft.com/office/powerpoint/2010/main" val="333261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时角坐标系"/>
          <p:cNvSpPr txBox="1">
            <a:spLocks noGrp="1"/>
          </p:cNvSpPr>
          <p:nvPr>
            <p:ph type="title"/>
          </p:nvPr>
        </p:nvSpPr>
        <p:spPr>
          <a:xfrm>
            <a:off x="533401" y="0"/>
            <a:ext cx="10131425" cy="1456267"/>
          </a:xfrm>
          <a:prstGeom prst="rect">
            <a:avLst/>
          </a:prstGeom>
        </p:spPr>
        <p:txBody>
          <a:bodyPr/>
          <a:lstStyle/>
          <a:p>
            <a:r>
              <a:rPr lang="zh-TW" altLang="en-US" dirty="0"/>
              <a:t>时角</a:t>
            </a:r>
            <a:r>
              <a:rPr lang="en-US" altLang="zh-TW" dirty="0"/>
              <a:t>(</a:t>
            </a:r>
            <a:r>
              <a:rPr lang="en-HK" dirty="0"/>
              <a:t>hour angle) H</a:t>
            </a:r>
            <a:endParaRPr dirty="0"/>
          </a:p>
        </p:txBody>
      </p:sp>
      <p:pic>
        <p:nvPicPr>
          <p:cNvPr id="2" name="影像" descr="影像">
            <a:extLst>
              <a:ext uri="{FF2B5EF4-FFF2-40B4-BE49-F238E27FC236}">
                <a16:creationId xmlns:a16="http://schemas.microsoft.com/office/drawing/2014/main" id="{865129E0-14C0-A867-F79E-F8CEFDD8D11B}"/>
              </a:ext>
            </a:extLst>
          </p:cNvPr>
          <p:cNvPicPr>
            <a:picLocks noChangeAspect="1"/>
          </p:cNvPicPr>
          <p:nvPr/>
        </p:nvPicPr>
        <p:blipFill>
          <a:blip r:embed="rId2"/>
          <a:stretch>
            <a:fillRect/>
          </a:stretch>
        </p:blipFill>
        <p:spPr>
          <a:xfrm>
            <a:off x="2166937" y="1402870"/>
            <a:ext cx="7351396" cy="4052260"/>
          </a:xfrm>
          <a:prstGeom prst="rect">
            <a:avLst/>
          </a:prstGeom>
          <a:solidFill>
            <a:schemeClr val="tx1">
              <a:lumMod val="85000"/>
            </a:schemeClr>
          </a:solidFill>
          <a:ln w="12700">
            <a:miter lim="400000"/>
          </a:ln>
        </p:spPr>
      </p:pic>
      <p:sp>
        <p:nvSpPr>
          <p:cNvPr id="3" name="从观测者子午圈与天赤道交点算起，到天体的赤径圈与天赤道的交点，面向南，沿着赤道圈顺时针方向，用小时计量的。圆周一圈是360度，折合24小时，即每小时15度。">
            <a:extLst>
              <a:ext uri="{FF2B5EF4-FFF2-40B4-BE49-F238E27FC236}">
                <a16:creationId xmlns:a16="http://schemas.microsoft.com/office/drawing/2014/main" id="{C2AB41E7-532A-C806-31AC-900399DAA395}"/>
              </a:ext>
            </a:extLst>
          </p:cNvPr>
          <p:cNvSpPr txBox="1">
            <a:spLocks noGrp="1"/>
          </p:cNvSpPr>
          <p:nvPr>
            <p:ph type="body" idx="1"/>
          </p:nvPr>
        </p:nvSpPr>
        <p:spPr>
          <a:xfrm>
            <a:off x="2166937" y="5482405"/>
            <a:ext cx="7858125" cy="1531990"/>
          </a:xfrm>
          <a:prstGeom prst="rect">
            <a:avLst/>
          </a:prstGeom>
        </p:spPr>
        <p:txBody>
          <a:bodyPr/>
          <a:lstStyle/>
          <a:p>
            <a:r>
              <a:rPr lang="zh-TW" altLang="en-US" dirty="0"/>
              <a:t>时角 是</a:t>
            </a:r>
            <a:r>
              <a:rPr lang="en-US" altLang="zh-TW" dirty="0"/>
              <a:t> </a:t>
            </a:r>
            <a:r>
              <a:rPr dirty="0" err="1"/>
              <a:t>从观测者</a:t>
            </a:r>
            <a:r>
              <a:rPr dirty="0" err="1">
                <a:solidFill>
                  <a:srgbClr val="FF0000"/>
                </a:solidFill>
              </a:rPr>
              <a:t>子午圈</a:t>
            </a:r>
            <a:r>
              <a:rPr dirty="0" err="1"/>
              <a:t>与天赤道交点算起，到</a:t>
            </a:r>
            <a:r>
              <a:rPr dirty="0" err="1">
                <a:solidFill>
                  <a:srgbClr val="00B0F0"/>
                </a:solidFill>
              </a:rPr>
              <a:t>天体的赤</a:t>
            </a:r>
            <a:r>
              <a:rPr lang="zh-HK" altLang="en-US" dirty="0">
                <a:solidFill>
                  <a:srgbClr val="00B0F0"/>
                </a:solidFill>
              </a:rPr>
              <a:t>经</a:t>
            </a:r>
            <a:r>
              <a:rPr dirty="0">
                <a:solidFill>
                  <a:srgbClr val="00B0F0"/>
                </a:solidFill>
              </a:rPr>
              <a:t>圈</a:t>
            </a:r>
            <a:r>
              <a:rPr dirty="0"/>
              <a:t>与天赤道的交点，面向南，沿着赤道圈顺时针方向，用小时计量。圆周一圈是360度，折合24小时，即每小时15度。</a:t>
            </a:r>
            <a:br>
              <a:rPr lang="en-HK" dirty="0"/>
            </a:br>
            <a:endParaRPr lang="en-HK" dirty="0"/>
          </a:p>
        </p:txBody>
      </p:sp>
    </p:spTree>
    <p:extLst>
      <p:ext uri="{BB962C8B-B14F-4D97-AF65-F5344CB8AC3E}">
        <p14:creationId xmlns:p14="http://schemas.microsoft.com/office/powerpoint/2010/main" val="304063539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64B9-5376-92DF-0F34-AFA2D9E1D11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C8E3B0-8F54-91A4-97C8-5A81DF7EF5C5}"/>
              </a:ext>
            </a:extLst>
          </p:cNvPr>
          <p:cNvSpPr>
            <a:spLocks noGrp="1"/>
          </p:cNvSpPr>
          <p:nvPr>
            <p:ph idx="1"/>
          </p:nvPr>
        </p:nvSpPr>
        <p:spPr/>
        <p:txBody>
          <a:bodyPr/>
          <a:lstStyle/>
          <a:p>
            <a:r>
              <a:rPr lang="zh-TW" altLang="en-US" dirty="0"/>
              <a:t>练习 </a:t>
            </a:r>
            <a:r>
              <a:rPr lang="en-US" altLang="zh-TW" dirty="0"/>
              <a:t>2 </a:t>
            </a:r>
            <a:r>
              <a:rPr lang="zh-TW" altLang="en-US" dirty="0"/>
              <a:t>试计算春分点绕黄道一周要多少儒略年</a:t>
            </a:r>
            <a:r>
              <a:rPr lang="en-US" altLang="zh-TW" dirty="0"/>
              <a:t>?</a:t>
            </a:r>
          </a:p>
          <a:p>
            <a:r>
              <a:rPr lang="zh-TW" altLang="en-US" dirty="0"/>
              <a:t>练习 </a:t>
            </a:r>
            <a:r>
              <a:rPr lang="en-US" altLang="zh-TW" dirty="0"/>
              <a:t>3 </a:t>
            </a:r>
            <a:r>
              <a:rPr lang="zh-TW" altLang="en-US" dirty="0"/>
              <a:t>分别计算平太阳关于 </a:t>
            </a:r>
            <a:r>
              <a:rPr lang="en-US" dirty="0">
                <a:solidFill>
                  <a:schemeClr val="accent2">
                    <a:lumMod val="40000"/>
                    <a:lumOff val="60000"/>
                  </a:schemeClr>
                </a:solidFill>
              </a:rPr>
              <a:t>CIO</a:t>
            </a:r>
            <a:r>
              <a:rPr lang="en-US" dirty="0"/>
              <a:t> </a:t>
            </a:r>
            <a:r>
              <a:rPr lang="zh-TW" altLang="en-US" dirty="0"/>
              <a:t>和春分点的角速度</a:t>
            </a:r>
            <a:r>
              <a:rPr lang="en-US" altLang="zh-TW" dirty="0"/>
              <a:t>.</a:t>
            </a:r>
          </a:p>
          <a:p>
            <a:r>
              <a:rPr lang="zh-TW" altLang="en-US" dirty="0"/>
              <a:t>练习 </a:t>
            </a:r>
            <a:r>
              <a:rPr lang="en-US" altLang="zh-TW" dirty="0"/>
              <a:t>4 </a:t>
            </a:r>
            <a:r>
              <a:rPr lang="zh-TW" altLang="en-US" dirty="0"/>
              <a:t>试求</a:t>
            </a:r>
            <a:r>
              <a:rPr lang="en-US" altLang="zh-TW" dirty="0"/>
              <a:t> </a:t>
            </a:r>
            <a:r>
              <a:rPr lang="en-US" altLang="zh-TW" dirty="0">
                <a:solidFill>
                  <a:srgbClr val="FFC000"/>
                </a:solidFill>
              </a:rPr>
              <a:t>TIO</a:t>
            </a:r>
            <a:r>
              <a:rPr lang="en-US" altLang="zh-TW" dirty="0"/>
              <a:t> </a:t>
            </a:r>
            <a:r>
              <a:rPr lang="zh-TW" altLang="en-US" dirty="0"/>
              <a:t>对 </a:t>
            </a:r>
            <a:r>
              <a:rPr lang="en-US" dirty="0">
                <a:solidFill>
                  <a:schemeClr val="accent2">
                    <a:lumMod val="40000"/>
                    <a:lumOff val="60000"/>
                  </a:schemeClr>
                </a:solidFill>
              </a:rPr>
              <a:t>CIO</a:t>
            </a:r>
            <a:r>
              <a:rPr lang="en-US" dirty="0"/>
              <a:t> </a:t>
            </a:r>
            <a:r>
              <a:rPr lang="zh-TW" altLang="en-US" dirty="0"/>
              <a:t>的角速度 </a:t>
            </a:r>
            <a:r>
              <a:rPr lang="el-GR" dirty="0"/>
              <a:t>ω.</a:t>
            </a:r>
            <a:endParaRPr lang="en-US" dirty="0"/>
          </a:p>
          <a:p>
            <a:r>
              <a:rPr lang="zh-TW" altLang="en-US" dirty="0"/>
              <a:t>练习 </a:t>
            </a:r>
            <a:r>
              <a:rPr lang="en-US" altLang="zh-TW" dirty="0"/>
              <a:t>5 </a:t>
            </a:r>
            <a:r>
              <a:rPr lang="zh-TW" altLang="en-US" dirty="0"/>
              <a:t>试写出由真赤道系和天球中间参考系到地球中间参考系之间的变换式</a:t>
            </a:r>
            <a:r>
              <a:rPr lang="en-US" altLang="zh-TW" dirty="0"/>
              <a:t>.</a:t>
            </a:r>
            <a:endParaRPr lang="en-US" dirty="0"/>
          </a:p>
        </p:txBody>
      </p:sp>
      <p:sp>
        <p:nvSpPr>
          <p:cNvPr id="5" name="文字方塊 4">
            <a:extLst>
              <a:ext uri="{FF2B5EF4-FFF2-40B4-BE49-F238E27FC236}">
                <a16:creationId xmlns:a16="http://schemas.microsoft.com/office/drawing/2014/main" id="{D64EE658-DBB4-38C3-D1AD-80B79F62106E}"/>
              </a:ext>
            </a:extLst>
          </p:cNvPr>
          <p:cNvSpPr txBox="1"/>
          <p:nvPr/>
        </p:nvSpPr>
        <p:spPr>
          <a:xfrm>
            <a:off x="800100" y="5221069"/>
            <a:ext cx="6094378" cy="923330"/>
          </a:xfrm>
          <a:prstGeom prst="rect">
            <a:avLst/>
          </a:prstGeom>
          <a:noFill/>
        </p:spPr>
        <p:txBody>
          <a:bodyPr wrap="square">
            <a:spAutoFit/>
          </a:bodyPr>
          <a:lstStyle/>
          <a:p>
            <a:r>
              <a:rPr lang="zh-HK" altLang="en-US" dirty="0">
                <a:hlinkClick r:id="rId2"/>
              </a:rPr>
              <a:t>https://book.sciencereading.cn/shop/book/Booksimple/show.do?id=B00EA41388EA34BD0A2E932A86282167C000</a:t>
            </a:r>
            <a:r>
              <a:rPr lang="en-US" altLang="zh-HK" dirty="0"/>
              <a:t> </a:t>
            </a:r>
            <a:endParaRPr lang="zh-HK" altLang="en-US" dirty="0"/>
          </a:p>
          <a:p>
            <a:r>
              <a:rPr lang="zh-HK" altLang="en-US" dirty="0"/>
              <a:t>李广宇著</a:t>
            </a:r>
            <a:r>
              <a:rPr lang="zh-TW" altLang="en-US" dirty="0"/>
              <a:t> 教材</a:t>
            </a:r>
            <a:endParaRPr lang="zh-HK" altLang="en-US" dirty="0"/>
          </a:p>
        </p:txBody>
      </p:sp>
      <p:sp>
        <p:nvSpPr>
          <p:cNvPr id="6" name="向上箭號 5">
            <a:extLst>
              <a:ext uri="{FF2B5EF4-FFF2-40B4-BE49-F238E27FC236}">
                <a16:creationId xmlns:a16="http://schemas.microsoft.com/office/drawing/2014/main" id="{DB9D79A4-9677-CD25-E8CA-E531C47E21B5}"/>
              </a:ext>
            </a:extLst>
          </p:cNvPr>
          <p:cNvSpPr/>
          <p:nvPr/>
        </p:nvSpPr>
        <p:spPr>
          <a:xfrm>
            <a:off x="2538920" y="5867400"/>
            <a:ext cx="252918" cy="27699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Tree>
    <p:extLst>
      <p:ext uri="{BB962C8B-B14F-4D97-AF65-F5344CB8AC3E}">
        <p14:creationId xmlns:p14="http://schemas.microsoft.com/office/powerpoint/2010/main" val="1475772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AE0C5-2358-0775-359D-63D7D7D67E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EF3E8A-35C8-8EE9-F50B-499A85FF3658}"/>
              </a:ext>
            </a:extLst>
          </p:cNvPr>
          <p:cNvSpPr>
            <a:spLocks noGrp="1"/>
          </p:cNvSpPr>
          <p:nvPr>
            <p:ph idx="1"/>
          </p:nvPr>
        </p:nvSpPr>
        <p:spPr/>
        <p:txBody>
          <a:bodyPr>
            <a:normAutofit/>
          </a:bodyPr>
          <a:lstStyle/>
          <a:p>
            <a:r>
              <a:rPr lang="zh-TW" altLang="en-US" sz="2800" dirty="0"/>
              <a:t>介绍了春分⋯⋯赤道⋯⋯</a:t>
            </a:r>
            <a:br>
              <a:rPr lang="en-HK" altLang="zh-TW" sz="2800" dirty="0"/>
            </a:br>
            <a:br>
              <a:rPr lang="en-HK" altLang="zh-TW" sz="2800" dirty="0"/>
            </a:br>
            <a:br>
              <a:rPr lang="en-HK" altLang="zh-TW" sz="2800" dirty="0"/>
            </a:br>
            <a:endParaRPr lang="en-HK" altLang="zh-TW" sz="2800" dirty="0"/>
          </a:p>
          <a:p>
            <a:r>
              <a:rPr lang="zh-TW" altLang="en-US" sz="2800" dirty="0"/>
              <a:t>也浅尝了天测中坐标系的概念</a:t>
            </a:r>
            <a:endParaRPr lang="en-US" sz="2800" dirty="0"/>
          </a:p>
        </p:txBody>
      </p:sp>
      <p:pic>
        <p:nvPicPr>
          <p:cNvPr id="5" name="Picture 4">
            <a:extLst>
              <a:ext uri="{FF2B5EF4-FFF2-40B4-BE49-F238E27FC236}">
                <a16:creationId xmlns:a16="http://schemas.microsoft.com/office/drawing/2014/main" id="{459FB642-D7B5-64AC-9784-762CFE652E79}"/>
              </a:ext>
            </a:extLst>
          </p:cNvPr>
          <p:cNvPicPr>
            <a:picLocks noChangeAspect="1"/>
          </p:cNvPicPr>
          <p:nvPr/>
        </p:nvPicPr>
        <p:blipFill>
          <a:blip r:embed="rId2"/>
          <a:stretch>
            <a:fillRect/>
          </a:stretch>
        </p:blipFill>
        <p:spPr>
          <a:xfrm>
            <a:off x="6161736" y="2636322"/>
            <a:ext cx="4655490" cy="2923076"/>
          </a:xfrm>
          <a:prstGeom prst="rect">
            <a:avLst/>
          </a:prstGeom>
        </p:spPr>
      </p:pic>
    </p:spTree>
    <p:extLst>
      <p:ext uri="{BB962C8B-B14F-4D97-AF65-F5344CB8AC3E}">
        <p14:creationId xmlns:p14="http://schemas.microsoft.com/office/powerpoint/2010/main" val="315891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6B8FD-64EC-4244-BEC0-714E31442183}"/>
              </a:ext>
            </a:extLst>
          </p:cNvPr>
          <p:cNvSpPr>
            <a:spLocks noGrp="1"/>
          </p:cNvSpPr>
          <p:nvPr>
            <p:ph type="title"/>
          </p:nvPr>
        </p:nvSpPr>
        <p:spPr/>
        <p:txBody>
          <a:bodyPr/>
          <a:lstStyle/>
          <a:p>
            <a:r>
              <a:rPr lang="zh-TW" altLang="en-US" dirty="0"/>
              <a:t>有了坐标系的概念，我们来看看基本测量目的和方法</a:t>
            </a:r>
            <a:endParaRPr lang="en-US" dirty="0"/>
          </a:p>
        </p:txBody>
      </p:sp>
      <p:pic>
        <p:nvPicPr>
          <p:cNvPr id="9" name="Picture 8">
            <a:extLst>
              <a:ext uri="{FF2B5EF4-FFF2-40B4-BE49-F238E27FC236}">
                <a16:creationId xmlns:a16="http://schemas.microsoft.com/office/drawing/2014/main" id="{717EEA41-DB2A-C708-52D8-E19D8CF0E4D8}"/>
              </a:ext>
            </a:extLst>
          </p:cNvPr>
          <p:cNvPicPr>
            <a:picLocks noChangeAspect="1"/>
          </p:cNvPicPr>
          <p:nvPr/>
        </p:nvPicPr>
        <p:blipFill>
          <a:blip r:embed="rId2"/>
          <a:stretch>
            <a:fillRect/>
          </a:stretch>
        </p:blipFill>
        <p:spPr>
          <a:xfrm>
            <a:off x="7106478" y="1545406"/>
            <a:ext cx="3710748" cy="4690293"/>
          </a:xfrm>
          <a:prstGeom prst="rect">
            <a:avLst/>
          </a:prstGeom>
        </p:spPr>
      </p:pic>
      <p:pic>
        <p:nvPicPr>
          <p:cNvPr id="13" name="Content Placeholder 12">
            <a:extLst>
              <a:ext uri="{FF2B5EF4-FFF2-40B4-BE49-F238E27FC236}">
                <a16:creationId xmlns:a16="http://schemas.microsoft.com/office/drawing/2014/main" id="{E368321A-45C1-8F6F-29A4-C95B90ADF942}"/>
              </a:ext>
            </a:extLst>
          </p:cNvPr>
          <p:cNvPicPr>
            <a:picLocks noGrp="1" noChangeAspect="1"/>
          </p:cNvPicPr>
          <p:nvPr>
            <p:ph idx="1"/>
          </p:nvPr>
        </p:nvPicPr>
        <p:blipFill rotWithShape="1">
          <a:blip r:embed="rId3"/>
          <a:srcRect b="68733"/>
          <a:stretch/>
        </p:blipFill>
        <p:spPr>
          <a:xfrm>
            <a:off x="1047254" y="2456829"/>
            <a:ext cx="4823529" cy="1141136"/>
          </a:xfrm>
        </p:spPr>
      </p:pic>
    </p:spTree>
    <p:extLst>
      <p:ext uri="{BB962C8B-B14F-4D97-AF65-F5344CB8AC3E}">
        <p14:creationId xmlns:p14="http://schemas.microsoft.com/office/powerpoint/2010/main" val="1559664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6B8FD-64EC-4244-BEC0-714E31442183}"/>
              </a:ext>
            </a:extLst>
          </p:cNvPr>
          <p:cNvSpPr>
            <a:spLocks noGrp="1"/>
          </p:cNvSpPr>
          <p:nvPr>
            <p:ph type="title"/>
          </p:nvPr>
        </p:nvSpPr>
        <p:spPr/>
        <p:txBody>
          <a:bodyPr/>
          <a:lstStyle/>
          <a:p>
            <a:r>
              <a:rPr lang="zh-TW" altLang="en-US" dirty="0"/>
              <a:t>有了坐标系的概念，我们来看看基本测量目的和方法</a:t>
            </a:r>
            <a:endParaRPr lang="en-US" dirty="0"/>
          </a:p>
        </p:txBody>
      </p:sp>
      <p:pic>
        <p:nvPicPr>
          <p:cNvPr id="9" name="Picture 8">
            <a:extLst>
              <a:ext uri="{FF2B5EF4-FFF2-40B4-BE49-F238E27FC236}">
                <a16:creationId xmlns:a16="http://schemas.microsoft.com/office/drawing/2014/main" id="{717EEA41-DB2A-C708-52D8-E19D8CF0E4D8}"/>
              </a:ext>
            </a:extLst>
          </p:cNvPr>
          <p:cNvPicPr>
            <a:picLocks noChangeAspect="1"/>
          </p:cNvPicPr>
          <p:nvPr/>
        </p:nvPicPr>
        <p:blipFill>
          <a:blip r:embed="rId2"/>
          <a:stretch>
            <a:fillRect/>
          </a:stretch>
        </p:blipFill>
        <p:spPr>
          <a:xfrm>
            <a:off x="7106478" y="1545406"/>
            <a:ext cx="3710748" cy="4690293"/>
          </a:xfrm>
          <a:prstGeom prst="rect">
            <a:avLst/>
          </a:prstGeom>
        </p:spPr>
      </p:pic>
      <p:pic>
        <p:nvPicPr>
          <p:cNvPr id="13" name="Content Placeholder 12">
            <a:extLst>
              <a:ext uri="{FF2B5EF4-FFF2-40B4-BE49-F238E27FC236}">
                <a16:creationId xmlns:a16="http://schemas.microsoft.com/office/drawing/2014/main" id="{E368321A-45C1-8F6F-29A4-C95B90ADF942}"/>
              </a:ext>
            </a:extLst>
          </p:cNvPr>
          <p:cNvPicPr>
            <a:picLocks noGrp="1" noChangeAspect="1"/>
          </p:cNvPicPr>
          <p:nvPr>
            <p:ph idx="1"/>
          </p:nvPr>
        </p:nvPicPr>
        <p:blipFill rotWithShape="1">
          <a:blip r:embed="rId3"/>
          <a:srcRect b="30879"/>
          <a:stretch/>
        </p:blipFill>
        <p:spPr>
          <a:xfrm>
            <a:off x="1047254" y="2456829"/>
            <a:ext cx="4823529" cy="2522675"/>
          </a:xfrm>
        </p:spPr>
      </p:pic>
    </p:spTree>
    <p:extLst>
      <p:ext uri="{BB962C8B-B14F-4D97-AF65-F5344CB8AC3E}">
        <p14:creationId xmlns:p14="http://schemas.microsoft.com/office/powerpoint/2010/main" val="3010605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6B8FD-64EC-4244-BEC0-714E31442183}"/>
              </a:ext>
            </a:extLst>
          </p:cNvPr>
          <p:cNvSpPr>
            <a:spLocks noGrp="1"/>
          </p:cNvSpPr>
          <p:nvPr>
            <p:ph type="title"/>
          </p:nvPr>
        </p:nvSpPr>
        <p:spPr/>
        <p:txBody>
          <a:bodyPr/>
          <a:lstStyle/>
          <a:p>
            <a:r>
              <a:rPr lang="zh-TW" altLang="en-US" dirty="0"/>
              <a:t>有了坐标系的概念，我们来看看基本测量目的和方法</a:t>
            </a:r>
            <a:endParaRPr lang="en-US" dirty="0"/>
          </a:p>
        </p:txBody>
      </p:sp>
      <p:pic>
        <p:nvPicPr>
          <p:cNvPr id="9" name="Picture 8">
            <a:extLst>
              <a:ext uri="{FF2B5EF4-FFF2-40B4-BE49-F238E27FC236}">
                <a16:creationId xmlns:a16="http://schemas.microsoft.com/office/drawing/2014/main" id="{717EEA41-DB2A-C708-52D8-E19D8CF0E4D8}"/>
              </a:ext>
            </a:extLst>
          </p:cNvPr>
          <p:cNvPicPr>
            <a:picLocks noChangeAspect="1"/>
          </p:cNvPicPr>
          <p:nvPr/>
        </p:nvPicPr>
        <p:blipFill>
          <a:blip r:embed="rId2"/>
          <a:stretch>
            <a:fillRect/>
          </a:stretch>
        </p:blipFill>
        <p:spPr>
          <a:xfrm>
            <a:off x="7106478" y="1545406"/>
            <a:ext cx="3710748" cy="4690293"/>
          </a:xfrm>
          <a:prstGeom prst="rect">
            <a:avLst/>
          </a:prstGeom>
        </p:spPr>
      </p:pic>
      <p:pic>
        <p:nvPicPr>
          <p:cNvPr id="13" name="Content Placeholder 12">
            <a:extLst>
              <a:ext uri="{FF2B5EF4-FFF2-40B4-BE49-F238E27FC236}">
                <a16:creationId xmlns:a16="http://schemas.microsoft.com/office/drawing/2014/main" id="{E368321A-45C1-8F6F-29A4-C95B90ADF942}"/>
              </a:ext>
            </a:extLst>
          </p:cNvPr>
          <p:cNvPicPr>
            <a:picLocks noGrp="1" noChangeAspect="1"/>
          </p:cNvPicPr>
          <p:nvPr>
            <p:ph idx="1"/>
          </p:nvPr>
        </p:nvPicPr>
        <p:blipFill>
          <a:blip r:embed="rId3"/>
          <a:stretch>
            <a:fillRect/>
          </a:stretch>
        </p:blipFill>
        <p:spPr>
          <a:xfrm>
            <a:off x="1047253" y="2303969"/>
            <a:ext cx="4823529" cy="3649662"/>
          </a:xfrm>
        </p:spPr>
      </p:pic>
      <p:sp>
        <p:nvSpPr>
          <p:cNvPr id="4" name="TextBox 3">
            <a:extLst>
              <a:ext uri="{FF2B5EF4-FFF2-40B4-BE49-F238E27FC236}">
                <a16:creationId xmlns:a16="http://schemas.microsoft.com/office/drawing/2014/main" id="{FB37D5BF-6654-1C10-CCEE-A515413B1309}"/>
              </a:ext>
            </a:extLst>
          </p:cNvPr>
          <p:cNvSpPr txBox="1"/>
          <p:nvPr/>
        </p:nvSpPr>
        <p:spPr>
          <a:xfrm>
            <a:off x="685801" y="6191733"/>
            <a:ext cx="6097656" cy="369332"/>
          </a:xfrm>
          <a:prstGeom prst="rect">
            <a:avLst/>
          </a:prstGeom>
          <a:noFill/>
        </p:spPr>
        <p:txBody>
          <a:bodyPr wrap="square">
            <a:spAutoFit/>
          </a:bodyPr>
          <a:lstStyle/>
          <a:p>
            <a:r>
              <a:rPr lang="zh-TW" altLang="en-US" b="0" i="0" dirty="0">
                <a:solidFill>
                  <a:schemeClr val="bg2">
                    <a:lumMod val="20000"/>
                    <a:lumOff val="80000"/>
                  </a:schemeClr>
                </a:solidFill>
                <a:effectLst/>
                <a:latin typeface="Helvetica Neue" panose="02000503000000020004" pitchFamily="2" charset="0"/>
              </a:rPr>
              <a:t>问题是</a:t>
            </a:r>
            <a:r>
              <a:rPr lang="zh-TW" altLang="en-US" dirty="0">
                <a:solidFill>
                  <a:schemeClr val="bg2">
                    <a:lumMod val="20000"/>
                    <a:lumOff val="80000"/>
                  </a:schemeClr>
                </a:solidFill>
                <a:latin typeface="Helvetica Neue" panose="02000503000000020004" pitchFamily="2" charset="0"/>
              </a:rPr>
              <a:t>不能直接</a:t>
            </a:r>
            <a:r>
              <a:rPr lang="zh-TW" altLang="en-US" b="0" i="0" dirty="0">
                <a:solidFill>
                  <a:schemeClr val="bg2">
                    <a:lumMod val="20000"/>
                    <a:lumOff val="80000"/>
                  </a:schemeClr>
                </a:solidFill>
                <a:effectLst/>
                <a:latin typeface="Helvetica Neue" panose="02000503000000020004" pitchFamily="2" charset="0"/>
              </a:rPr>
              <a:t>得到以上任何一类参数，我们换个思路</a:t>
            </a:r>
            <a:endParaRPr lang="en-US" dirty="0">
              <a:solidFill>
                <a:schemeClr val="bg2">
                  <a:lumMod val="20000"/>
                  <a:lumOff val="80000"/>
                </a:schemeClr>
              </a:solidFill>
            </a:endParaRPr>
          </a:p>
        </p:txBody>
      </p:sp>
    </p:spTree>
    <p:extLst>
      <p:ext uri="{BB962C8B-B14F-4D97-AF65-F5344CB8AC3E}">
        <p14:creationId xmlns:p14="http://schemas.microsoft.com/office/powerpoint/2010/main" val="81230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1DBD-1C05-761A-303B-E018245C6413}"/>
              </a:ext>
            </a:extLst>
          </p:cNvPr>
          <p:cNvSpPr>
            <a:spLocks noGrp="1"/>
          </p:cNvSpPr>
          <p:nvPr>
            <p:ph type="title"/>
          </p:nvPr>
        </p:nvSpPr>
        <p:spPr/>
        <p:txBody>
          <a:bodyPr/>
          <a:lstStyle/>
          <a:p>
            <a:r>
              <a:rPr lang="zh-TW" altLang="en-US" dirty="0"/>
              <a:t>瞬时的天极和天赤道</a:t>
            </a:r>
            <a:endParaRPr lang="en-US" dirty="0"/>
          </a:p>
        </p:txBody>
      </p:sp>
      <p:sp>
        <p:nvSpPr>
          <p:cNvPr id="3" name="Content Placeholder 2">
            <a:extLst>
              <a:ext uri="{FF2B5EF4-FFF2-40B4-BE49-F238E27FC236}">
                <a16:creationId xmlns:a16="http://schemas.microsoft.com/office/drawing/2014/main" id="{B8CA83BE-817B-FD61-8FED-3D8E02776CC4}"/>
              </a:ext>
            </a:extLst>
          </p:cNvPr>
          <p:cNvSpPr>
            <a:spLocks noGrp="1"/>
          </p:cNvSpPr>
          <p:nvPr>
            <p:ph idx="1"/>
          </p:nvPr>
        </p:nvSpPr>
        <p:spPr>
          <a:xfrm>
            <a:off x="685801" y="2142067"/>
            <a:ext cx="5410199" cy="3649133"/>
          </a:xfrm>
        </p:spPr>
        <p:txBody>
          <a:bodyPr/>
          <a:lstStyle/>
          <a:p>
            <a:r>
              <a:rPr lang="zh-TW" altLang="en-US" dirty="0"/>
              <a:t>天轴是地球自转轴的延长线，交天球于天极</a:t>
            </a:r>
            <a:r>
              <a:rPr lang="en-US" altLang="zh-TW" dirty="0"/>
              <a:t>.</a:t>
            </a:r>
            <a:r>
              <a:rPr lang="zh-TW" altLang="en-US" dirty="0"/>
              <a:t>由于进动</a:t>
            </a:r>
            <a:r>
              <a:rPr lang="zh-TW" altLang="en-HK" dirty="0"/>
              <a:t>（</a:t>
            </a:r>
            <a:r>
              <a:rPr lang="zh-TW" altLang="en-US" dirty="0"/>
              <a:t> 岁差</a:t>
            </a:r>
            <a:r>
              <a:rPr lang="zh-TW" altLang="en-HK" dirty="0"/>
              <a:t>）</a:t>
            </a:r>
            <a:r>
              <a:rPr lang="zh-TW" altLang="en-US" dirty="0"/>
              <a:t>运动，地球自转轴在天球参考系 </a:t>
            </a:r>
            <a:r>
              <a:rPr lang="en-US" dirty="0"/>
              <a:t>CRS</a:t>
            </a:r>
            <a:r>
              <a:rPr lang="zh-TW" altLang="en-US" dirty="0"/>
              <a:t>中的指向随时间而变化，是瞬时的</a:t>
            </a:r>
            <a:endParaRPr lang="en-HK" altLang="zh-TW" dirty="0"/>
          </a:p>
          <a:p>
            <a:r>
              <a:rPr lang="zh-TW" altLang="en-US" dirty="0"/>
              <a:t>天极和天赤道也具有瞬时的性质</a:t>
            </a:r>
            <a:endParaRPr lang="en-HK" altLang="zh-TW" dirty="0"/>
          </a:p>
          <a:p>
            <a:r>
              <a:rPr lang="zh-TW" altLang="en-US" dirty="0"/>
              <a:t>为了区别， </a:t>
            </a:r>
            <a:r>
              <a:rPr lang="en-US" altLang="zh-TW" dirty="0"/>
              <a:t>(</a:t>
            </a:r>
            <a:r>
              <a:rPr lang="en-US" dirty="0"/>
              <a:t>IERS </a:t>
            </a:r>
            <a:r>
              <a:rPr lang="zh-TW" altLang="en-US" dirty="0"/>
              <a:t>规范 </a:t>
            </a:r>
            <a:r>
              <a:rPr lang="en-US" altLang="zh-TW" dirty="0"/>
              <a:t>2003). </a:t>
            </a:r>
            <a:r>
              <a:rPr lang="zh-TW" altLang="en-US" dirty="0"/>
              <a:t>特称现在所说的这种具有瞬时性质的</a:t>
            </a:r>
            <a:endParaRPr lang="en-HK" altLang="zh-TW" dirty="0"/>
          </a:p>
          <a:p>
            <a:r>
              <a:rPr lang="zh-TW" altLang="en-US" dirty="0">
                <a:solidFill>
                  <a:srgbClr val="FFC000"/>
                </a:solidFill>
              </a:rPr>
              <a:t>天极</a:t>
            </a:r>
            <a:r>
              <a:rPr lang="zh-TW" altLang="en-US" dirty="0"/>
              <a:t>为天球中间极，缩写为 </a:t>
            </a:r>
            <a:r>
              <a:rPr lang="en-US" dirty="0"/>
              <a:t>CIP ( celestial intermediate pole).</a:t>
            </a:r>
            <a:endParaRPr lang="en-HK" altLang="zh-TW" dirty="0"/>
          </a:p>
          <a:p>
            <a:r>
              <a:rPr lang="zh-TW" altLang="en-US" dirty="0">
                <a:solidFill>
                  <a:srgbClr val="00B0F0"/>
                </a:solidFill>
              </a:rPr>
              <a:t>天赤道</a:t>
            </a:r>
            <a:r>
              <a:rPr lang="zh-TW" altLang="en-US" dirty="0"/>
              <a:t>为中间赤道</a:t>
            </a:r>
            <a:endParaRPr lang="en-US" dirty="0"/>
          </a:p>
        </p:txBody>
      </p:sp>
      <p:pic>
        <p:nvPicPr>
          <p:cNvPr id="4" name="Picture 3">
            <a:extLst>
              <a:ext uri="{FF2B5EF4-FFF2-40B4-BE49-F238E27FC236}">
                <a16:creationId xmlns:a16="http://schemas.microsoft.com/office/drawing/2014/main" id="{1F197D38-A5FB-A8AA-7AC1-FC8D0EAE9A7C}"/>
              </a:ext>
            </a:extLst>
          </p:cNvPr>
          <p:cNvPicPr>
            <a:picLocks noChangeAspect="1"/>
          </p:cNvPicPr>
          <p:nvPr/>
        </p:nvPicPr>
        <p:blipFill rotWithShape="1">
          <a:blip r:embed="rId2"/>
          <a:srcRect b="9824"/>
          <a:stretch/>
        </p:blipFill>
        <p:spPr>
          <a:xfrm>
            <a:off x="6596415" y="2453246"/>
            <a:ext cx="5023495" cy="3961623"/>
          </a:xfrm>
          <a:prstGeom prst="rect">
            <a:avLst/>
          </a:prstGeom>
        </p:spPr>
      </p:pic>
      <p:pic>
        <p:nvPicPr>
          <p:cNvPr id="5" name="E-KBiuYbOCYYYAnfsNEoBIpnGsImuEScSyCzGRRs6hs.jpg.jpeg" descr="E-KBiuYbOCYYYAnfsNEoBIpnGsImuEScSyCzGRRs6hs.jpg.jpeg">
            <a:extLst>
              <a:ext uri="{FF2B5EF4-FFF2-40B4-BE49-F238E27FC236}">
                <a16:creationId xmlns:a16="http://schemas.microsoft.com/office/drawing/2014/main" id="{77EF3021-D842-91DA-39CF-168B61771B0E}"/>
              </a:ext>
            </a:extLst>
          </p:cNvPr>
          <p:cNvPicPr>
            <a:picLocks noChangeAspect="1"/>
          </p:cNvPicPr>
          <p:nvPr/>
        </p:nvPicPr>
        <p:blipFill>
          <a:blip r:embed="rId3"/>
          <a:stretch>
            <a:fillRect/>
          </a:stretch>
        </p:blipFill>
        <p:spPr>
          <a:xfrm>
            <a:off x="8543879" y="222221"/>
            <a:ext cx="3076031" cy="1843646"/>
          </a:xfrm>
          <a:prstGeom prst="rect">
            <a:avLst/>
          </a:prstGeom>
          <a:ln w="12700">
            <a:miter lim="400000"/>
          </a:ln>
        </p:spPr>
      </p:pic>
    </p:spTree>
    <p:extLst>
      <p:ext uri="{BB962C8B-B14F-4D97-AF65-F5344CB8AC3E}">
        <p14:creationId xmlns:p14="http://schemas.microsoft.com/office/powerpoint/2010/main" val="221847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C03E28-D2DB-359E-EBE0-7E9A0E543D3A}"/>
              </a:ext>
            </a:extLst>
          </p:cNvPr>
          <p:cNvSpPr>
            <a:spLocks noGrp="1"/>
          </p:cNvSpPr>
          <p:nvPr>
            <p:ph idx="1"/>
          </p:nvPr>
        </p:nvSpPr>
        <p:spPr>
          <a:xfrm>
            <a:off x="646044" y="-91202"/>
            <a:ext cx="10131425" cy="3649133"/>
          </a:xfrm>
        </p:spPr>
        <p:txBody>
          <a:bodyPr/>
          <a:lstStyle/>
          <a:p>
            <a:r>
              <a:rPr lang="zh-TW" altLang="en-US" dirty="0"/>
              <a:t>我们可以得到星站矢量的某种函数及星站测量函数的信息，对任意一个测量站有以下矢量关系：</a:t>
            </a:r>
            <a:br>
              <a:rPr lang="en-HK" altLang="zh-TW" dirty="0"/>
            </a:br>
            <a:br>
              <a:rPr lang="en-HK" altLang="zh-TW" dirty="0"/>
            </a:br>
            <a:br>
              <a:rPr lang="en-HK" altLang="zh-TW" dirty="0"/>
            </a:br>
            <a:endParaRPr lang="en-HK" altLang="zh-TW" dirty="0"/>
          </a:p>
          <a:p>
            <a:r>
              <a:rPr lang="zh-TW" altLang="en-US" dirty="0"/>
              <a:t>测量技术就是要构建一种星站测量函数的形式，以及其瞬间函数值的方法</a:t>
            </a:r>
            <a:endParaRPr lang="en-US" dirty="0"/>
          </a:p>
        </p:txBody>
      </p:sp>
      <p:pic>
        <p:nvPicPr>
          <p:cNvPr id="5" name="Picture 4">
            <a:extLst>
              <a:ext uri="{FF2B5EF4-FFF2-40B4-BE49-F238E27FC236}">
                <a16:creationId xmlns:a16="http://schemas.microsoft.com/office/drawing/2014/main" id="{347C60DA-D91D-AAEC-87A9-AEEFC123730C}"/>
              </a:ext>
            </a:extLst>
          </p:cNvPr>
          <p:cNvPicPr>
            <a:picLocks noChangeAspect="1"/>
          </p:cNvPicPr>
          <p:nvPr/>
        </p:nvPicPr>
        <p:blipFill>
          <a:blip r:embed="rId2"/>
          <a:stretch>
            <a:fillRect/>
          </a:stretch>
        </p:blipFill>
        <p:spPr>
          <a:xfrm>
            <a:off x="2299528" y="1434915"/>
            <a:ext cx="1689100" cy="596900"/>
          </a:xfrm>
          <a:prstGeom prst="rect">
            <a:avLst/>
          </a:prstGeom>
        </p:spPr>
      </p:pic>
      <p:pic>
        <p:nvPicPr>
          <p:cNvPr id="7" name="Picture 6">
            <a:extLst>
              <a:ext uri="{FF2B5EF4-FFF2-40B4-BE49-F238E27FC236}">
                <a16:creationId xmlns:a16="http://schemas.microsoft.com/office/drawing/2014/main" id="{324E800E-C60F-C52D-10DC-8A8E0ED8DCC6}"/>
              </a:ext>
            </a:extLst>
          </p:cNvPr>
          <p:cNvPicPr>
            <a:picLocks noChangeAspect="1"/>
          </p:cNvPicPr>
          <p:nvPr/>
        </p:nvPicPr>
        <p:blipFill>
          <a:blip r:embed="rId3"/>
          <a:stretch>
            <a:fillRect/>
          </a:stretch>
        </p:blipFill>
        <p:spPr>
          <a:xfrm>
            <a:off x="1273035" y="2715770"/>
            <a:ext cx="4517045" cy="1684322"/>
          </a:xfrm>
          <a:prstGeom prst="rect">
            <a:avLst/>
          </a:prstGeom>
        </p:spPr>
      </p:pic>
      <p:pic>
        <p:nvPicPr>
          <p:cNvPr id="9" name="Picture 8">
            <a:extLst>
              <a:ext uri="{FF2B5EF4-FFF2-40B4-BE49-F238E27FC236}">
                <a16:creationId xmlns:a16="http://schemas.microsoft.com/office/drawing/2014/main" id="{F320B537-1C20-5A1C-13B1-472896DADED8}"/>
              </a:ext>
            </a:extLst>
          </p:cNvPr>
          <p:cNvPicPr>
            <a:picLocks noChangeAspect="1"/>
          </p:cNvPicPr>
          <p:nvPr/>
        </p:nvPicPr>
        <p:blipFill>
          <a:blip r:embed="rId4"/>
          <a:stretch>
            <a:fillRect/>
          </a:stretch>
        </p:blipFill>
        <p:spPr>
          <a:xfrm>
            <a:off x="6417071" y="2801637"/>
            <a:ext cx="2741566" cy="1512588"/>
          </a:xfrm>
          <a:prstGeom prst="rect">
            <a:avLst/>
          </a:prstGeom>
        </p:spPr>
      </p:pic>
      <p:sp>
        <p:nvSpPr>
          <p:cNvPr id="11" name="TextBox 10">
            <a:extLst>
              <a:ext uri="{FF2B5EF4-FFF2-40B4-BE49-F238E27FC236}">
                <a16:creationId xmlns:a16="http://schemas.microsoft.com/office/drawing/2014/main" id="{06AD83CB-4668-9847-9ED2-7AE9B6913EAF}"/>
              </a:ext>
            </a:extLst>
          </p:cNvPr>
          <p:cNvSpPr txBox="1"/>
          <p:nvPr/>
        </p:nvSpPr>
        <p:spPr>
          <a:xfrm>
            <a:off x="1342609" y="4450046"/>
            <a:ext cx="4147103" cy="1200329"/>
          </a:xfrm>
          <a:prstGeom prst="rect">
            <a:avLst/>
          </a:prstGeom>
          <a:noFill/>
        </p:spPr>
        <p:txBody>
          <a:bodyPr wrap="square">
            <a:spAutoFit/>
          </a:bodyPr>
          <a:lstStyle/>
          <a:p>
            <a:r>
              <a:rPr lang="zh-TW" altLang="en-US" b="0" i="0" dirty="0">
                <a:effectLst/>
                <a:latin typeface="Helvetica Neue" panose="02000503000000020004" pitchFamily="2" charset="0"/>
              </a:rPr>
              <a:t>天体的方向参数，它是用角度表示的横向参数，地面光学测量技术如子午环，</a:t>
            </a:r>
            <a:r>
              <a:rPr lang="en-HK" b="0" i="0" dirty="0">
                <a:effectLst/>
                <a:latin typeface="Helvetica Neue" panose="02000503000000020004" pitchFamily="2" charset="0"/>
              </a:rPr>
              <a:t>CCD</a:t>
            </a:r>
            <a:r>
              <a:rPr lang="zh-TW" altLang="en-US" b="0" i="0" dirty="0">
                <a:effectLst/>
                <a:latin typeface="Helvetica Neue" panose="02000503000000020004" pitchFamily="2" charset="0"/>
              </a:rPr>
              <a:t>照相测量，天基测量如</a:t>
            </a:r>
            <a:r>
              <a:rPr lang="en-HK" b="0" i="0" dirty="0" err="1">
                <a:effectLst/>
                <a:latin typeface="Helvetica Neue" panose="02000503000000020004" pitchFamily="2" charset="0"/>
              </a:rPr>
              <a:t>Hipparcos</a:t>
            </a:r>
            <a:r>
              <a:rPr lang="en-HK" b="0" i="0" dirty="0">
                <a:effectLst/>
                <a:latin typeface="Helvetica Neue" panose="02000503000000020004" pitchFamily="2" charset="0"/>
              </a:rPr>
              <a:t>, GAIA</a:t>
            </a:r>
            <a:r>
              <a:rPr lang="zh-TW" altLang="en-US" b="0" i="0" dirty="0">
                <a:effectLst/>
                <a:latin typeface="Helvetica Neue" panose="02000503000000020004" pitchFamily="2" charset="0"/>
              </a:rPr>
              <a:t>等</a:t>
            </a:r>
            <a:endParaRPr lang="en-US" dirty="0"/>
          </a:p>
        </p:txBody>
      </p:sp>
      <p:sp>
        <p:nvSpPr>
          <p:cNvPr id="13" name="TextBox 12">
            <a:extLst>
              <a:ext uri="{FF2B5EF4-FFF2-40B4-BE49-F238E27FC236}">
                <a16:creationId xmlns:a16="http://schemas.microsoft.com/office/drawing/2014/main" id="{FD867487-6E00-D335-ED63-A4E7862F101E}"/>
              </a:ext>
            </a:extLst>
          </p:cNvPr>
          <p:cNvSpPr txBox="1"/>
          <p:nvPr/>
        </p:nvSpPr>
        <p:spPr>
          <a:xfrm>
            <a:off x="1190209" y="5700329"/>
            <a:ext cx="4770783" cy="584775"/>
          </a:xfrm>
          <a:prstGeom prst="rect">
            <a:avLst/>
          </a:prstGeom>
          <a:noFill/>
        </p:spPr>
        <p:txBody>
          <a:bodyPr wrap="square">
            <a:spAutoFit/>
          </a:bodyPr>
          <a:lstStyle/>
          <a:p>
            <a:r>
              <a:rPr lang="zh-TW" altLang="en-US" sz="1600" b="0" i="0" dirty="0">
                <a:effectLst/>
                <a:latin typeface="Helvetica Neue" panose="02000503000000020004" pitchFamily="2" charset="0"/>
              </a:rPr>
              <a:t>（需要选用适当的测量坐标系，把原始测量数据转换成理想坐标系中的可与其他测量验证的形式）</a:t>
            </a:r>
            <a:endParaRPr lang="en-US" sz="1600" dirty="0"/>
          </a:p>
        </p:txBody>
      </p:sp>
      <p:sp>
        <p:nvSpPr>
          <p:cNvPr id="15" name="TextBox 14">
            <a:extLst>
              <a:ext uri="{FF2B5EF4-FFF2-40B4-BE49-F238E27FC236}">
                <a16:creationId xmlns:a16="http://schemas.microsoft.com/office/drawing/2014/main" id="{44A17E4F-02F8-D2A7-99FB-E962B5FB6349}"/>
              </a:ext>
            </a:extLst>
          </p:cNvPr>
          <p:cNvSpPr txBox="1"/>
          <p:nvPr/>
        </p:nvSpPr>
        <p:spPr>
          <a:xfrm>
            <a:off x="6360749" y="4515388"/>
            <a:ext cx="4224425" cy="1200329"/>
          </a:xfrm>
          <a:prstGeom prst="rect">
            <a:avLst/>
          </a:prstGeom>
          <a:noFill/>
        </p:spPr>
        <p:txBody>
          <a:bodyPr wrap="square">
            <a:spAutoFit/>
          </a:bodyPr>
          <a:lstStyle/>
          <a:p>
            <a:r>
              <a:rPr lang="zh-TW" altLang="en-US" b="0" i="0" dirty="0">
                <a:effectLst/>
                <a:latin typeface="Helvetica Neue" panose="02000503000000020004" pitchFamily="2" charset="0"/>
              </a:rPr>
              <a:t>天体的视向参数，标量，可用光信号从天体出发运行到测站所经过的时间间隔表示（激光测距）， 也可以用视差（</a:t>
            </a:r>
            <a:r>
              <a:rPr lang="en-US" altLang="zh-TW" b="0" i="0" dirty="0">
                <a:effectLst/>
                <a:latin typeface="Helvetica Neue" panose="02000503000000020004" pitchFamily="2" charset="0"/>
              </a:rPr>
              <a:t>3</a:t>
            </a:r>
            <a:r>
              <a:rPr lang="zh-TW" altLang="en-US" b="0" i="0" dirty="0">
                <a:effectLst/>
                <a:latin typeface="Helvetica Neue" panose="02000503000000020004" pitchFamily="2" charset="0"/>
              </a:rPr>
              <a:t>）、视向速度测量（</a:t>
            </a:r>
            <a:r>
              <a:rPr lang="en-US" altLang="zh-TW" b="0" i="0" dirty="0">
                <a:effectLst/>
                <a:latin typeface="Helvetica Neue" panose="02000503000000020004" pitchFamily="2" charset="0"/>
              </a:rPr>
              <a:t>4</a:t>
            </a:r>
            <a:r>
              <a:rPr lang="zh-TW" altLang="en-US" b="0" i="0" dirty="0">
                <a:effectLst/>
                <a:latin typeface="Helvetica Neue" panose="02000503000000020004" pitchFamily="2" charset="0"/>
              </a:rPr>
              <a:t>）方法获得</a:t>
            </a:r>
            <a:endParaRPr lang="en-US" dirty="0"/>
          </a:p>
        </p:txBody>
      </p:sp>
      <p:pic>
        <p:nvPicPr>
          <p:cNvPr id="16" name="Picture 15">
            <a:extLst>
              <a:ext uri="{FF2B5EF4-FFF2-40B4-BE49-F238E27FC236}">
                <a16:creationId xmlns:a16="http://schemas.microsoft.com/office/drawing/2014/main" id="{5BBC6310-D9F6-E333-A791-35D7093680A4}"/>
              </a:ext>
            </a:extLst>
          </p:cNvPr>
          <p:cNvPicPr>
            <a:picLocks noChangeAspect="1"/>
          </p:cNvPicPr>
          <p:nvPr/>
        </p:nvPicPr>
        <p:blipFill>
          <a:blip r:embed="rId5"/>
          <a:stretch>
            <a:fillRect/>
          </a:stretch>
        </p:blipFill>
        <p:spPr>
          <a:xfrm>
            <a:off x="9761334" y="1480842"/>
            <a:ext cx="2118529" cy="2677768"/>
          </a:xfrm>
          <a:prstGeom prst="rect">
            <a:avLst/>
          </a:prstGeom>
        </p:spPr>
      </p:pic>
    </p:spTree>
    <p:extLst>
      <p:ext uri="{BB962C8B-B14F-4D97-AF65-F5344CB8AC3E}">
        <p14:creationId xmlns:p14="http://schemas.microsoft.com/office/powerpoint/2010/main" val="314408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7893-7C37-FD0A-1E5D-8CCAC0E26FEE}"/>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44F4029D-80E1-4D98-F091-9CE7E02AEFCF}"/>
              </a:ext>
            </a:extLst>
          </p:cNvPr>
          <p:cNvPicPr>
            <a:picLocks noChangeAspect="1"/>
          </p:cNvPicPr>
          <p:nvPr/>
        </p:nvPicPr>
        <p:blipFill>
          <a:blip r:embed="rId2"/>
          <a:stretch>
            <a:fillRect/>
          </a:stretch>
        </p:blipFill>
        <p:spPr>
          <a:xfrm>
            <a:off x="1865313" y="3780485"/>
            <a:ext cx="7772400" cy="1840108"/>
          </a:xfrm>
          <a:prstGeom prst="rect">
            <a:avLst/>
          </a:prstGeom>
        </p:spPr>
      </p:pic>
      <p:pic>
        <p:nvPicPr>
          <p:cNvPr id="7" name="Picture 6">
            <a:extLst>
              <a:ext uri="{FF2B5EF4-FFF2-40B4-BE49-F238E27FC236}">
                <a16:creationId xmlns:a16="http://schemas.microsoft.com/office/drawing/2014/main" id="{C17EB745-0B82-848E-28C5-006D6E8D0CDA}"/>
              </a:ext>
            </a:extLst>
          </p:cNvPr>
          <p:cNvPicPr>
            <a:picLocks noChangeAspect="1"/>
          </p:cNvPicPr>
          <p:nvPr/>
        </p:nvPicPr>
        <p:blipFill>
          <a:blip r:embed="rId3"/>
          <a:stretch>
            <a:fillRect/>
          </a:stretch>
        </p:blipFill>
        <p:spPr>
          <a:xfrm>
            <a:off x="1754341" y="609600"/>
            <a:ext cx="7772400" cy="2467916"/>
          </a:xfrm>
          <a:prstGeom prst="rect">
            <a:avLst/>
          </a:prstGeom>
        </p:spPr>
      </p:pic>
      <p:sp>
        <p:nvSpPr>
          <p:cNvPr id="9" name="Content Placeholder 8">
            <a:extLst>
              <a:ext uri="{FF2B5EF4-FFF2-40B4-BE49-F238E27FC236}">
                <a16:creationId xmlns:a16="http://schemas.microsoft.com/office/drawing/2014/main" id="{A0A14B4D-6F53-F762-9EE7-DDA401AF354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91261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erlin_174590493_7af12916-2f03-4b49-b9f8-5c7738f161df-superJumbo.jpg" descr="merlin_174590493_7af12916-2f03-4b49-b9f8-5c7738f161df-superJumbo.jpg">
            <a:extLst>
              <a:ext uri="{FF2B5EF4-FFF2-40B4-BE49-F238E27FC236}">
                <a16:creationId xmlns:a16="http://schemas.microsoft.com/office/drawing/2014/main" id="{E2B1C15B-F788-BB32-D438-2EAE489AE5C8}"/>
              </a:ext>
            </a:extLst>
          </p:cNvPr>
          <p:cNvPicPr>
            <a:picLocks noChangeAspect="1"/>
          </p:cNvPicPr>
          <p:nvPr/>
        </p:nvPicPr>
        <p:blipFill>
          <a:blip r:embed="rId2"/>
          <a:stretch>
            <a:fillRect/>
          </a:stretch>
        </p:blipFill>
        <p:spPr>
          <a:xfrm>
            <a:off x="-406400" y="140318"/>
            <a:ext cx="13004800" cy="8997950"/>
          </a:xfrm>
          <a:prstGeom prst="rect">
            <a:avLst/>
          </a:prstGeom>
          <a:ln w="12700">
            <a:miter lim="400000"/>
          </a:ln>
        </p:spPr>
      </p:pic>
      <p:sp>
        <p:nvSpPr>
          <p:cNvPr id="2" name="Title 1">
            <a:extLst>
              <a:ext uri="{FF2B5EF4-FFF2-40B4-BE49-F238E27FC236}">
                <a16:creationId xmlns:a16="http://schemas.microsoft.com/office/drawing/2014/main" id="{2203C19C-9A68-6C27-2573-D857217F7308}"/>
              </a:ext>
            </a:extLst>
          </p:cNvPr>
          <p:cNvSpPr>
            <a:spLocks noGrp="1"/>
          </p:cNvSpPr>
          <p:nvPr>
            <p:ph type="title"/>
          </p:nvPr>
        </p:nvSpPr>
        <p:spPr>
          <a:xfrm>
            <a:off x="1262270" y="1355035"/>
            <a:ext cx="10131425" cy="1456267"/>
          </a:xfrm>
        </p:spPr>
        <p:txBody>
          <a:bodyPr/>
          <a:lstStyle/>
          <a:p>
            <a:r>
              <a:rPr lang="zh-TW" altLang="en-US" dirty="0"/>
              <a:t>坐标系的实现</a:t>
            </a:r>
            <a:endParaRPr lang="en-US" dirty="0"/>
          </a:p>
        </p:txBody>
      </p:sp>
      <p:pic>
        <p:nvPicPr>
          <p:cNvPr id="5" name="Picture 4">
            <a:extLst>
              <a:ext uri="{FF2B5EF4-FFF2-40B4-BE49-F238E27FC236}">
                <a16:creationId xmlns:a16="http://schemas.microsoft.com/office/drawing/2014/main" id="{AAF9FCD2-220D-2D2B-0DD7-98D22350B372}"/>
              </a:ext>
            </a:extLst>
          </p:cNvPr>
          <p:cNvPicPr>
            <a:picLocks noChangeAspect="1"/>
          </p:cNvPicPr>
          <p:nvPr/>
        </p:nvPicPr>
        <p:blipFill rotWithShape="1">
          <a:blip r:embed="rId3">
            <a:alphaModFix amt="60000"/>
          </a:blip>
          <a:srcRect/>
          <a:stretch/>
        </p:blipFill>
        <p:spPr>
          <a:xfrm>
            <a:off x="6446570" y="3120908"/>
            <a:ext cx="3883256" cy="3036769"/>
          </a:xfrm>
          <a:prstGeom prst="rect">
            <a:avLst/>
          </a:prstGeom>
        </p:spPr>
      </p:pic>
    </p:spTree>
    <p:extLst>
      <p:ext uri="{BB962C8B-B14F-4D97-AF65-F5344CB8AC3E}">
        <p14:creationId xmlns:p14="http://schemas.microsoft.com/office/powerpoint/2010/main" val="715354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8">
            <a:extLst>
              <a:ext uri="{FF2B5EF4-FFF2-40B4-BE49-F238E27FC236}">
                <a16:creationId xmlns:a16="http://schemas.microsoft.com/office/drawing/2014/main" id="{03F05AAF-D8A9-9622-4C52-66B04D8BC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18" y="-143669"/>
            <a:ext cx="10668000" cy="714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780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按兩下即可編輯"/>
          <p:cNvSpPr txBox="1">
            <a:spLocks noGrp="1"/>
          </p:cNvSpPr>
          <p:nvPr>
            <p:ph type="title"/>
          </p:nvPr>
        </p:nvSpPr>
        <p:spPr>
          <a:prstGeom prst="rect">
            <a:avLst/>
          </a:prstGeom>
        </p:spPr>
        <p:txBody>
          <a:bodyPr/>
          <a:lstStyle/>
          <a:p>
            <a:r>
              <a:rPr lang="zh-TW" altLang="en-US" dirty="0"/>
              <a:t>理想与现实：一个类比</a:t>
            </a:r>
          </a:p>
        </p:txBody>
      </p:sp>
      <p:sp>
        <p:nvSpPr>
          <p:cNvPr id="418" name="理想参考架 -〉 实物参考架…"/>
          <p:cNvSpPr txBox="1">
            <a:spLocks noGrp="1"/>
          </p:cNvSpPr>
          <p:nvPr>
            <p:ph type="body" idx="1"/>
          </p:nvPr>
        </p:nvSpPr>
        <p:spPr>
          <a:xfrm>
            <a:off x="685800" y="2721561"/>
            <a:ext cx="10131425" cy="3649133"/>
          </a:xfrm>
          <a:prstGeom prst="rect">
            <a:avLst/>
          </a:prstGeom>
        </p:spPr>
        <p:txBody>
          <a:bodyPr>
            <a:normAutofit/>
          </a:bodyPr>
          <a:lstStyle/>
          <a:p>
            <a:r>
              <a:rPr lang="zh-TW" altLang="en-US" sz="2400" dirty="0"/>
              <a:t>米</a:t>
            </a:r>
            <a:r>
              <a:rPr lang="en-US" altLang="zh-TW" sz="2400" dirty="0"/>
              <a:t>(</a:t>
            </a:r>
            <a:r>
              <a:rPr lang="en-HK" altLang="zh-TW" sz="2400" dirty="0"/>
              <a:t>metre)</a:t>
            </a:r>
            <a:r>
              <a:rPr lang="zh-TW" altLang="en-US" sz="2400" dirty="0"/>
              <a:t>作为一个基本长度（数学，理论）单位</a:t>
            </a:r>
          </a:p>
          <a:p>
            <a:r>
              <a:rPr lang="zh-TW" altLang="en-US" sz="2400" dirty="0"/>
              <a:t>最初定义是，通过巴黎的子午线上从地球赤道到北极点的距离的千万分之一（规范） </a:t>
            </a:r>
            <a:r>
              <a:rPr lang="en-US" altLang="zh-TW" sz="2400" dirty="0"/>
              <a:t>-</a:t>
            </a:r>
            <a:r>
              <a:rPr lang="zh-TW" altLang="en-US" sz="2400" dirty="0"/>
              <a:t>＞ 博物馆中的尺（实物）</a:t>
            </a:r>
            <a:br>
              <a:rPr lang="zh-TW" altLang="en-US" sz="2400" dirty="0"/>
            </a:br>
            <a:endParaRPr lang="zh-TW" altLang="en-US" sz="2400" dirty="0"/>
          </a:p>
          <a:p>
            <a:r>
              <a:rPr lang="zh-TW" altLang="en-US" sz="2400" dirty="0"/>
              <a:t>理论上坐标系 </a:t>
            </a:r>
            <a:r>
              <a:rPr lang="en-US" altLang="zh-TW" sz="2400" dirty="0"/>
              <a:t>-</a:t>
            </a:r>
            <a:r>
              <a:rPr lang="zh-TW" altLang="en-US" sz="2400" dirty="0"/>
              <a:t>＞ 规范中的参考系 </a:t>
            </a:r>
            <a:r>
              <a:rPr lang="en-US" altLang="zh-TW" sz="2400" dirty="0"/>
              <a:t>-</a:t>
            </a:r>
            <a:r>
              <a:rPr lang="zh-TW" altLang="en-US" sz="2400" dirty="0"/>
              <a:t>＞实物参考架</a:t>
            </a:r>
          </a:p>
        </p:txBody>
      </p:sp>
      <p:pic>
        <p:nvPicPr>
          <p:cNvPr id="3" name="圖片 2">
            <a:extLst>
              <a:ext uri="{FF2B5EF4-FFF2-40B4-BE49-F238E27FC236}">
                <a16:creationId xmlns:a16="http://schemas.microsoft.com/office/drawing/2014/main" id="{E63DAED4-2433-15A3-E82C-668739479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91" y="487306"/>
            <a:ext cx="3571875" cy="267890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8">
                                            <p:txEl>
                                              <p:pRg st="1" end="1"/>
                                            </p:txEl>
                                          </p:spTgt>
                                        </p:tgtEl>
                                        <p:attrNameLst>
                                          <p:attrName>style.visibility</p:attrName>
                                        </p:attrNameLst>
                                      </p:cBhvr>
                                      <p:to>
                                        <p:strVal val="visible"/>
                                      </p:to>
                                    </p:set>
                                    <p:animEffect transition="in" filter="blinds(horizontal)">
                                      <p:cBhvr>
                                        <p:cTn id="7" dur="500"/>
                                        <p:tgtEl>
                                          <p:spTgt spid="418">
                                            <p:txEl>
                                              <p:pRg st="1" end="1"/>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418">
                                            <p:txEl>
                                              <p:pRg st="2" end="2"/>
                                            </p:txEl>
                                          </p:spTgt>
                                        </p:tgtEl>
                                        <p:attrNameLst>
                                          <p:attrName>style.visibility</p:attrName>
                                        </p:attrNameLst>
                                      </p:cBhvr>
                                      <p:to>
                                        <p:strVal val="visible"/>
                                      </p:to>
                                    </p:set>
                                    <p:animEffect transition="in" filter="checkerboard(across)">
                                      <p:cBhvr>
                                        <p:cTn id="16" dur="500"/>
                                        <p:tgtEl>
                                          <p:spTgt spid="4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按兩下即可編輯"/>
          <p:cNvSpPr txBox="1">
            <a:spLocks noGrp="1"/>
          </p:cNvSpPr>
          <p:nvPr>
            <p:ph type="title"/>
          </p:nvPr>
        </p:nvSpPr>
        <p:spPr>
          <a:prstGeom prst="rect">
            <a:avLst/>
          </a:prstGeom>
        </p:spPr>
        <p:txBody>
          <a:bodyPr/>
          <a:lstStyle/>
          <a:p>
            <a:endParaRPr/>
          </a:p>
        </p:txBody>
      </p:sp>
      <p:sp>
        <p:nvSpPr>
          <p:cNvPr id="413" name="作为物理测量的实体标准，制作这些参考星表的目的是在天空中放置已知位置的标记…"/>
          <p:cNvSpPr txBox="1">
            <a:spLocks noGrp="1"/>
          </p:cNvSpPr>
          <p:nvPr>
            <p:ph type="body" idx="1"/>
          </p:nvPr>
        </p:nvSpPr>
        <p:spPr>
          <a:prstGeom prst="rect">
            <a:avLst/>
          </a:prstGeom>
        </p:spPr>
        <p:txBody>
          <a:bodyPr>
            <a:normAutofit fontScale="92500" lnSpcReduction="10000"/>
          </a:bodyPr>
          <a:lstStyle/>
          <a:p>
            <a:r>
              <a:rPr lang="zh-TW" altLang="en-US" sz="2531" dirty="0"/>
              <a:t>作为物理测量的实体标准，制作这些参考星表的目的是在天空中放置已知位置的标记</a:t>
            </a:r>
          </a:p>
          <a:p>
            <a:r>
              <a:rPr lang="zh-TW" altLang="en-US" sz="2531" dirty="0"/>
              <a:t>不仅在星表制作的确切日期，而且在该日期之前和之后的其他时间也管用</a:t>
            </a:r>
          </a:p>
          <a:p>
            <a:r>
              <a:rPr lang="zh-TW" altLang="en-US" sz="2531" dirty="0"/>
              <a:t>即需要记录标记的运动状况 </a:t>
            </a:r>
            <a:r>
              <a:rPr lang="en-US" altLang="zh-TW" sz="2531" dirty="0"/>
              <a:t>-》</a:t>
            </a:r>
            <a:r>
              <a:rPr lang="zh-TW" altLang="en-US" sz="2531" dirty="0"/>
              <a:t>多次高频率观测。</a:t>
            </a:r>
          </a:p>
          <a:p>
            <a:endParaRPr lang="zh-TW" altLang="en-US" sz="2531" dirty="0"/>
          </a:p>
          <a:p>
            <a:r>
              <a:rPr lang="zh-TW" altLang="en-US" sz="2531" dirty="0"/>
              <a:t>规范中的参考系不仅是标记、坐标</a:t>
            </a:r>
          </a:p>
          <a:p>
            <a:endParaRPr lang="zh-TW" altLang="en-US" sz="2531" dirty="0"/>
          </a:p>
          <a:p>
            <a:r>
              <a:rPr lang="zh-TW" altLang="en-US" sz="2531" dirty="0"/>
              <a:t>要求参考系是惯性、非旋转的，有利于数学运算（惯性坐标系）</a:t>
            </a:r>
          </a:p>
          <a:p>
            <a:endParaRPr lang="zh-TW" altLang="en-US" sz="2531" dirty="0" err="1"/>
          </a:p>
        </p:txBody>
      </p:sp>
      <p:pic>
        <p:nvPicPr>
          <p:cNvPr id="414" name="info2020092800002.JPG" descr="info2020092800002.JPG"/>
          <p:cNvPicPr>
            <a:picLocks noChangeAspect="1"/>
          </p:cNvPicPr>
          <p:nvPr/>
        </p:nvPicPr>
        <p:blipFill>
          <a:blip r:embed="rId2"/>
          <a:stretch>
            <a:fillRect/>
          </a:stretch>
        </p:blipFill>
        <p:spPr>
          <a:xfrm>
            <a:off x="9723215" y="882092"/>
            <a:ext cx="1782984" cy="1259975"/>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3">
                                            <p:txEl>
                                              <p:pRg st="4" end="4"/>
                                            </p:txEl>
                                          </p:spTgt>
                                        </p:tgtEl>
                                        <p:attrNameLst>
                                          <p:attrName>style.visibility</p:attrName>
                                        </p:attrNameLst>
                                      </p:cBhvr>
                                      <p:to>
                                        <p:strVal val="visible"/>
                                      </p:to>
                                    </p:set>
                                    <p:animEffect transition="in" filter="dissolve">
                                      <p:cBhvr>
                                        <p:cTn id="7" dur="500"/>
                                        <p:tgtEl>
                                          <p:spTgt spid="41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13">
                                            <p:txEl>
                                              <p:pRg st="6" end="6"/>
                                            </p:txEl>
                                          </p:spTgt>
                                        </p:tgtEl>
                                        <p:attrNameLst>
                                          <p:attrName>style.visibility</p:attrName>
                                        </p:attrNameLst>
                                      </p:cBhvr>
                                      <p:to>
                                        <p:strVal val="visible"/>
                                      </p:to>
                                    </p:set>
                                    <p:animEffect transition="in" filter="dissolve">
                                      <p:cBhvr>
                                        <p:cTn id="10" dur="500"/>
                                        <p:tgtEl>
                                          <p:spTgt spid="4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基本星表(fundamental catalogues)"/>
          <p:cNvSpPr txBox="1">
            <a:spLocks noGrp="1"/>
          </p:cNvSpPr>
          <p:nvPr>
            <p:ph type="title"/>
          </p:nvPr>
        </p:nvSpPr>
        <p:spPr>
          <a:prstGeom prst="rect">
            <a:avLst/>
          </a:prstGeom>
        </p:spPr>
        <p:txBody>
          <a:bodyPr/>
          <a:lstStyle/>
          <a:p>
            <a:r>
              <a:rPr dirty="0" err="1"/>
              <a:t>基本星表</a:t>
            </a:r>
            <a:r>
              <a:rPr dirty="0"/>
              <a:t>(fundamental catalogues)</a:t>
            </a:r>
          </a:p>
        </p:txBody>
      </p:sp>
      <p:sp>
        <p:nvSpPr>
          <p:cNvPr id="424" name="根据定义，这些仅包含少量恒星的星表按照惯例代表惯性系统…"/>
          <p:cNvSpPr txBox="1">
            <a:spLocks noGrp="1"/>
          </p:cNvSpPr>
          <p:nvPr>
            <p:ph type="body" idx="1"/>
          </p:nvPr>
        </p:nvSpPr>
        <p:spPr>
          <a:prstGeom prst="rect">
            <a:avLst/>
          </a:prstGeom>
        </p:spPr>
        <p:txBody>
          <a:bodyPr>
            <a:normAutofit/>
          </a:bodyPr>
          <a:lstStyle/>
          <a:p>
            <a:r>
              <a:rPr sz="2531" dirty="0" err="1"/>
              <a:t>根据定义，这些仅包含少量恒星的</a:t>
            </a:r>
            <a:r>
              <a:rPr lang="zh-TW" altLang="en-US" sz="2531" dirty="0">
                <a:solidFill>
                  <a:srgbClr val="FF0000"/>
                </a:solidFill>
              </a:rPr>
              <a:t>基本</a:t>
            </a:r>
            <a:r>
              <a:rPr sz="2531" dirty="0" err="1">
                <a:solidFill>
                  <a:srgbClr val="FF0000"/>
                </a:solidFill>
              </a:rPr>
              <a:t>星表</a:t>
            </a:r>
            <a:r>
              <a:rPr sz="2531" dirty="0" err="1"/>
              <a:t>按照惯例代表惯性系统</a:t>
            </a:r>
            <a:endParaRPr sz="2531" dirty="0"/>
          </a:p>
          <a:p>
            <a:r>
              <a:rPr sz="2531" dirty="0" err="1"/>
              <a:t>精确记录少量恒星的位置</a:t>
            </a:r>
            <a:endParaRPr sz="2531" dirty="0"/>
          </a:p>
          <a:p>
            <a:r>
              <a:rPr sz="2531" dirty="0" err="1">
                <a:solidFill>
                  <a:srgbClr val="FFFF00"/>
                </a:solidFill>
              </a:rPr>
              <a:t>赤纬</a:t>
            </a:r>
            <a:r>
              <a:rPr sz="2531" dirty="0" err="1"/>
              <a:t>通过子午仪精确测量</a:t>
            </a:r>
            <a:endParaRPr sz="2531" dirty="0"/>
          </a:p>
          <a:p>
            <a:r>
              <a:rPr sz="2531" dirty="0" err="1">
                <a:solidFill>
                  <a:srgbClr val="00B050"/>
                </a:solidFill>
              </a:rPr>
              <a:t>赤经差</a:t>
            </a:r>
            <a:r>
              <a:rPr sz="2531" dirty="0" err="1"/>
              <a:t>通过子午仪精确测量</a:t>
            </a:r>
            <a:endParaRPr sz="253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24">
                                            <p:txEl>
                                              <p:pRg st="1" end="1"/>
                                            </p:txEl>
                                          </p:spTgt>
                                        </p:tgtEl>
                                        <p:attrNameLst>
                                          <p:attrName>style.visibility</p:attrName>
                                        </p:attrNameLst>
                                      </p:cBhvr>
                                      <p:to>
                                        <p:strVal val="visible"/>
                                      </p:to>
                                    </p:set>
                                    <p:animEffect transition="in" filter="dissolve">
                                      <p:cBhvr>
                                        <p:cTn id="7" dur="500"/>
                                        <p:tgtEl>
                                          <p:spTgt spid="42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24">
                                            <p:txEl>
                                              <p:pRg st="2" end="2"/>
                                            </p:txEl>
                                          </p:spTgt>
                                        </p:tgtEl>
                                        <p:attrNameLst>
                                          <p:attrName>style.visibility</p:attrName>
                                        </p:attrNameLst>
                                      </p:cBhvr>
                                      <p:to>
                                        <p:strVal val="visible"/>
                                      </p:to>
                                    </p:set>
                                    <p:animEffect transition="in" filter="blinds(horizontal)">
                                      <p:cBhvr>
                                        <p:cTn id="12" dur="500"/>
                                        <p:tgtEl>
                                          <p:spTgt spid="424">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24">
                                            <p:txEl>
                                              <p:pRg st="3" end="3"/>
                                            </p:txEl>
                                          </p:spTgt>
                                        </p:tgtEl>
                                        <p:attrNameLst>
                                          <p:attrName>style.visibility</p:attrName>
                                        </p:attrNameLst>
                                      </p:cBhvr>
                                      <p:to>
                                        <p:strVal val="visible"/>
                                      </p:to>
                                    </p:set>
                                    <p:animEffect transition="in" filter="blinds(horizontal)">
                                      <p:cBhvr>
                                        <p:cTn id="15" dur="500"/>
                                        <p:tgtEl>
                                          <p:spTgt spid="4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基本星表(fundamental catalogues)"/>
          <p:cNvSpPr txBox="1">
            <a:spLocks noGrp="1"/>
          </p:cNvSpPr>
          <p:nvPr>
            <p:ph type="title"/>
          </p:nvPr>
        </p:nvSpPr>
        <p:spPr>
          <a:prstGeom prst="rect">
            <a:avLst/>
          </a:prstGeom>
        </p:spPr>
        <p:txBody>
          <a:bodyPr/>
          <a:lstStyle/>
          <a:p>
            <a:r>
              <a:t>基本星表(fundamental catalogues)</a:t>
            </a:r>
          </a:p>
        </p:txBody>
      </p:sp>
      <p:sp>
        <p:nvSpPr>
          <p:cNvPr id="438" name="最初的基本星表: Bessel, 含14颗与太阳位置相连的亮星，后来扩展到36颗…"/>
          <p:cNvSpPr txBox="1">
            <a:spLocks noGrp="1"/>
          </p:cNvSpPr>
          <p:nvPr>
            <p:ph type="body" sz="half" idx="1"/>
          </p:nvPr>
        </p:nvSpPr>
        <p:spPr>
          <a:xfrm>
            <a:off x="2107407" y="1910953"/>
            <a:ext cx="5519557" cy="4464844"/>
          </a:xfrm>
          <a:prstGeom prst="rect">
            <a:avLst/>
          </a:prstGeom>
        </p:spPr>
        <p:txBody>
          <a:bodyPr>
            <a:normAutofit fontScale="70000" lnSpcReduction="20000"/>
          </a:bodyPr>
          <a:lstStyle/>
          <a:p>
            <a:pPr marL="253416" indent="-253416" defTabSz="353246">
              <a:spcBef>
                <a:spcPts val="2250"/>
              </a:spcBef>
              <a:defRPr sz="3440"/>
            </a:pPr>
            <a:r>
              <a:rPr dirty="0" err="1"/>
              <a:t>最初的基本星表</a:t>
            </a:r>
            <a:r>
              <a:rPr dirty="0"/>
              <a:t>: Bessel, 含14颗与太阳位置相连的亮星，后来扩展到36颗</a:t>
            </a:r>
          </a:p>
          <a:p>
            <a:pPr marL="253416" indent="-253416" defTabSz="353246">
              <a:spcBef>
                <a:spcPts val="2250"/>
              </a:spcBef>
              <a:defRPr sz="3440"/>
            </a:pPr>
            <a:r>
              <a:rPr dirty="0"/>
              <a:t>1963: Fundamental </a:t>
            </a:r>
            <a:r>
              <a:rPr dirty="0" err="1"/>
              <a:t>Katalog</a:t>
            </a:r>
            <a:r>
              <a:rPr dirty="0"/>
              <a:t> (FK4)</a:t>
            </a:r>
          </a:p>
          <a:p>
            <a:pPr marL="253416" indent="-253416" defTabSz="353246">
              <a:spcBef>
                <a:spcPts val="2250"/>
              </a:spcBef>
              <a:defRPr sz="3440"/>
            </a:pPr>
            <a:r>
              <a:rPr dirty="0"/>
              <a:t>1988: Fundamental </a:t>
            </a:r>
            <a:r>
              <a:rPr dirty="0" err="1"/>
              <a:t>Katalog</a:t>
            </a:r>
            <a:r>
              <a:rPr dirty="0"/>
              <a:t> (FK5)</a:t>
            </a:r>
            <a:br>
              <a:rPr dirty="0"/>
            </a:br>
            <a:br>
              <a:rPr dirty="0"/>
            </a:br>
            <a:br>
              <a:rPr dirty="0"/>
            </a:br>
            <a:endParaRPr dirty="0"/>
          </a:p>
          <a:p>
            <a:pPr marL="253416" indent="-253416" defTabSz="353246">
              <a:spcBef>
                <a:spcPts val="2250"/>
              </a:spcBef>
              <a:defRPr sz="3440"/>
            </a:pPr>
            <a:r>
              <a:rPr dirty="0" err="1"/>
              <a:t>到</a:t>
            </a:r>
            <a:r>
              <a:rPr dirty="0"/>
              <a:t> 1990 </a:t>
            </a:r>
            <a:r>
              <a:rPr dirty="0" err="1"/>
              <a:t>年，位置的精度为</a:t>
            </a:r>
            <a:r>
              <a:rPr dirty="0"/>
              <a:t> 0.05”，自行精度为每年 0.001”</a:t>
            </a:r>
          </a:p>
        </p:txBody>
      </p:sp>
      <p:pic>
        <p:nvPicPr>
          <p:cNvPr id="439" name="225px-Friedrich_Wilhelm_Bessel_(1839_painting).jpg" descr="225px-Friedrich_Wilhelm_Bessel_(1839_painting).jpg"/>
          <p:cNvPicPr>
            <a:picLocks noChangeAspect="1"/>
          </p:cNvPicPr>
          <p:nvPr/>
        </p:nvPicPr>
        <p:blipFill>
          <a:blip r:embed="rId2"/>
          <a:stretch>
            <a:fillRect/>
          </a:stretch>
        </p:blipFill>
        <p:spPr>
          <a:xfrm>
            <a:off x="8091785" y="1483816"/>
            <a:ext cx="2009180" cy="2437805"/>
          </a:xfrm>
          <a:prstGeom prst="rect">
            <a:avLst/>
          </a:prstGeom>
          <a:ln w="12700">
            <a:miter lim="400000"/>
          </a:ln>
        </p:spPr>
      </p:pic>
      <p:pic>
        <p:nvPicPr>
          <p:cNvPr id="440" name="影像" descr="影像"/>
          <p:cNvPicPr>
            <a:picLocks noChangeAspect="1"/>
          </p:cNvPicPr>
          <p:nvPr/>
        </p:nvPicPr>
        <p:blipFill>
          <a:blip r:embed="rId3"/>
          <a:stretch>
            <a:fillRect/>
          </a:stretch>
        </p:blipFill>
        <p:spPr>
          <a:xfrm>
            <a:off x="3420342" y="4506164"/>
            <a:ext cx="3805758" cy="439519"/>
          </a:xfrm>
          <a:prstGeom prst="rect">
            <a:avLst/>
          </a:prstGeom>
          <a:solidFill>
            <a:schemeClr val="tx1"/>
          </a:solidFill>
          <a:ln w="12700">
            <a:miter lim="400000"/>
          </a:ln>
        </p:spPr>
      </p:pic>
      <p:sp>
        <p:nvSpPr>
          <p:cNvPr id="441" name="T  in century"/>
          <p:cNvSpPr txBox="1"/>
          <p:nvPr/>
        </p:nvSpPr>
        <p:spPr>
          <a:xfrm>
            <a:off x="7626964" y="4565771"/>
            <a:ext cx="1518557" cy="379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r>
              <a:rPr lang="en-US" sz="2000" dirty="0"/>
              <a:t>(</a:t>
            </a:r>
            <a:r>
              <a:rPr sz="2000" i="1" dirty="0"/>
              <a:t>T</a:t>
            </a:r>
            <a:r>
              <a:rPr sz="2000" dirty="0"/>
              <a:t>  in century</a:t>
            </a:r>
            <a:r>
              <a:rPr lang="en-US" sz="2000" dirty="0"/>
              <a:t>)</a:t>
            </a:r>
            <a:endParaRPr sz="2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38">
                                            <p:txEl>
                                              <p:pRg st="2" end="2"/>
                                            </p:txEl>
                                          </p:spTgt>
                                        </p:tgtEl>
                                        <p:attrNameLst>
                                          <p:attrName>style.visibility</p:attrName>
                                        </p:attrNameLst>
                                      </p:cBhvr>
                                      <p:to>
                                        <p:strVal val="visible"/>
                                      </p:to>
                                    </p:set>
                                    <p:animEffect transition="in" filter="dissolve">
                                      <p:cBhvr>
                                        <p:cTn id="11" dur="500"/>
                                        <p:tgtEl>
                                          <p:spTgt spid="438">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4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4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基本星表(fundamental catalogues)"/>
          <p:cNvSpPr txBox="1">
            <a:spLocks noGrp="1"/>
          </p:cNvSpPr>
          <p:nvPr>
            <p:ph type="title"/>
          </p:nvPr>
        </p:nvSpPr>
        <p:spPr>
          <a:prstGeom prst="rect">
            <a:avLst/>
          </a:prstGeom>
        </p:spPr>
        <p:txBody>
          <a:bodyPr/>
          <a:lstStyle/>
          <a:p>
            <a:r>
              <a:t>基本星表(fundamental catalogues)</a:t>
            </a:r>
          </a:p>
        </p:txBody>
      </p:sp>
      <p:sp>
        <p:nvSpPr>
          <p:cNvPr id="444" name="均在已有的基本星表上加上更多“相对”位置的恒星…"/>
          <p:cNvSpPr txBox="1">
            <a:spLocks noGrp="1"/>
          </p:cNvSpPr>
          <p:nvPr>
            <p:ph type="body" sz="quarter" idx="1"/>
          </p:nvPr>
        </p:nvSpPr>
        <p:spPr>
          <a:xfrm>
            <a:off x="2166938" y="5229449"/>
            <a:ext cx="7858125" cy="945791"/>
          </a:xfrm>
          <a:prstGeom prst="rect">
            <a:avLst/>
          </a:prstGeom>
        </p:spPr>
        <p:txBody>
          <a:bodyPr>
            <a:normAutofit fontScale="70000" lnSpcReduction="20000"/>
          </a:bodyPr>
          <a:lstStyle/>
          <a:p>
            <a:pPr marL="203322" indent="-203322" defTabSz="283418">
              <a:spcBef>
                <a:spcPts val="1828"/>
              </a:spcBef>
              <a:defRPr sz="2760"/>
            </a:pPr>
            <a:r>
              <a:t>均在已有的基本星表上加上更多“相对”位置的恒星</a:t>
            </a:r>
          </a:p>
          <a:p>
            <a:pPr marL="203322" indent="-203322" defTabSz="283418">
              <a:spcBef>
                <a:spcPts val="1828"/>
              </a:spcBef>
              <a:defRPr sz="2760"/>
            </a:pPr>
            <a:r>
              <a:rPr u="sng">
                <a:hlinkClick r:id="rId2"/>
              </a:rPr>
              <a:t>https://www.frontiersin.org/articles/10.3389/fspas.2021.639706/full</a:t>
            </a:r>
          </a:p>
        </p:txBody>
      </p:sp>
      <p:pic>
        <p:nvPicPr>
          <p:cNvPr id="445" name="影像" descr="影像"/>
          <p:cNvPicPr>
            <a:picLocks noChangeAspect="1"/>
          </p:cNvPicPr>
          <p:nvPr/>
        </p:nvPicPr>
        <p:blipFill>
          <a:blip r:embed="rId3"/>
          <a:stretch>
            <a:fillRect/>
          </a:stretch>
        </p:blipFill>
        <p:spPr>
          <a:xfrm>
            <a:off x="2949702" y="1835701"/>
            <a:ext cx="6373399" cy="3031446"/>
          </a:xfrm>
          <a:prstGeom prst="rect">
            <a:avLst/>
          </a:prstGeom>
          <a:solidFill>
            <a:schemeClr val="tx1"/>
          </a:solidFill>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按兩下即可編輯"/>
          <p:cNvSpPr txBox="1">
            <a:spLocks noGrp="1"/>
          </p:cNvSpPr>
          <p:nvPr>
            <p:ph type="title"/>
          </p:nvPr>
        </p:nvSpPr>
        <p:spPr>
          <a:prstGeom prst="rect">
            <a:avLst/>
          </a:prstGeom>
        </p:spPr>
        <p:txBody>
          <a:bodyPr/>
          <a:lstStyle/>
          <a:p>
            <a:endParaRPr/>
          </a:p>
        </p:txBody>
      </p:sp>
      <p:sp>
        <p:nvSpPr>
          <p:cNvPr id="454" name="到目前为止，我们一直在尝试根据相对于彼此的运动天体，并仅与理论框架（在这种情况下，赤道和春分点）间接相关，实现惯性参考系…"/>
          <p:cNvSpPr txBox="1">
            <a:spLocks noGrp="1"/>
          </p:cNvSpPr>
          <p:nvPr>
            <p:ph type="body" idx="1"/>
          </p:nvPr>
        </p:nvSpPr>
        <p:spPr>
          <a:prstGeom prst="rect">
            <a:avLst/>
          </a:prstGeom>
        </p:spPr>
        <p:txBody>
          <a:bodyPr>
            <a:normAutofit fontScale="70000" lnSpcReduction="20000"/>
          </a:bodyPr>
          <a:lstStyle/>
          <a:p>
            <a:pPr marL="256362" indent="-256362" defTabSz="357353">
              <a:spcBef>
                <a:spcPts val="2320"/>
              </a:spcBef>
              <a:defRPr sz="3480"/>
            </a:pPr>
            <a:r>
              <a:rPr dirty="0" err="1"/>
              <a:t>到目前为止，我们一直在尝试根据相对于彼此的运动天体，并仅与理论框架（在这种情况下，赤道和春分点）间接相关，实现惯性参考系</a:t>
            </a:r>
            <a:endParaRPr dirty="0"/>
          </a:p>
          <a:p>
            <a:pPr marL="256362" indent="-256362" defTabSz="357353">
              <a:spcBef>
                <a:spcPts val="2320"/>
              </a:spcBef>
              <a:defRPr sz="3480"/>
            </a:pPr>
            <a:r>
              <a:rPr dirty="0" err="1"/>
              <a:t>几何的替代方案</a:t>
            </a:r>
            <a:r>
              <a:rPr dirty="0"/>
              <a:t>: </a:t>
            </a:r>
            <a:r>
              <a:rPr dirty="0" err="1"/>
              <a:t>如果天体没有相对运动，它们就会构成天空上的一组发光点，其整体分布无变化，人们就可以用来标记位置</a:t>
            </a:r>
            <a:endParaRPr dirty="0"/>
          </a:p>
          <a:p>
            <a:pPr marL="256362" indent="-256362" defTabSz="357353">
              <a:spcBef>
                <a:spcPts val="2320"/>
              </a:spcBef>
              <a:defRPr sz="3480"/>
            </a:pPr>
            <a:r>
              <a:rPr dirty="0" err="1"/>
              <a:t>河外致密射电源，如类星体</a:t>
            </a:r>
            <a:endParaRPr dirty="0"/>
          </a:p>
          <a:p>
            <a:pPr marL="256362" indent="-256362" defTabSz="357353">
              <a:spcBef>
                <a:spcPts val="2320"/>
              </a:spcBef>
              <a:defRPr sz="3480"/>
            </a:pPr>
            <a:r>
              <a:rPr dirty="0" err="1"/>
              <a:t>惯性、非旋转的</a:t>
            </a:r>
            <a:endParaRPr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4">
                                            <p:txEl>
                                              <p:pRg st="1" end="1"/>
                                            </p:txEl>
                                          </p:spTgt>
                                        </p:tgtEl>
                                        <p:attrNameLst>
                                          <p:attrName>style.visibility</p:attrName>
                                        </p:attrNameLst>
                                      </p:cBhvr>
                                      <p:to>
                                        <p:strVal val="visible"/>
                                      </p:to>
                                    </p:set>
                                    <p:animEffect transition="in" filter="blinds(horizontal)">
                                      <p:cBhvr>
                                        <p:cTn id="7" dur="500"/>
                                        <p:tgtEl>
                                          <p:spTgt spid="45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54">
                                            <p:txEl>
                                              <p:pRg st="2" end="2"/>
                                            </p:txEl>
                                          </p:spTgt>
                                        </p:tgtEl>
                                        <p:attrNameLst>
                                          <p:attrName>style.visibility</p:attrName>
                                        </p:attrNameLst>
                                      </p:cBhvr>
                                      <p:to>
                                        <p:strVal val="visible"/>
                                      </p:to>
                                    </p:set>
                                    <p:animEffect transition="in" filter="dissolve">
                                      <p:cBhvr>
                                        <p:cTn id="12" dur="500"/>
                                        <p:tgtEl>
                                          <p:spTgt spid="454">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54">
                                            <p:txEl>
                                              <p:pRg st="3" end="3"/>
                                            </p:txEl>
                                          </p:spTgt>
                                        </p:tgtEl>
                                        <p:attrNameLst>
                                          <p:attrName>style.visibility</p:attrName>
                                        </p:attrNameLst>
                                      </p:cBhvr>
                                      <p:to>
                                        <p:strVal val="visible"/>
                                      </p:to>
                                    </p:set>
                                    <p:animEffect transition="in" filter="dissolve">
                                      <p:cBhvr>
                                        <p:cTn id="15" dur="500"/>
                                        <p:tgtEl>
                                          <p:spTgt spid="4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1DBD-1C05-761A-303B-E018245C6413}"/>
              </a:ext>
            </a:extLst>
          </p:cNvPr>
          <p:cNvSpPr>
            <a:spLocks noGrp="1"/>
          </p:cNvSpPr>
          <p:nvPr>
            <p:ph type="title"/>
          </p:nvPr>
        </p:nvSpPr>
        <p:spPr/>
        <p:txBody>
          <a:bodyPr/>
          <a:lstStyle/>
          <a:p>
            <a:r>
              <a:rPr lang="zh-TW" altLang="en-US" dirty="0"/>
              <a:t>无旋转点</a:t>
            </a:r>
            <a:r>
              <a:rPr lang="en-US" altLang="zh-TW" dirty="0"/>
              <a:t>CIO</a:t>
            </a:r>
            <a:r>
              <a:rPr lang="zh-TW" altLang="en-US" dirty="0"/>
              <a:t>和</a:t>
            </a:r>
            <a:r>
              <a:rPr lang="en-US" altLang="zh-TW" dirty="0"/>
              <a:t>TIO</a:t>
            </a:r>
            <a:endParaRPr lang="en-US" dirty="0"/>
          </a:p>
        </p:txBody>
      </p:sp>
      <p:sp>
        <p:nvSpPr>
          <p:cNvPr id="3" name="Content Placeholder 2">
            <a:extLst>
              <a:ext uri="{FF2B5EF4-FFF2-40B4-BE49-F238E27FC236}">
                <a16:creationId xmlns:a16="http://schemas.microsoft.com/office/drawing/2014/main" id="{B8CA83BE-817B-FD61-8FED-3D8E02776CC4}"/>
              </a:ext>
            </a:extLst>
          </p:cNvPr>
          <p:cNvSpPr>
            <a:spLocks noGrp="1"/>
          </p:cNvSpPr>
          <p:nvPr>
            <p:ph idx="1"/>
          </p:nvPr>
        </p:nvSpPr>
        <p:spPr>
          <a:xfrm>
            <a:off x="685801" y="2142067"/>
            <a:ext cx="5410199" cy="3649133"/>
          </a:xfrm>
        </p:spPr>
        <p:txBody>
          <a:bodyPr>
            <a:normAutofit/>
          </a:bodyPr>
          <a:lstStyle/>
          <a:p>
            <a:r>
              <a:rPr lang="zh-TW" altLang="en-US" dirty="0"/>
              <a:t>为了度量的需要，在中间赤道上选取一个相对于</a:t>
            </a:r>
            <a:r>
              <a:rPr lang="zh-TW" altLang="en-US" dirty="0">
                <a:solidFill>
                  <a:srgbClr val="FFC000"/>
                </a:solidFill>
              </a:rPr>
              <a:t>天球参考系</a:t>
            </a:r>
            <a:r>
              <a:rPr lang="zh-TW" altLang="en-US" dirty="0"/>
              <a:t>没有转动的点作为零点，叫做天球中间零点</a:t>
            </a:r>
            <a:r>
              <a:rPr lang="en-US" altLang="zh-TW" dirty="0"/>
              <a:t>(</a:t>
            </a:r>
            <a:r>
              <a:rPr lang="en-US" dirty="0"/>
              <a:t>celestial intermediate origin. </a:t>
            </a:r>
            <a:r>
              <a:rPr lang="en-US" dirty="0">
                <a:solidFill>
                  <a:schemeClr val="accent2">
                    <a:lumMod val="40000"/>
                    <a:lumOff val="60000"/>
                  </a:schemeClr>
                </a:solidFill>
              </a:rPr>
              <a:t>CIO</a:t>
            </a:r>
            <a:r>
              <a:rPr lang="en-US" dirty="0"/>
              <a:t>)</a:t>
            </a:r>
          </a:p>
          <a:p>
            <a:r>
              <a:rPr lang="zh-TW" altLang="en-US" dirty="0"/>
              <a:t>同样的，在中间赤道上选取一个相对于</a:t>
            </a:r>
            <a:r>
              <a:rPr lang="zh-TW" altLang="en-US" dirty="0">
                <a:solidFill>
                  <a:srgbClr val="00B0F0"/>
                </a:solidFill>
              </a:rPr>
              <a:t>地球参考系</a:t>
            </a:r>
            <a:r>
              <a:rPr lang="zh-TW" altLang="en-US" dirty="0"/>
              <a:t>没有转动的点作为零点，叫做地球中间零点 </a:t>
            </a:r>
            <a:r>
              <a:rPr lang="en-US" altLang="zh-TW" dirty="0"/>
              <a:t>(</a:t>
            </a:r>
            <a:r>
              <a:rPr lang="en-HK" altLang="zh-TW" dirty="0"/>
              <a:t>terrestrial intermediate origin, </a:t>
            </a:r>
            <a:r>
              <a:rPr lang="en-HK" altLang="zh-TW" dirty="0">
                <a:solidFill>
                  <a:schemeClr val="accent5"/>
                </a:solidFill>
              </a:rPr>
              <a:t>TIO</a:t>
            </a:r>
            <a:r>
              <a:rPr lang="en-HK" altLang="zh-TW" dirty="0"/>
              <a:t>)</a:t>
            </a:r>
          </a:p>
          <a:p>
            <a:r>
              <a:rPr lang="zh-TW" altLang="en-US" dirty="0"/>
              <a:t>均为固定方向原点</a:t>
            </a:r>
          </a:p>
          <a:p>
            <a:endParaRPr lang="zh-TW" altLang="en-US" dirty="0"/>
          </a:p>
        </p:txBody>
      </p:sp>
      <p:pic>
        <p:nvPicPr>
          <p:cNvPr id="5" name="Picture 4">
            <a:extLst>
              <a:ext uri="{FF2B5EF4-FFF2-40B4-BE49-F238E27FC236}">
                <a16:creationId xmlns:a16="http://schemas.microsoft.com/office/drawing/2014/main" id="{F5CE5BC8-7FBD-1019-ECB7-44489F641560}"/>
              </a:ext>
            </a:extLst>
          </p:cNvPr>
          <p:cNvPicPr>
            <a:picLocks noChangeAspect="1"/>
          </p:cNvPicPr>
          <p:nvPr/>
        </p:nvPicPr>
        <p:blipFill>
          <a:blip r:embed="rId2"/>
          <a:stretch>
            <a:fillRect/>
          </a:stretch>
        </p:blipFill>
        <p:spPr>
          <a:xfrm>
            <a:off x="6502399" y="1022350"/>
            <a:ext cx="5003800" cy="4813300"/>
          </a:xfrm>
          <a:prstGeom prst="rect">
            <a:avLst/>
          </a:prstGeom>
        </p:spPr>
      </p:pic>
      <p:sp>
        <p:nvSpPr>
          <p:cNvPr id="7" name="TextBox 6">
            <a:extLst>
              <a:ext uri="{FF2B5EF4-FFF2-40B4-BE49-F238E27FC236}">
                <a16:creationId xmlns:a16="http://schemas.microsoft.com/office/drawing/2014/main" id="{3DB7EECA-077F-A43A-A55D-04135CE80AD1}"/>
              </a:ext>
            </a:extLst>
          </p:cNvPr>
          <p:cNvSpPr txBox="1"/>
          <p:nvPr/>
        </p:nvSpPr>
        <p:spPr>
          <a:xfrm>
            <a:off x="6502399" y="5925234"/>
            <a:ext cx="4856967" cy="646331"/>
          </a:xfrm>
          <a:prstGeom prst="rect">
            <a:avLst/>
          </a:prstGeom>
          <a:noFill/>
        </p:spPr>
        <p:txBody>
          <a:bodyPr wrap="square">
            <a:spAutoFit/>
          </a:bodyPr>
          <a:lstStyle/>
          <a:p>
            <a:r>
              <a:rPr lang="zh-TW" altLang="en-US" dirty="0"/>
              <a:t>地心参考系中的中间赤道 ，</a:t>
            </a:r>
            <a:r>
              <a:rPr lang="en-HK" altLang="zh-TW" dirty="0"/>
              <a:t>E </a:t>
            </a:r>
            <a:r>
              <a:rPr lang="zh-TW" altLang="en-US" dirty="0"/>
              <a:t>为地球质心，平太阳和春分点都在这个圆周上</a:t>
            </a:r>
            <a:r>
              <a:rPr lang="en-US" altLang="zh-TW" dirty="0"/>
              <a:t>.</a:t>
            </a:r>
            <a:endParaRPr lang="zh-TW" altLang="en-US" dirty="0"/>
          </a:p>
        </p:txBody>
      </p:sp>
    </p:spTree>
    <p:extLst>
      <p:ext uri="{BB962C8B-B14F-4D97-AF65-F5344CB8AC3E}">
        <p14:creationId xmlns:p14="http://schemas.microsoft.com/office/powerpoint/2010/main" val="1809770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按兩下即可編輯"/>
          <p:cNvSpPr txBox="1">
            <a:spLocks noGrp="1"/>
          </p:cNvSpPr>
          <p:nvPr>
            <p:ph type="title"/>
          </p:nvPr>
        </p:nvSpPr>
        <p:spPr>
          <a:prstGeom prst="rect">
            <a:avLst/>
          </a:prstGeom>
        </p:spPr>
        <p:txBody>
          <a:bodyPr/>
          <a:lstStyle/>
          <a:p>
            <a:endParaRPr/>
          </a:p>
        </p:txBody>
      </p:sp>
      <p:sp>
        <p:nvSpPr>
          <p:cNvPr id="457" name="Herschel, Laplace…"/>
          <p:cNvSpPr txBox="1">
            <a:spLocks noGrp="1"/>
          </p:cNvSpPr>
          <p:nvPr>
            <p:ph type="body" idx="1"/>
          </p:nvPr>
        </p:nvSpPr>
        <p:spPr>
          <a:xfrm>
            <a:off x="629500" y="706238"/>
            <a:ext cx="10131425" cy="3649133"/>
          </a:xfrm>
          <a:prstGeom prst="rect">
            <a:avLst/>
          </a:prstGeom>
        </p:spPr>
        <p:txBody>
          <a:bodyPr>
            <a:normAutofit/>
          </a:bodyPr>
          <a:lstStyle/>
          <a:p>
            <a:r>
              <a:rPr sz="2531" dirty="0"/>
              <a:t>1991 </a:t>
            </a:r>
            <a:r>
              <a:rPr sz="2531" dirty="0" err="1"/>
              <a:t>IAU提出基于类星体等建立国际天球参考系統</a:t>
            </a:r>
            <a:r>
              <a:rPr sz="2531" dirty="0"/>
              <a:t> ICRS</a:t>
            </a:r>
          </a:p>
        </p:txBody>
      </p:sp>
      <p:pic>
        <p:nvPicPr>
          <p:cNvPr id="458" name="OSC_Astro_27_01_Quasar.jpg" descr="OSC_Astro_27_01_Quasar.jpg"/>
          <p:cNvPicPr>
            <a:picLocks noChangeAspect="1"/>
          </p:cNvPicPr>
          <p:nvPr/>
        </p:nvPicPr>
        <p:blipFill>
          <a:blip r:embed="rId2"/>
          <a:stretch>
            <a:fillRect/>
          </a:stretch>
        </p:blipFill>
        <p:spPr>
          <a:xfrm>
            <a:off x="3019408" y="3142871"/>
            <a:ext cx="3029228" cy="2450751"/>
          </a:xfrm>
          <a:prstGeom prst="rect">
            <a:avLst/>
          </a:prstGeom>
          <a:ln w="12700">
            <a:miter lim="400000"/>
          </a:ln>
        </p:spPr>
      </p:pic>
      <p:pic>
        <p:nvPicPr>
          <p:cNvPr id="459" name="影像" descr="影像"/>
          <p:cNvPicPr>
            <a:picLocks noChangeAspect="1"/>
          </p:cNvPicPr>
          <p:nvPr/>
        </p:nvPicPr>
        <p:blipFill>
          <a:blip r:embed="rId3"/>
          <a:stretch>
            <a:fillRect/>
          </a:stretch>
        </p:blipFill>
        <p:spPr>
          <a:xfrm>
            <a:off x="6765700" y="3883785"/>
            <a:ext cx="2485443" cy="375518"/>
          </a:xfrm>
          <a:prstGeom prst="rect">
            <a:avLst/>
          </a:prstGeom>
          <a:solidFill>
            <a:schemeClr val="tx1"/>
          </a:solidFill>
          <a:ln w="12700">
            <a:miter lim="400000"/>
          </a:ln>
        </p:spPr>
      </p:pic>
      <p:cxnSp>
        <p:nvCxnSpPr>
          <p:cNvPr id="3" name="Straight Arrow Connector 2">
            <a:extLst>
              <a:ext uri="{FF2B5EF4-FFF2-40B4-BE49-F238E27FC236}">
                <a16:creationId xmlns:a16="http://schemas.microsoft.com/office/drawing/2014/main" id="{D6E152C0-EECA-C520-649F-89C257ECD0BB}"/>
              </a:ext>
            </a:extLst>
          </p:cNvPr>
          <p:cNvCxnSpPr/>
          <p:nvPr/>
        </p:nvCxnSpPr>
        <p:spPr>
          <a:xfrm flipV="1">
            <a:off x="8124276" y="4368247"/>
            <a:ext cx="0" cy="654784"/>
          </a:xfrm>
          <a:prstGeom prst="straightConnector1">
            <a:avLst/>
          </a:prstGeom>
          <a:noFill/>
          <a:ln w="25400" cap="flat">
            <a:solidFill>
              <a:schemeClr val="accent5">
                <a:alpha val="75000"/>
              </a:schemeClr>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4" name="TextBox 3">
            <a:extLst>
              <a:ext uri="{FF2B5EF4-FFF2-40B4-BE49-F238E27FC236}">
                <a16:creationId xmlns:a16="http://schemas.microsoft.com/office/drawing/2014/main" id="{69425185-36A0-F895-CEE7-5FDD90787455}"/>
              </a:ext>
            </a:extLst>
          </p:cNvPr>
          <p:cNvSpPr txBox="1"/>
          <p:nvPr/>
        </p:nvSpPr>
        <p:spPr>
          <a:xfrm>
            <a:off x="7396721" y="4982737"/>
            <a:ext cx="1689566" cy="331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t">
            <a:spAutoFit/>
          </a:bodyPr>
          <a:lstStyle/>
          <a:p>
            <a:pPr algn="ctr" defTabSz="321457" hangingPunct="0"/>
            <a:r>
              <a:rPr lang="en-US" sz="1687" dirty="0">
                <a:solidFill>
                  <a:srgbClr val="FFFF00"/>
                </a:solidFill>
                <a:latin typeface="Avenir Medium"/>
                <a:ea typeface="Avenir Medium"/>
                <a:cs typeface="Avenir Medium"/>
                <a:sym typeface="Avenir Medium"/>
              </a:rPr>
              <a:t>Hubble constant</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VLBI观测"/>
          <p:cNvSpPr txBox="1">
            <a:spLocks noGrp="1"/>
          </p:cNvSpPr>
          <p:nvPr>
            <p:ph type="title"/>
          </p:nvPr>
        </p:nvSpPr>
        <p:spPr>
          <a:prstGeom prst="rect">
            <a:avLst/>
          </a:prstGeom>
        </p:spPr>
        <p:txBody>
          <a:bodyPr/>
          <a:lstStyle/>
          <a:p>
            <a:r>
              <a:rPr lang="zh-HK" altLang="en-US" dirty="0"/>
              <a:t> 甚长基线干涉测量技术</a:t>
            </a:r>
            <a:r>
              <a:rPr lang="en-US" altLang="zh-HK" dirty="0"/>
              <a:t>(</a:t>
            </a:r>
            <a:r>
              <a:rPr lang="en-HK" altLang="zh-HK" dirty="0"/>
              <a:t>VLBI)</a:t>
            </a:r>
            <a:endParaRPr dirty="0"/>
          </a:p>
        </p:txBody>
      </p:sp>
      <p:pic>
        <p:nvPicPr>
          <p:cNvPr id="473" name="影像" descr="影像"/>
          <p:cNvPicPr>
            <a:picLocks noChangeAspect="1"/>
          </p:cNvPicPr>
          <p:nvPr/>
        </p:nvPicPr>
        <p:blipFill>
          <a:blip r:embed="rId2"/>
          <a:stretch>
            <a:fillRect/>
          </a:stretch>
        </p:blipFill>
        <p:spPr>
          <a:xfrm>
            <a:off x="7833226" y="609600"/>
            <a:ext cx="3429700" cy="3385260"/>
          </a:xfrm>
          <a:prstGeom prst="rect">
            <a:avLst/>
          </a:prstGeom>
          <a:solidFill>
            <a:schemeClr val="tx1"/>
          </a:solidFill>
          <a:ln w="12700">
            <a:miter lim="400000"/>
          </a:ln>
        </p:spPr>
      </p:pic>
      <p:pic>
        <p:nvPicPr>
          <p:cNvPr id="474" name="影像" descr="影像"/>
          <p:cNvPicPr>
            <a:picLocks noChangeAspect="1"/>
          </p:cNvPicPr>
          <p:nvPr/>
        </p:nvPicPr>
        <p:blipFill>
          <a:blip r:embed="rId3"/>
          <a:stretch>
            <a:fillRect/>
          </a:stretch>
        </p:blipFill>
        <p:spPr>
          <a:xfrm>
            <a:off x="2230560" y="3031578"/>
            <a:ext cx="1301666" cy="869462"/>
          </a:xfrm>
          <a:prstGeom prst="rect">
            <a:avLst/>
          </a:prstGeom>
          <a:solidFill>
            <a:schemeClr val="tx1"/>
          </a:solidFill>
          <a:ln w="12700">
            <a:miter lim="400000"/>
          </a:ln>
        </p:spPr>
      </p:pic>
      <p:pic>
        <p:nvPicPr>
          <p:cNvPr id="475" name="影像" descr="影像"/>
          <p:cNvPicPr>
            <a:picLocks noChangeAspect="1"/>
          </p:cNvPicPr>
          <p:nvPr/>
        </p:nvPicPr>
        <p:blipFill>
          <a:blip r:embed="rId4"/>
          <a:stretch>
            <a:fillRect/>
          </a:stretch>
        </p:blipFill>
        <p:spPr>
          <a:xfrm>
            <a:off x="1312940" y="4345346"/>
            <a:ext cx="4438573" cy="703180"/>
          </a:xfrm>
          <a:prstGeom prst="rect">
            <a:avLst/>
          </a:prstGeom>
          <a:solidFill>
            <a:schemeClr val="tx1"/>
          </a:solidFill>
          <a:ln w="12700">
            <a:miter lim="400000"/>
          </a:ln>
        </p:spPr>
      </p:pic>
      <p:sp>
        <p:nvSpPr>
          <p:cNvPr id="476" name="VLBI 站台位置 -&gt; 天体源位置 -&gt; 标定新的VLBI 站台位置"/>
          <p:cNvSpPr txBox="1"/>
          <p:nvPr/>
        </p:nvSpPr>
        <p:spPr>
          <a:xfrm>
            <a:off x="929074" y="6149393"/>
            <a:ext cx="7311297" cy="441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r>
              <a:rPr sz="2400" dirty="0"/>
              <a:t>VLBI </a:t>
            </a:r>
            <a:r>
              <a:rPr sz="2400" dirty="0" err="1"/>
              <a:t>站台位置</a:t>
            </a:r>
            <a:r>
              <a:rPr sz="2400" dirty="0"/>
              <a:t> -&gt; </a:t>
            </a:r>
            <a:r>
              <a:rPr sz="2400" dirty="0" err="1"/>
              <a:t>天体源位置</a:t>
            </a:r>
            <a:r>
              <a:rPr sz="2400" dirty="0"/>
              <a:t> -&gt; </a:t>
            </a:r>
            <a:r>
              <a:rPr sz="2400" dirty="0" err="1"/>
              <a:t>标定新的VLBI</a:t>
            </a:r>
            <a:r>
              <a:rPr sz="2400" dirty="0"/>
              <a:t> </a:t>
            </a:r>
            <a:r>
              <a:rPr sz="2400" dirty="0" err="1"/>
              <a:t>站台位置</a:t>
            </a:r>
            <a:endParaRPr sz="2400" dirty="0"/>
          </a:p>
        </p:txBody>
      </p:sp>
      <p:sp>
        <p:nvSpPr>
          <p:cNvPr id="3" name="文字方塊 2">
            <a:extLst>
              <a:ext uri="{FF2B5EF4-FFF2-40B4-BE49-F238E27FC236}">
                <a16:creationId xmlns:a16="http://schemas.microsoft.com/office/drawing/2014/main" id="{3653AD75-7AAF-9E72-52C3-CAC0B0DDDCB5}"/>
              </a:ext>
            </a:extLst>
          </p:cNvPr>
          <p:cNvSpPr txBox="1"/>
          <p:nvPr/>
        </p:nvSpPr>
        <p:spPr>
          <a:xfrm>
            <a:off x="929074" y="2437316"/>
            <a:ext cx="4571536" cy="3953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zh-HK" altLang="en-US" sz="1969" dirty="0"/>
              <a:t>延迟时间：</a:t>
            </a:r>
          </a:p>
        </p:txBody>
      </p:sp>
      <p:sp>
        <p:nvSpPr>
          <p:cNvPr id="4" name="文字方塊 3">
            <a:extLst>
              <a:ext uri="{FF2B5EF4-FFF2-40B4-BE49-F238E27FC236}">
                <a16:creationId xmlns:a16="http://schemas.microsoft.com/office/drawing/2014/main" id="{6E101208-1F60-AF0E-9ED4-91BE1BDB6CE0}"/>
              </a:ext>
            </a:extLst>
          </p:cNvPr>
          <p:cNvSpPr txBox="1"/>
          <p:nvPr/>
        </p:nvSpPr>
        <p:spPr>
          <a:xfrm>
            <a:off x="1312940" y="5200508"/>
            <a:ext cx="4825040" cy="266933"/>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t">
            <a:spAutoFit/>
          </a:bodyPr>
          <a:lstStyle/>
          <a:p>
            <a:pPr algn="ctr" defTabSz="321457" hangingPunct="0"/>
            <a:r>
              <a:rPr lang="el-GR" altLang="zh-HK" sz="1266" dirty="0">
                <a:solidFill>
                  <a:srgbClr val="000000"/>
                </a:solidFill>
                <a:latin typeface="TimesNewRoman"/>
              </a:rPr>
              <a:t>δ </a:t>
            </a:r>
            <a:r>
              <a:rPr lang="zh-HK" altLang="en-US" sz="1266" dirty="0">
                <a:solidFill>
                  <a:srgbClr val="000000"/>
                </a:solidFill>
                <a:latin typeface="TimesNewRoman"/>
              </a:rPr>
              <a:t>和 </a:t>
            </a:r>
            <a:r>
              <a:rPr lang="en-HK" altLang="zh-HK" sz="1266" dirty="0">
                <a:solidFill>
                  <a:srgbClr val="000000"/>
                </a:solidFill>
                <a:latin typeface="TimesNewRoman"/>
              </a:rPr>
              <a:t>H </a:t>
            </a:r>
            <a:r>
              <a:rPr lang="zh-HK" altLang="en-US" sz="1266" dirty="0">
                <a:solidFill>
                  <a:srgbClr val="000000"/>
                </a:solidFill>
                <a:latin typeface="TimesNewRoman"/>
              </a:rPr>
              <a:t>分别为该射电源的赤纬和时角</a:t>
            </a:r>
            <a:r>
              <a:rPr lang="en-US" altLang="zh-HK" sz="1266" dirty="0">
                <a:solidFill>
                  <a:srgbClr val="000000"/>
                </a:solidFill>
                <a:latin typeface="TimesNewRoman"/>
              </a:rPr>
              <a:t>, </a:t>
            </a:r>
            <a:r>
              <a:rPr lang="en-HK" altLang="zh-HK" sz="1266" dirty="0">
                <a:solidFill>
                  <a:srgbClr val="000000"/>
                </a:solidFill>
                <a:latin typeface="TimesNewRoman"/>
              </a:rPr>
              <a:t>d </a:t>
            </a:r>
            <a:r>
              <a:rPr lang="zh-HK" altLang="en-US" sz="1266" dirty="0">
                <a:solidFill>
                  <a:srgbClr val="000000"/>
                </a:solidFill>
                <a:latin typeface="TimesNewRoman"/>
              </a:rPr>
              <a:t>和 </a:t>
            </a:r>
            <a:r>
              <a:rPr lang="en-HK" altLang="zh-HK" sz="1266" dirty="0">
                <a:solidFill>
                  <a:srgbClr val="000000"/>
                </a:solidFill>
                <a:latin typeface="TimesNewRoman"/>
              </a:rPr>
              <a:t>h</a:t>
            </a:r>
            <a:r>
              <a:rPr lang="zh-HK" altLang="en-US" sz="1266" dirty="0">
                <a:solidFill>
                  <a:srgbClr val="000000"/>
                </a:solidFill>
                <a:latin typeface="TimesNewRoman"/>
              </a:rPr>
              <a:t>为</a:t>
            </a:r>
            <a:r>
              <a:rPr lang="en-US" altLang="zh-HK" sz="1266" dirty="0">
                <a:solidFill>
                  <a:srgbClr val="000000"/>
                </a:solidFill>
                <a:latin typeface="TimesNewRoman"/>
              </a:rPr>
              <a:t> </a:t>
            </a:r>
            <a:r>
              <a:rPr lang="en-HK" altLang="zh-HK" sz="1266" b="1" dirty="0">
                <a:solidFill>
                  <a:srgbClr val="000000"/>
                </a:solidFill>
                <a:latin typeface="TimesNewRoman"/>
              </a:rPr>
              <a:t>B</a:t>
            </a:r>
            <a:r>
              <a:rPr lang="zh-HK" altLang="en-US" sz="1266" dirty="0">
                <a:solidFill>
                  <a:srgbClr val="000000"/>
                </a:solidFill>
                <a:latin typeface="TimesNewRoman"/>
              </a:rPr>
              <a:t>向量</a:t>
            </a:r>
            <a:r>
              <a:rPr lang="en-US" altLang="zh-HK" sz="1266" dirty="0">
                <a:solidFill>
                  <a:srgbClr val="000000"/>
                </a:solidFill>
                <a:latin typeface="TimesNewRoman"/>
              </a:rPr>
              <a:t> </a:t>
            </a:r>
            <a:r>
              <a:rPr lang="zh-HK" altLang="en-US" sz="1266" dirty="0">
                <a:solidFill>
                  <a:srgbClr val="000000"/>
                </a:solidFill>
                <a:latin typeface="TimesNewRoman"/>
              </a:rPr>
              <a:t>的</a:t>
            </a:r>
            <a:r>
              <a:rPr lang="en-US" altLang="zh-HK" sz="1266" dirty="0">
                <a:solidFill>
                  <a:srgbClr val="000000"/>
                </a:solidFill>
                <a:latin typeface="TimesNewRoman"/>
              </a:rPr>
              <a:t> </a:t>
            </a:r>
            <a:r>
              <a:rPr lang="zh-HK" altLang="en-US" sz="1266" dirty="0">
                <a:solidFill>
                  <a:srgbClr val="000000"/>
                </a:solidFill>
                <a:latin typeface="TimesNewRoman"/>
              </a:rPr>
              <a:t>赤纬和时角</a:t>
            </a:r>
            <a:endParaRPr lang="zh-HK" altLang="en-US" sz="1687" dirty="0">
              <a:solidFill>
                <a:srgbClr val="5B5854"/>
              </a:solidFill>
              <a:latin typeface="Avenir Medium"/>
              <a:ea typeface="Avenir Medium"/>
              <a:cs typeface="Avenir Medium"/>
              <a:sym typeface="Avenir Medium"/>
            </a:endParaRPr>
          </a:p>
        </p:txBody>
      </p:sp>
      <p:sp>
        <p:nvSpPr>
          <p:cNvPr id="2" name="按兩下即可編輯">
            <a:extLst>
              <a:ext uri="{FF2B5EF4-FFF2-40B4-BE49-F238E27FC236}">
                <a16:creationId xmlns:a16="http://schemas.microsoft.com/office/drawing/2014/main" id="{5943DB01-A448-F174-E34E-CC72ABD1A6CD}"/>
              </a:ext>
            </a:extLst>
          </p:cNvPr>
          <p:cNvSpPr txBox="1">
            <a:spLocks noGrp="1"/>
          </p:cNvSpPr>
          <p:nvPr>
            <p:ph type="body" idx="1"/>
          </p:nvPr>
        </p:nvSpPr>
        <p:spPr>
          <a:xfrm>
            <a:off x="7498712" y="2634998"/>
            <a:ext cx="4098727" cy="4536281"/>
          </a:xfrm>
          <a:prstGeom prst="rect">
            <a:avLst/>
          </a:prstGeom>
        </p:spPr>
        <p:txBody>
          <a:bodyPr>
            <a:normAutofit/>
          </a:bodyPr>
          <a:lstStyle/>
          <a:p>
            <a:r>
              <a:rPr lang="en-US" altLang="zh-HK" sz="2250" dirty="0"/>
              <a:t>VLBI</a:t>
            </a:r>
            <a:r>
              <a:rPr lang="zh-HK" altLang="en-US" sz="2250" dirty="0"/>
              <a:t>系统主要由天线、接收机、数据记录终端、原子钟和时间同步系统以及相关处理系统等部分组成。</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国际天球参考架的建立与VLBI观测"/>
          <p:cNvSpPr txBox="1">
            <a:spLocks noGrp="1"/>
          </p:cNvSpPr>
          <p:nvPr>
            <p:ph type="title"/>
          </p:nvPr>
        </p:nvSpPr>
        <p:spPr>
          <a:prstGeom prst="rect">
            <a:avLst/>
          </a:prstGeom>
        </p:spPr>
        <p:txBody>
          <a:bodyPr>
            <a:normAutofit fontScale="90000"/>
          </a:bodyPr>
          <a:lstStyle>
            <a:lvl1pPr defTabSz="572516">
              <a:defRPr sz="5684"/>
            </a:lvl1pPr>
          </a:lstStyle>
          <a:p>
            <a:r>
              <a:rPr dirty="0" err="1"/>
              <a:t>国际天球参考架</a:t>
            </a:r>
            <a:r>
              <a:rPr lang="en-HK" dirty="0"/>
              <a:t>(ICRF)</a:t>
            </a:r>
            <a:r>
              <a:rPr dirty="0" err="1"/>
              <a:t>的建立与VLBI观测</a:t>
            </a:r>
            <a:endParaRPr dirty="0"/>
          </a:p>
        </p:txBody>
      </p:sp>
      <p:sp>
        <p:nvSpPr>
          <p:cNvPr id="465" name="跟随赤道参考系…"/>
          <p:cNvSpPr txBox="1">
            <a:spLocks noGrp="1"/>
          </p:cNvSpPr>
          <p:nvPr>
            <p:ph type="body" idx="1"/>
          </p:nvPr>
        </p:nvSpPr>
        <p:spPr>
          <a:prstGeom prst="rect">
            <a:avLst/>
          </a:prstGeom>
        </p:spPr>
        <p:txBody>
          <a:bodyPr>
            <a:normAutofit/>
          </a:bodyPr>
          <a:lstStyle/>
          <a:p>
            <a:r>
              <a:rPr sz="2531" dirty="0" err="1"/>
              <a:t>跟随赤道参考系</a:t>
            </a:r>
            <a:endParaRPr sz="2531" dirty="0"/>
          </a:p>
          <a:p>
            <a:r>
              <a:rPr sz="2531" dirty="0"/>
              <a:t>基本面、经度原点尽量靠近FK5, </a:t>
            </a:r>
            <a:r>
              <a:rPr sz="2531" dirty="0" err="1"/>
              <a:t>维持学科中连续性</a:t>
            </a:r>
            <a:endParaRPr sz="2531" dirty="0"/>
          </a:p>
          <a:p>
            <a:r>
              <a:rPr sz="2531" dirty="0"/>
              <a:t>VLBI - </a:t>
            </a:r>
            <a:r>
              <a:rPr sz="2531" dirty="0" err="1"/>
              <a:t>甚长基线干涉测量（Very-long-baseline</a:t>
            </a:r>
            <a:r>
              <a:rPr sz="2531" dirty="0"/>
              <a:t> interferometry)</a:t>
            </a:r>
          </a:p>
          <a:p>
            <a:r>
              <a:rPr sz="2531" dirty="0" err="1"/>
              <a:t>精确到</a:t>
            </a:r>
            <a:r>
              <a:rPr sz="2531" dirty="0"/>
              <a:t> </a:t>
            </a:r>
          </a:p>
        </p:txBody>
      </p:sp>
      <p:pic>
        <p:nvPicPr>
          <p:cNvPr id="466" name="影像" descr="影像"/>
          <p:cNvPicPr>
            <a:picLocks noChangeAspect="1"/>
          </p:cNvPicPr>
          <p:nvPr/>
        </p:nvPicPr>
        <p:blipFill>
          <a:blip r:embed="rId2"/>
          <a:stretch>
            <a:fillRect/>
          </a:stretch>
        </p:blipFill>
        <p:spPr>
          <a:xfrm>
            <a:off x="2288262" y="4534111"/>
            <a:ext cx="2254642" cy="490054"/>
          </a:xfrm>
          <a:prstGeom prst="rect">
            <a:avLst/>
          </a:prstGeom>
          <a:solidFill>
            <a:schemeClr val="tx1"/>
          </a:solidFill>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国际天球参考架 ICRF2"/>
          <p:cNvSpPr txBox="1">
            <a:spLocks noGrp="1"/>
          </p:cNvSpPr>
          <p:nvPr>
            <p:ph type="title"/>
          </p:nvPr>
        </p:nvSpPr>
        <p:spPr>
          <a:xfrm>
            <a:off x="555172" y="110836"/>
            <a:ext cx="10131425" cy="1456267"/>
          </a:xfrm>
          <a:prstGeom prst="rect">
            <a:avLst/>
          </a:prstGeom>
        </p:spPr>
        <p:txBody>
          <a:bodyPr/>
          <a:lstStyle/>
          <a:p>
            <a:r>
              <a:rPr dirty="0" err="1"/>
              <a:t>国际天球参考架</a:t>
            </a:r>
            <a:r>
              <a:rPr dirty="0"/>
              <a:t> ICRF2</a:t>
            </a:r>
          </a:p>
        </p:txBody>
      </p:sp>
      <p:pic>
        <p:nvPicPr>
          <p:cNvPr id="479" name="影像" descr="影像"/>
          <p:cNvPicPr>
            <a:picLocks noChangeAspect="1"/>
          </p:cNvPicPr>
          <p:nvPr/>
        </p:nvPicPr>
        <p:blipFill>
          <a:blip r:embed="rId2"/>
          <a:stretch>
            <a:fillRect/>
          </a:stretch>
        </p:blipFill>
        <p:spPr>
          <a:xfrm>
            <a:off x="1997274" y="1235776"/>
            <a:ext cx="7736730" cy="3831822"/>
          </a:xfrm>
          <a:prstGeom prst="rect">
            <a:avLst/>
          </a:prstGeom>
          <a:ln w="12700">
            <a:miter lim="400000"/>
          </a:ln>
        </p:spPr>
      </p:pic>
      <p:sp>
        <p:nvSpPr>
          <p:cNvPr id="480" name="Distribution of ICRF2 sources in equatorial coordinates. Black circles: the 295 defining…"/>
          <p:cNvSpPr txBox="1"/>
          <p:nvPr/>
        </p:nvSpPr>
        <p:spPr>
          <a:xfrm>
            <a:off x="2671886" y="5350783"/>
            <a:ext cx="6421759" cy="1240404"/>
          </a:xfrm>
          <a:prstGeom prst="rect">
            <a:avLst/>
          </a:prstGeom>
          <a:solidFill>
            <a:srgbClr val="7030A0"/>
          </a:solidFill>
          <a:ln w="12700">
            <a:solidFill>
              <a:schemeClr val="accent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defRPr sz="2700"/>
            </a:pPr>
            <a:r>
              <a:rPr sz="1898" dirty="0"/>
              <a:t>Distribution of ICRF2 sources in equatorial coordinates. </a:t>
            </a:r>
            <a:endParaRPr lang="en-US" sz="1898" dirty="0"/>
          </a:p>
          <a:p>
            <a:pPr>
              <a:defRPr sz="2700"/>
            </a:pPr>
            <a:r>
              <a:rPr sz="1898" dirty="0"/>
              <a:t>Black circles: the 295 defining</a:t>
            </a:r>
            <a:r>
              <a:rPr lang="en-US" sz="1898" dirty="0"/>
              <a:t> </a:t>
            </a:r>
            <a:r>
              <a:rPr sz="1898" dirty="0"/>
              <a:t>sources. </a:t>
            </a:r>
            <a:endParaRPr lang="en-US" sz="1898" dirty="0"/>
          </a:p>
          <a:p>
            <a:pPr>
              <a:defRPr sz="2700"/>
            </a:pPr>
            <a:r>
              <a:rPr sz="1898" dirty="0"/>
              <a:t>White circles: the 922 additional VLBI sources. </a:t>
            </a:r>
            <a:endParaRPr lang="en-US" sz="1898" dirty="0"/>
          </a:p>
          <a:p>
            <a:pPr>
              <a:defRPr sz="2700"/>
            </a:pPr>
            <a:r>
              <a:rPr sz="1898" dirty="0"/>
              <a:t>Stars: the remaining 2197 sources, from the calibration sessions.</a:t>
            </a:r>
          </a:p>
        </p:txBody>
      </p:sp>
      <p:sp>
        <p:nvSpPr>
          <p:cNvPr id="2" name="TextBox 1">
            <a:extLst>
              <a:ext uri="{FF2B5EF4-FFF2-40B4-BE49-F238E27FC236}">
                <a16:creationId xmlns:a16="http://schemas.microsoft.com/office/drawing/2014/main" id="{795BA591-3ADC-D8F6-85A4-19F715DBD2E8}"/>
              </a:ext>
            </a:extLst>
          </p:cNvPr>
          <p:cNvSpPr txBox="1"/>
          <p:nvPr/>
        </p:nvSpPr>
        <p:spPr>
          <a:xfrm>
            <a:off x="9056824" y="429371"/>
            <a:ext cx="2339102" cy="523220"/>
          </a:xfrm>
          <a:prstGeom prst="rect">
            <a:avLst/>
          </a:prstGeom>
          <a:solidFill>
            <a:srgbClr val="C00000"/>
          </a:solidFill>
        </p:spPr>
        <p:txBody>
          <a:bodyPr wrap="none" rtlCol="0">
            <a:spAutoFit/>
          </a:bodyPr>
          <a:lstStyle/>
          <a:p>
            <a:r>
              <a:rPr lang="zh-TW" altLang="en-US" sz="2800" dirty="0"/>
              <a:t>几何学参考架</a:t>
            </a:r>
            <a:endParaRPr lang="en-US" sz="2800"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8B7FE-AC22-5CF9-E04D-F0D4FF1808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0F4198-589B-591D-A4B5-42ABD19CF83A}"/>
              </a:ext>
            </a:extLst>
          </p:cNvPr>
          <p:cNvSpPr>
            <a:spLocks noGrp="1"/>
          </p:cNvSpPr>
          <p:nvPr>
            <p:ph idx="1"/>
          </p:nvPr>
        </p:nvSpPr>
        <p:spPr/>
        <p:txBody>
          <a:bodyPr>
            <a:normAutofit fontScale="92500" lnSpcReduction="10000"/>
          </a:bodyPr>
          <a:lstStyle/>
          <a:p>
            <a:r>
              <a:rPr lang="zh-TW" altLang="en-US" sz="2400" dirty="0"/>
              <a:t>建立天球参考系的依据是 </a:t>
            </a:r>
            <a:r>
              <a:rPr lang="en-HK" altLang="zh-TW" sz="2400" dirty="0"/>
              <a:t>IAU </a:t>
            </a:r>
            <a:r>
              <a:rPr lang="zh-TW" altLang="en-US" sz="2400" dirty="0"/>
              <a:t>的决议，主要有 </a:t>
            </a:r>
            <a:r>
              <a:rPr lang="en-US" altLang="zh-TW" sz="2400" dirty="0"/>
              <a:t>1991 </a:t>
            </a:r>
            <a:r>
              <a:rPr lang="zh-TW" altLang="en-US" sz="2400" dirty="0"/>
              <a:t>年的 </a:t>
            </a:r>
            <a:r>
              <a:rPr lang="en-HK" altLang="zh-TW" sz="2400" dirty="0"/>
              <a:t>A4 </a:t>
            </a:r>
            <a:r>
              <a:rPr lang="zh-TW" altLang="en-US" sz="2400" dirty="0"/>
              <a:t>决议， </a:t>
            </a:r>
            <a:r>
              <a:rPr lang="en-US" altLang="zh-TW" sz="2400" dirty="0"/>
              <a:t>1997 </a:t>
            </a:r>
            <a:r>
              <a:rPr lang="zh-TW" altLang="en-US" sz="2400" dirty="0"/>
              <a:t>年的出决议和</a:t>
            </a:r>
            <a:r>
              <a:rPr lang="en-US" altLang="zh-TW" sz="2400" dirty="0"/>
              <a:t>2000 </a:t>
            </a:r>
            <a:r>
              <a:rPr lang="zh-TW" altLang="en-US" sz="2400" dirty="0"/>
              <a:t>年的</a:t>
            </a:r>
            <a:r>
              <a:rPr lang="en-HK" altLang="zh-TW" sz="2400" dirty="0"/>
              <a:t>B1</a:t>
            </a:r>
            <a:r>
              <a:rPr lang="zh-TW" altLang="en-US" sz="2400" dirty="0"/>
              <a:t>决议</a:t>
            </a:r>
            <a:r>
              <a:rPr lang="en-US" altLang="zh-TW" sz="2400" dirty="0"/>
              <a:t>.</a:t>
            </a:r>
            <a:r>
              <a:rPr lang="en-HK" altLang="zh-TW" sz="2400" dirty="0"/>
              <a:t>IERS </a:t>
            </a:r>
            <a:r>
              <a:rPr lang="zh-TW" altLang="en-US" sz="2400" dirty="0"/>
              <a:t>根据 </a:t>
            </a:r>
            <a:r>
              <a:rPr lang="en-HK" altLang="zh-TW" sz="2400" dirty="0"/>
              <a:t>IAU </a:t>
            </a:r>
            <a:r>
              <a:rPr lang="zh-TW" altLang="en-US" sz="2400" dirty="0"/>
              <a:t>的决议发布规范，具体规定天球参考系及其实现方法</a:t>
            </a:r>
            <a:r>
              <a:rPr lang="en-US" altLang="zh-TW" sz="2400" dirty="0"/>
              <a:t>.</a:t>
            </a:r>
            <a:r>
              <a:rPr lang="zh-TW" altLang="en-US" sz="2400" dirty="0"/>
              <a:t>最近两次发布的是</a:t>
            </a:r>
            <a:r>
              <a:rPr lang="en-US" altLang="zh-TW" sz="2400" dirty="0"/>
              <a:t>&lt;&lt;</a:t>
            </a:r>
            <a:r>
              <a:rPr lang="en-HK" altLang="zh-TW" sz="2400" dirty="0"/>
              <a:t>IERS </a:t>
            </a:r>
            <a:r>
              <a:rPr lang="zh-TW" altLang="en-US" sz="2400" dirty="0"/>
              <a:t>规范 </a:t>
            </a:r>
            <a:r>
              <a:rPr lang="en-US" altLang="zh-TW" sz="2400" dirty="0"/>
              <a:t>2003&gt;&gt;(</a:t>
            </a:r>
            <a:r>
              <a:rPr lang="en-HK" altLang="zh-TW" sz="2400" dirty="0"/>
              <a:t>DennisD,20(4) </a:t>
            </a:r>
            <a:r>
              <a:rPr lang="zh-TW" altLang="en-US" sz="2400" dirty="0"/>
              <a:t>和</a:t>
            </a:r>
            <a:r>
              <a:rPr lang="en-US" altLang="zh-TW" sz="2400" dirty="0"/>
              <a:t>&lt;&lt;</a:t>
            </a:r>
            <a:r>
              <a:rPr lang="en-HK" altLang="zh-TW" sz="2400" dirty="0"/>
              <a:t>IERS </a:t>
            </a:r>
            <a:r>
              <a:rPr lang="zh-TW" altLang="en-US" sz="2400" dirty="0"/>
              <a:t>规范 </a:t>
            </a:r>
            <a:r>
              <a:rPr lang="en-US" altLang="zh-TW" sz="2400" dirty="0"/>
              <a:t>2010&gt;&gt;(</a:t>
            </a:r>
            <a:r>
              <a:rPr lang="en-HK" altLang="zh-TW" sz="2400" dirty="0" err="1"/>
              <a:t>GérardPetit</a:t>
            </a:r>
            <a:r>
              <a:rPr lang="en-HK" altLang="zh-TW" sz="2400" dirty="0"/>
              <a:t>, 2(10).</a:t>
            </a:r>
            <a:endParaRPr lang="en-US" altLang="zh-TW" sz="2400" dirty="0"/>
          </a:p>
          <a:p>
            <a:r>
              <a:rPr lang="zh-TW" altLang="en-US" sz="2400" dirty="0"/>
              <a:t>规范选定 </a:t>
            </a:r>
            <a:r>
              <a:rPr lang="en-US" sz="2400" dirty="0"/>
              <a:t>J2000. </a:t>
            </a:r>
            <a:r>
              <a:rPr lang="zh-TW" altLang="en-US" sz="2400" dirty="0"/>
              <a:t>作为历元时刻，此时的平赤道面和春分点分别记为 </a:t>
            </a:r>
            <a:r>
              <a:rPr lang="en-US" sz="2400" dirty="0"/>
              <a:t>J2000.0 </a:t>
            </a:r>
            <a:r>
              <a:rPr lang="zh-TW" altLang="en-US" sz="2400" dirty="0"/>
              <a:t>平赤道平面和</a:t>
            </a:r>
            <a:r>
              <a:rPr lang="en-US" sz="2400" dirty="0"/>
              <a:t>J2000.0 </a:t>
            </a:r>
            <a:r>
              <a:rPr lang="zh-TW" altLang="en-US" sz="2400" dirty="0"/>
              <a:t>春分点，它们是时间无关的</a:t>
            </a:r>
            <a:r>
              <a:rPr lang="en-US" altLang="zh-TW" sz="2400" dirty="0"/>
              <a:t>.</a:t>
            </a:r>
          </a:p>
          <a:p>
            <a:r>
              <a:rPr lang="zh-TW" altLang="en-US" sz="2400" dirty="0"/>
              <a:t>规范规定国际天球参考系 </a:t>
            </a:r>
            <a:r>
              <a:rPr lang="en-US" altLang="zh-TW" sz="2400" dirty="0"/>
              <a:t>(</a:t>
            </a:r>
            <a:r>
              <a:rPr lang="en-US" sz="2400" dirty="0"/>
              <a:t>international celestial reference system, ICRS) </a:t>
            </a:r>
            <a:r>
              <a:rPr lang="zh-TW" altLang="en-US" sz="2400" dirty="0"/>
              <a:t>的原点在太阳系质心，基本平面尽可能地靠近 </a:t>
            </a:r>
            <a:r>
              <a:rPr lang="en-US" sz="2400" dirty="0"/>
              <a:t>J2000.0 </a:t>
            </a:r>
            <a:r>
              <a:rPr lang="zh-TW" altLang="en-US" sz="2400" dirty="0"/>
              <a:t>平赤道平面，基本方向尽可能地靠近 </a:t>
            </a:r>
            <a:r>
              <a:rPr lang="en-US" sz="2400" dirty="0"/>
              <a:t>J2000. </a:t>
            </a:r>
            <a:r>
              <a:rPr lang="zh-TW" altLang="en-US" sz="2400" dirty="0"/>
              <a:t>春分点，坐标轴指向对于类星体固定</a:t>
            </a:r>
            <a:r>
              <a:rPr lang="en-US" altLang="zh-TW" sz="2400" dirty="0"/>
              <a:t>.</a:t>
            </a:r>
          </a:p>
          <a:p>
            <a:r>
              <a:rPr lang="zh-TW" altLang="en-US" sz="2400" dirty="0"/>
              <a:t>这样定义的国际天球参考系保持与以往 </a:t>
            </a:r>
            <a:r>
              <a:rPr lang="en-US" sz="2400" dirty="0"/>
              <a:t>FK5 </a:t>
            </a:r>
            <a:r>
              <a:rPr lang="zh-TW" altLang="en-US" sz="2400" dirty="0"/>
              <a:t>参考系的兼容</a:t>
            </a:r>
            <a:r>
              <a:rPr lang="en-US" altLang="zh-TW" sz="2400" dirty="0"/>
              <a:t>.</a:t>
            </a:r>
            <a:endParaRPr lang="en-US" sz="2400" dirty="0"/>
          </a:p>
        </p:txBody>
      </p:sp>
      <p:sp>
        <p:nvSpPr>
          <p:cNvPr id="5" name="TextBox 4">
            <a:extLst>
              <a:ext uri="{FF2B5EF4-FFF2-40B4-BE49-F238E27FC236}">
                <a16:creationId xmlns:a16="http://schemas.microsoft.com/office/drawing/2014/main" id="{A765696F-0396-A92F-8D41-F7FD979CEC52}"/>
              </a:ext>
            </a:extLst>
          </p:cNvPr>
          <p:cNvSpPr txBox="1"/>
          <p:nvPr/>
        </p:nvSpPr>
        <p:spPr>
          <a:xfrm>
            <a:off x="7255822" y="1549969"/>
            <a:ext cx="5738751" cy="369332"/>
          </a:xfrm>
          <a:prstGeom prst="rect">
            <a:avLst/>
          </a:prstGeom>
          <a:noFill/>
        </p:spPr>
        <p:txBody>
          <a:bodyPr wrap="square">
            <a:spAutoFit/>
          </a:bodyPr>
          <a:lstStyle/>
          <a:p>
            <a:r>
              <a:rPr lang="en-US" dirty="0">
                <a:solidFill>
                  <a:srgbClr val="FFFF00"/>
                </a:solidFill>
              </a:rPr>
              <a:t>J2000.0 ，</a:t>
            </a:r>
            <a:r>
              <a:rPr lang="en-US" dirty="0" err="1">
                <a:solidFill>
                  <a:srgbClr val="FFFF00"/>
                </a:solidFill>
              </a:rPr>
              <a:t>这是当代各种规范共同使用的历元</a:t>
            </a:r>
            <a:endParaRPr lang="en-US" dirty="0">
              <a:solidFill>
                <a:srgbClr val="FFFF00"/>
              </a:solidFill>
            </a:endParaRPr>
          </a:p>
        </p:txBody>
      </p:sp>
    </p:spTree>
    <p:extLst>
      <p:ext uri="{BB962C8B-B14F-4D97-AF65-F5344CB8AC3E}">
        <p14:creationId xmlns:p14="http://schemas.microsoft.com/office/powerpoint/2010/main" val="2478991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669AC-03ED-933D-8048-971F840742D0}"/>
              </a:ext>
            </a:extLst>
          </p:cNvPr>
          <p:cNvSpPr>
            <a:spLocks noGrp="1"/>
          </p:cNvSpPr>
          <p:nvPr>
            <p:ph type="title"/>
          </p:nvPr>
        </p:nvSpPr>
        <p:spPr/>
        <p:txBody>
          <a:bodyPr/>
          <a:lstStyle/>
          <a:p>
            <a:r>
              <a:rPr lang="zh-TW" altLang="en-US" dirty="0"/>
              <a:t>天体测量仍极度依赖于光学观测</a:t>
            </a:r>
            <a:r>
              <a:rPr lang="en-US" altLang="zh-TW" dirty="0"/>
              <a:t>…</a:t>
            </a:r>
            <a:endParaRPr lang="en-US" dirty="0"/>
          </a:p>
        </p:txBody>
      </p:sp>
      <p:pic>
        <p:nvPicPr>
          <p:cNvPr id="3" name="Picture 2">
            <a:extLst>
              <a:ext uri="{FF2B5EF4-FFF2-40B4-BE49-F238E27FC236}">
                <a16:creationId xmlns:a16="http://schemas.microsoft.com/office/drawing/2014/main" id="{7ADE2183-1DC5-AB6E-AF5A-5DFF6E034207}"/>
              </a:ext>
            </a:extLst>
          </p:cNvPr>
          <p:cNvPicPr>
            <a:picLocks noChangeAspect="1"/>
          </p:cNvPicPr>
          <p:nvPr/>
        </p:nvPicPr>
        <p:blipFill rotWithShape="1">
          <a:blip r:embed="rId2"/>
          <a:srcRect l="17909" t="43264"/>
          <a:stretch/>
        </p:blipFill>
        <p:spPr>
          <a:xfrm>
            <a:off x="1448789" y="2536183"/>
            <a:ext cx="6380453" cy="1233630"/>
          </a:xfrm>
          <a:prstGeom prst="rect">
            <a:avLst/>
          </a:prstGeom>
        </p:spPr>
      </p:pic>
      <p:sp>
        <p:nvSpPr>
          <p:cNvPr id="4" name="TextBox 3">
            <a:extLst>
              <a:ext uri="{FF2B5EF4-FFF2-40B4-BE49-F238E27FC236}">
                <a16:creationId xmlns:a16="http://schemas.microsoft.com/office/drawing/2014/main" id="{DBBCACFB-6F83-0B2E-EB16-87C4C1A4E481}"/>
              </a:ext>
            </a:extLst>
          </p:cNvPr>
          <p:cNvSpPr txBox="1"/>
          <p:nvPr/>
        </p:nvSpPr>
        <p:spPr>
          <a:xfrm>
            <a:off x="-70619" y="3529255"/>
            <a:ext cx="1706880" cy="369332"/>
          </a:xfrm>
          <a:prstGeom prst="rect">
            <a:avLst/>
          </a:prstGeom>
          <a:noFill/>
        </p:spPr>
        <p:txBody>
          <a:bodyPr wrap="square">
            <a:spAutoFit/>
          </a:bodyPr>
          <a:lstStyle/>
          <a:p>
            <a:pPr algn="ctr" defTabSz="321457" hangingPunct="0"/>
            <a:r>
              <a:rPr lang="zh-TW" altLang="en-US" sz="1800" dirty="0">
                <a:solidFill>
                  <a:srgbClr val="FFC000"/>
                </a:solidFill>
                <a:latin typeface="Avenir Medium"/>
                <a:ea typeface="Avenir Medium"/>
                <a:cs typeface="Avenir Medium"/>
                <a:sym typeface="Avenir Medium"/>
              </a:rPr>
              <a:t>测</a:t>
            </a:r>
            <a:r>
              <a:rPr lang="zh-TW" altLang="en-US" sz="1800" dirty="0">
                <a:solidFill>
                  <a:srgbClr val="FFFF00"/>
                </a:solidFill>
                <a:latin typeface="Avenir Medium"/>
                <a:ea typeface="Avenir Medium"/>
                <a:cs typeface="Avenir Medium"/>
                <a:sym typeface="Avenir Medium"/>
              </a:rPr>
              <a:t>运动</a:t>
            </a:r>
          </a:p>
        </p:txBody>
      </p:sp>
      <p:sp>
        <p:nvSpPr>
          <p:cNvPr id="5" name="TextBox 4">
            <a:extLst>
              <a:ext uri="{FF2B5EF4-FFF2-40B4-BE49-F238E27FC236}">
                <a16:creationId xmlns:a16="http://schemas.microsoft.com/office/drawing/2014/main" id="{CE613F65-5F75-E2DB-2BF8-A088ECDA5150}"/>
              </a:ext>
            </a:extLst>
          </p:cNvPr>
          <p:cNvSpPr txBox="1"/>
          <p:nvPr/>
        </p:nvSpPr>
        <p:spPr>
          <a:xfrm>
            <a:off x="374389" y="3112112"/>
            <a:ext cx="1767840" cy="369332"/>
          </a:xfrm>
          <a:prstGeom prst="rect">
            <a:avLst/>
          </a:prstGeom>
          <a:noFill/>
        </p:spPr>
        <p:txBody>
          <a:bodyPr wrap="square">
            <a:spAutoFit/>
          </a:bodyPr>
          <a:lstStyle/>
          <a:p>
            <a:r>
              <a:rPr lang="zh-TW" altLang="en-US" dirty="0">
                <a:solidFill>
                  <a:srgbClr val="FFC000"/>
                </a:solidFill>
                <a:latin typeface="Avenir Medium"/>
                <a:ea typeface="Avenir Medium"/>
                <a:cs typeface="Avenir Medium"/>
                <a:sym typeface="Avenir Medium"/>
              </a:rPr>
              <a:t>测</a:t>
            </a:r>
            <a:r>
              <a:rPr lang="zh-TW" altLang="en-US" dirty="0">
                <a:solidFill>
                  <a:srgbClr val="FFFF00"/>
                </a:solidFill>
                <a:latin typeface="Avenir Medium"/>
                <a:ea typeface="Avenir Medium"/>
                <a:cs typeface="Avenir Medium"/>
                <a:sym typeface="Avenir Medium"/>
              </a:rPr>
              <a:t>视差</a:t>
            </a:r>
            <a:endParaRPr lang="en-US" dirty="0">
              <a:solidFill>
                <a:srgbClr val="FFFF00"/>
              </a:solidFill>
            </a:endParaRPr>
          </a:p>
        </p:txBody>
      </p:sp>
      <p:sp>
        <p:nvSpPr>
          <p:cNvPr id="6" name="TextBox 5">
            <a:extLst>
              <a:ext uri="{FF2B5EF4-FFF2-40B4-BE49-F238E27FC236}">
                <a16:creationId xmlns:a16="http://schemas.microsoft.com/office/drawing/2014/main" id="{A7917BC9-B76F-CB6B-B683-94CAB8269CCD}"/>
              </a:ext>
            </a:extLst>
          </p:cNvPr>
          <p:cNvSpPr txBox="1"/>
          <p:nvPr/>
        </p:nvSpPr>
        <p:spPr>
          <a:xfrm>
            <a:off x="374389" y="2783666"/>
            <a:ext cx="1706880" cy="369332"/>
          </a:xfrm>
          <a:prstGeom prst="rect">
            <a:avLst/>
          </a:prstGeom>
          <a:noFill/>
        </p:spPr>
        <p:txBody>
          <a:bodyPr wrap="square">
            <a:spAutoFit/>
          </a:bodyPr>
          <a:lstStyle/>
          <a:p>
            <a:r>
              <a:rPr lang="zh-TW" altLang="en-US" sz="1800" dirty="0">
                <a:solidFill>
                  <a:srgbClr val="FFC000"/>
                </a:solidFill>
                <a:latin typeface="Avenir Medium"/>
                <a:ea typeface="Avenir Medium"/>
                <a:cs typeface="Avenir Medium"/>
                <a:sym typeface="Avenir Medium"/>
              </a:rPr>
              <a:t>测</a:t>
            </a:r>
            <a:r>
              <a:rPr lang="zh-TW" altLang="en-US" sz="1800" dirty="0">
                <a:solidFill>
                  <a:srgbClr val="FFFF00"/>
                </a:solidFill>
                <a:latin typeface="Avenir Medium"/>
                <a:ea typeface="Avenir Medium"/>
                <a:cs typeface="Avenir Medium"/>
                <a:sym typeface="Avenir Medium"/>
              </a:rPr>
              <a:t>方向</a:t>
            </a:r>
            <a:r>
              <a:rPr lang="en-US" altLang="zh-TW" sz="1800" dirty="0">
                <a:solidFill>
                  <a:srgbClr val="FFFF00"/>
                </a:solidFill>
                <a:latin typeface="Avenir Medium"/>
                <a:ea typeface="Avenir Medium"/>
                <a:cs typeface="Avenir Medium"/>
                <a:sym typeface="Avenir Medium"/>
              </a:rPr>
              <a:t> </a:t>
            </a:r>
            <a:endParaRPr lang="en-US" dirty="0"/>
          </a:p>
        </p:txBody>
      </p:sp>
      <p:pic>
        <p:nvPicPr>
          <p:cNvPr id="7" name="Content Placeholder 4">
            <a:extLst>
              <a:ext uri="{FF2B5EF4-FFF2-40B4-BE49-F238E27FC236}">
                <a16:creationId xmlns:a16="http://schemas.microsoft.com/office/drawing/2014/main" id="{8BF9985A-2787-848E-BFEB-5D4D80269F54}"/>
              </a:ext>
            </a:extLst>
          </p:cNvPr>
          <p:cNvPicPr>
            <a:picLocks noChangeAspect="1"/>
          </p:cNvPicPr>
          <p:nvPr/>
        </p:nvPicPr>
        <p:blipFill>
          <a:blip r:embed="rId3"/>
          <a:stretch>
            <a:fillRect/>
          </a:stretch>
        </p:blipFill>
        <p:spPr>
          <a:xfrm>
            <a:off x="2081269" y="4285170"/>
            <a:ext cx="2973216" cy="2331795"/>
          </a:xfrm>
          <a:prstGeom prst="rect">
            <a:avLst/>
          </a:prstGeom>
        </p:spPr>
      </p:pic>
      <p:pic>
        <p:nvPicPr>
          <p:cNvPr id="8" name="Picture 7">
            <a:extLst>
              <a:ext uri="{FF2B5EF4-FFF2-40B4-BE49-F238E27FC236}">
                <a16:creationId xmlns:a16="http://schemas.microsoft.com/office/drawing/2014/main" id="{7440FC5B-48D2-DC69-5543-F564C11292E8}"/>
              </a:ext>
            </a:extLst>
          </p:cNvPr>
          <p:cNvPicPr>
            <a:picLocks noChangeAspect="1"/>
          </p:cNvPicPr>
          <p:nvPr/>
        </p:nvPicPr>
        <p:blipFill rotWithShape="1">
          <a:blip r:embed="rId4"/>
          <a:srcRect l="57445" b="57939"/>
          <a:stretch/>
        </p:blipFill>
        <p:spPr>
          <a:xfrm>
            <a:off x="6096000" y="4301037"/>
            <a:ext cx="4306309" cy="2323625"/>
          </a:xfrm>
          <a:prstGeom prst="rect">
            <a:avLst/>
          </a:prstGeom>
        </p:spPr>
      </p:pic>
      <p:sp>
        <p:nvSpPr>
          <p:cNvPr id="9" name="TextBox 8">
            <a:extLst>
              <a:ext uri="{FF2B5EF4-FFF2-40B4-BE49-F238E27FC236}">
                <a16:creationId xmlns:a16="http://schemas.microsoft.com/office/drawing/2014/main" id="{904327D3-7CC3-6922-14B8-0760C65CB4E0}"/>
              </a:ext>
            </a:extLst>
          </p:cNvPr>
          <p:cNvSpPr txBox="1"/>
          <p:nvPr/>
        </p:nvSpPr>
        <p:spPr>
          <a:xfrm>
            <a:off x="9056824" y="429371"/>
            <a:ext cx="2339102" cy="523220"/>
          </a:xfrm>
          <a:prstGeom prst="rect">
            <a:avLst/>
          </a:prstGeom>
          <a:solidFill>
            <a:schemeClr val="accent5">
              <a:lumMod val="75000"/>
            </a:schemeClr>
          </a:solidFill>
        </p:spPr>
        <p:txBody>
          <a:bodyPr wrap="none" rtlCol="0">
            <a:spAutoFit/>
          </a:bodyPr>
          <a:lstStyle/>
          <a:p>
            <a:r>
              <a:rPr lang="zh-TW" altLang="en-US" sz="2800" dirty="0"/>
              <a:t>运动学参考架</a:t>
            </a:r>
            <a:endParaRPr lang="en-US" sz="2800" dirty="0"/>
          </a:p>
        </p:txBody>
      </p:sp>
      <p:sp>
        <p:nvSpPr>
          <p:cNvPr id="11" name="TextBox 10">
            <a:extLst>
              <a:ext uri="{FF2B5EF4-FFF2-40B4-BE49-F238E27FC236}">
                <a16:creationId xmlns:a16="http://schemas.microsoft.com/office/drawing/2014/main" id="{EC9B9995-AECB-20A0-7296-713E5AF1FA71}"/>
              </a:ext>
            </a:extLst>
          </p:cNvPr>
          <p:cNvSpPr txBox="1"/>
          <p:nvPr/>
        </p:nvSpPr>
        <p:spPr>
          <a:xfrm>
            <a:off x="8422710" y="2246096"/>
            <a:ext cx="2973216" cy="1631216"/>
          </a:xfrm>
          <a:prstGeom prst="rect">
            <a:avLst/>
          </a:prstGeom>
          <a:noFill/>
        </p:spPr>
        <p:txBody>
          <a:bodyPr wrap="square">
            <a:spAutoFit/>
          </a:bodyPr>
          <a:lstStyle/>
          <a:p>
            <a:r>
              <a:rPr lang="en-US" sz="2000" dirty="0" err="1"/>
              <a:t>载有恒星精密位置和自行数据的星表虽然不宜用来定义天球参考系，但可以作为它的光学实现</a:t>
            </a:r>
            <a:r>
              <a:rPr lang="en-US" sz="2000" dirty="0"/>
              <a:t>.</a:t>
            </a:r>
          </a:p>
        </p:txBody>
      </p:sp>
    </p:spTree>
    <p:extLst>
      <p:ext uri="{BB962C8B-B14F-4D97-AF65-F5344CB8AC3E}">
        <p14:creationId xmlns:p14="http://schemas.microsoft.com/office/powerpoint/2010/main" val="4200666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92671-A1E6-261B-66BE-764A07419697}"/>
              </a:ext>
            </a:extLst>
          </p:cNvPr>
          <p:cNvSpPr>
            <a:spLocks noGrp="1"/>
          </p:cNvSpPr>
          <p:nvPr>
            <p:ph type="title"/>
          </p:nvPr>
        </p:nvSpPr>
        <p:spPr/>
        <p:txBody>
          <a:bodyPr/>
          <a:lstStyle/>
          <a:p>
            <a:r>
              <a:rPr lang="zh-TW" altLang="en-US" dirty="0"/>
              <a:t>太阳系內</a:t>
            </a:r>
            <a:endParaRPr lang="en-US" dirty="0"/>
          </a:p>
        </p:txBody>
      </p:sp>
      <p:sp>
        <p:nvSpPr>
          <p:cNvPr id="3" name="Content Placeholder 2">
            <a:extLst>
              <a:ext uri="{FF2B5EF4-FFF2-40B4-BE49-F238E27FC236}">
                <a16:creationId xmlns:a16="http://schemas.microsoft.com/office/drawing/2014/main" id="{13774C54-05DE-5ABE-59CC-216717B96970}"/>
              </a:ext>
            </a:extLst>
          </p:cNvPr>
          <p:cNvSpPr>
            <a:spLocks noGrp="1"/>
          </p:cNvSpPr>
          <p:nvPr>
            <p:ph idx="1"/>
          </p:nvPr>
        </p:nvSpPr>
        <p:spPr>
          <a:xfrm>
            <a:off x="685801" y="609600"/>
            <a:ext cx="10131425" cy="3649133"/>
          </a:xfrm>
        </p:spPr>
        <p:txBody>
          <a:bodyPr/>
          <a:lstStyle/>
          <a:p>
            <a:r>
              <a:rPr lang="zh-TW" altLang="en-US" dirty="0"/>
              <a:t>给定太阳系天体精密位置的 </a:t>
            </a:r>
            <a:r>
              <a:rPr lang="en-US" dirty="0"/>
              <a:t>DE405/LE405 </a:t>
            </a:r>
            <a:r>
              <a:rPr lang="zh-TW" altLang="en-US" dirty="0"/>
              <a:t>和 </a:t>
            </a:r>
            <a:r>
              <a:rPr lang="en-US" dirty="0"/>
              <a:t>DE421/LE421 (</a:t>
            </a:r>
            <a:r>
              <a:rPr lang="zh-TW" altLang="en-US" dirty="0"/>
              <a:t>以及 </a:t>
            </a:r>
            <a:r>
              <a:rPr lang="en-US" dirty="0"/>
              <a:t>INPOP08 ， EPM2008) </a:t>
            </a:r>
            <a:r>
              <a:rPr lang="zh-TW" altLang="en-US" dirty="0"/>
              <a:t>行星月球历表先后被指定作为天球参考系的动力学实现</a:t>
            </a:r>
            <a:r>
              <a:rPr lang="en-US" altLang="zh-TW" dirty="0"/>
              <a:t>.</a:t>
            </a:r>
            <a:endParaRPr lang="en-US" dirty="0"/>
          </a:p>
        </p:txBody>
      </p:sp>
      <p:sp>
        <p:nvSpPr>
          <p:cNvPr id="4" name="TextBox 3">
            <a:extLst>
              <a:ext uri="{FF2B5EF4-FFF2-40B4-BE49-F238E27FC236}">
                <a16:creationId xmlns:a16="http://schemas.microsoft.com/office/drawing/2014/main" id="{83346C7F-7102-FCE9-92C1-C42589590398}"/>
              </a:ext>
            </a:extLst>
          </p:cNvPr>
          <p:cNvSpPr txBox="1"/>
          <p:nvPr/>
        </p:nvSpPr>
        <p:spPr>
          <a:xfrm>
            <a:off x="9056824" y="429371"/>
            <a:ext cx="2339102" cy="523220"/>
          </a:xfrm>
          <a:prstGeom prst="rect">
            <a:avLst/>
          </a:prstGeom>
          <a:solidFill>
            <a:schemeClr val="accent5">
              <a:lumMod val="75000"/>
            </a:schemeClr>
          </a:solidFill>
        </p:spPr>
        <p:txBody>
          <a:bodyPr wrap="none" rtlCol="0">
            <a:spAutoFit/>
          </a:bodyPr>
          <a:lstStyle/>
          <a:p>
            <a:r>
              <a:rPr lang="zh-TW" altLang="en-US" sz="2800" dirty="0"/>
              <a:t>动力学参考架</a:t>
            </a:r>
            <a:endParaRPr lang="en-US" sz="2800" dirty="0"/>
          </a:p>
        </p:txBody>
      </p:sp>
      <p:pic>
        <p:nvPicPr>
          <p:cNvPr id="6" name="Picture 5">
            <a:extLst>
              <a:ext uri="{FF2B5EF4-FFF2-40B4-BE49-F238E27FC236}">
                <a16:creationId xmlns:a16="http://schemas.microsoft.com/office/drawing/2014/main" id="{690CD348-70C7-6068-BDCD-7185192C6C57}"/>
              </a:ext>
            </a:extLst>
          </p:cNvPr>
          <p:cNvPicPr>
            <a:picLocks noChangeAspect="1"/>
          </p:cNvPicPr>
          <p:nvPr/>
        </p:nvPicPr>
        <p:blipFill>
          <a:blip r:embed="rId2"/>
          <a:stretch>
            <a:fillRect/>
          </a:stretch>
        </p:blipFill>
        <p:spPr>
          <a:xfrm>
            <a:off x="1490099" y="3175000"/>
            <a:ext cx="4445000" cy="3073400"/>
          </a:xfrm>
          <a:prstGeom prst="rect">
            <a:avLst/>
          </a:prstGeom>
        </p:spPr>
      </p:pic>
      <p:pic>
        <p:nvPicPr>
          <p:cNvPr id="8" name="Picture 7">
            <a:extLst>
              <a:ext uri="{FF2B5EF4-FFF2-40B4-BE49-F238E27FC236}">
                <a16:creationId xmlns:a16="http://schemas.microsoft.com/office/drawing/2014/main" id="{0DB1004D-7564-CCF3-6AC7-A73AC8D5633A}"/>
              </a:ext>
            </a:extLst>
          </p:cNvPr>
          <p:cNvPicPr>
            <a:picLocks noChangeAspect="1"/>
          </p:cNvPicPr>
          <p:nvPr/>
        </p:nvPicPr>
        <p:blipFill>
          <a:blip r:embed="rId3"/>
          <a:stretch>
            <a:fillRect/>
          </a:stretch>
        </p:blipFill>
        <p:spPr>
          <a:xfrm>
            <a:off x="6522482" y="3423668"/>
            <a:ext cx="4294744" cy="2736931"/>
          </a:xfrm>
          <a:prstGeom prst="rect">
            <a:avLst/>
          </a:prstGeom>
        </p:spPr>
      </p:pic>
    </p:spTree>
    <p:extLst>
      <p:ext uri="{BB962C8B-B14F-4D97-AF65-F5344CB8AC3E}">
        <p14:creationId xmlns:p14="http://schemas.microsoft.com/office/powerpoint/2010/main" val="2879006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3F80E-7470-3D3D-FF1E-53FB17D402D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365CA88-3ADB-2D11-1F15-F6AEF068675E}"/>
              </a:ext>
            </a:extLst>
          </p:cNvPr>
          <p:cNvPicPr>
            <a:picLocks noGrp="1" noChangeAspect="1"/>
          </p:cNvPicPr>
          <p:nvPr>
            <p:ph idx="1"/>
          </p:nvPr>
        </p:nvPicPr>
        <p:blipFill>
          <a:blip r:embed="rId2"/>
          <a:stretch>
            <a:fillRect/>
          </a:stretch>
        </p:blipFill>
        <p:spPr>
          <a:xfrm>
            <a:off x="1606786" y="2141538"/>
            <a:ext cx="8289453" cy="3649662"/>
          </a:xfrm>
        </p:spPr>
      </p:pic>
    </p:spTree>
    <p:extLst>
      <p:ext uri="{BB962C8B-B14F-4D97-AF65-F5344CB8AC3E}">
        <p14:creationId xmlns:p14="http://schemas.microsoft.com/office/powerpoint/2010/main" val="182059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1DBD-1C05-761A-303B-E018245C6413}"/>
              </a:ext>
            </a:extLst>
          </p:cNvPr>
          <p:cNvSpPr>
            <a:spLocks noGrp="1"/>
          </p:cNvSpPr>
          <p:nvPr>
            <p:ph type="title"/>
          </p:nvPr>
        </p:nvSpPr>
        <p:spPr/>
        <p:txBody>
          <a:bodyPr/>
          <a:lstStyle/>
          <a:p>
            <a:r>
              <a:rPr lang="zh-HK" altLang="en-US" dirty="0"/>
              <a:t>地球自转角</a:t>
            </a:r>
            <a:endParaRPr lang="en-US" dirty="0"/>
          </a:p>
        </p:txBody>
      </p:sp>
      <p:sp>
        <p:nvSpPr>
          <p:cNvPr id="3" name="Content Placeholder 2">
            <a:extLst>
              <a:ext uri="{FF2B5EF4-FFF2-40B4-BE49-F238E27FC236}">
                <a16:creationId xmlns:a16="http://schemas.microsoft.com/office/drawing/2014/main" id="{B8CA83BE-817B-FD61-8FED-3D8E02776CC4}"/>
              </a:ext>
            </a:extLst>
          </p:cNvPr>
          <p:cNvSpPr>
            <a:spLocks noGrp="1"/>
          </p:cNvSpPr>
          <p:nvPr>
            <p:ph idx="1"/>
          </p:nvPr>
        </p:nvSpPr>
        <p:spPr>
          <a:xfrm>
            <a:off x="685801" y="2142067"/>
            <a:ext cx="5410199" cy="3649133"/>
          </a:xfrm>
        </p:spPr>
        <p:txBody>
          <a:bodyPr>
            <a:normAutofit/>
          </a:bodyPr>
          <a:lstStyle/>
          <a:p>
            <a:r>
              <a:rPr lang="zh-TW" altLang="en-US" dirty="0"/>
              <a:t>中间赤道＝天球中间赤道＝地球中间赤道</a:t>
            </a:r>
            <a:endParaRPr lang="en-US" altLang="zh-TW" dirty="0"/>
          </a:p>
          <a:p>
            <a:r>
              <a:rPr lang="zh-HK" altLang="en-US" dirty="0"/>
              <a:t>在天球参考系中观察时，</a:t>
            </a:r>
            <a:r>
              <a:rPr lang="en-HK" altLang="zh-TW" dirty="0">
                <a:solidFill>
                  <a:schemeClr val="accent5"/>
                </a:solidFill>
              </a:rPr>
              <a:t>TIO</a:t>
            </a:r>
            <a:r>
              <a:rPr lang="en-HK" altLang="zh-TW" dirty="0"/>
              <a:t> </a:t>
            </a:r>
            <a:r>
              <a:rPr lang="zh-TW" altLang="en-US" dirty="0"/>
              <a:t>沿赤道逆时针方向运动，周期为 </a:t>
            </a:r>
            <a:r>
              <a:rPr lang="en-US" altLang="zh-TW" dirty="0"/>
              <a:t>1 </a:t>
            </a:r>
            <a:r>
              <a:rPr lang="zh-TW" altLang="en-US" dirty="0"/>
              <a:t>恒星日</a:t>
            </a:r>
            <a:endParaRPr lang="en-US" altLang="zh-TW" dirty="0"/>
          </a:p>
          <a:p>
            <a:r>
              <a:rPr lang="zh-HK" altLang="en-US" dirty="0"/>
              <a:t>在地球参考系中观察时，</a:t>
            </a:r>
            <a:r>
              <a:rPr lang="en-HK" altLang="zh-TW" dirty="0">
                <a:solidFill>
                  <a:schemeClr val="accent2">
                    <a:lumMod val="40000"/>
                    <a:lumOff val="60000"/>
                  </a:schemeClr>
                </a:solidFill>
              </a:rPr>
              <a:t>CIO</a:t>
            </a:r>
            <a:r>
              <a:rPr lang="en-HK" altLang="zh-TW" dirty="0"/>
              <a:t> </a:t>
            </a:r>
            <a:r>
              <a:rPr lang="zh-TW" altLang="en-US" dirty="0"/>
              <a:t>以同样周期沿赤道顺时针方向运动</a:t>
            </a:r>
            <a:endParaRPr lang="en-US" altLang="zh-TW" dirty="0"/>
          </a:p>
          <a:p>
            <a:r>
              <a:rPr lang="zh-TW" altLang="en-US" dirty="0"/>
              <a:t>反映的都是地球绕轴自转的运动，</a:t>
            </a:r>
          </a:p>
          <a:p>
            <a:r>
              <a:rPr lang="en-HK" altLang="zh-TW" dirty="0">
                <a:solidFill>
                  <a:schemeClr val="accent2">
                    <a:lumMod val="40000"/>
                    <a:lumOff val="60000"/>
                  </a:schemeClr>
                </a:solidFill>
              </a:rPr>
              <a:t>CIO</a:t>
            </a:r>
            <a:r>
              <a:rPr lang="en-HK" altLang="zh-TW" dirty="0"/>
              <a:t> </a:t>
            </a:r>
            <a:r>
              <a:rPr lang="zh-TW" altLang="en-US" dirty="0"/>
              <a:t>和</a:t>
            </a:r>
            <a:r>
              <a:rPr lang="en-US" altLang="zh-TW" dirty="0">
                <a:solidFill>
                  <a:schemeClr val="accent5"/>
                </a:solidFill>
              </a:rPr>
              <a:t>TIO</a:t>
            </a:r>
            <a:r>
              <a:rPr lang="zh-TW" altLang="en-US" dirty="0"/>
              <a:t>之间的夹角正是地球自转角度的度量，叫做地球自转角 </a:t>
            </a:r>
            <a:r>
              <a:rPr lang="en-US" altLang="zh-TW" dirty="0"/>
              <a:t>(</a:t>
            </a:r>
            <a:r>
              <a:rPr lang="en-HK" altLang="zh-TW" dirty="0"/>
              <a:t>earth rotating angle , ERA).</a:t>
            </a:r>
            <a:endParaRPr lang="zh-TW" altLang="en-US" dirty="0"/>
          </a:p>
        </p:txBody>
      </p:sp>
      <p:pic>
        <p:nvPicPr>
          <p:cNvPr id="5" name="Picture 4">
            <a:extLst>
              <a:ext uri="{FF2B5EF4-FFF2-40B4-BE49-F238E27FC236}">
                <a16:creationId xmlns:a16="http://schemas.microsoft.com/office/drawing/2014/main" id="{F5CE5BC8-7FBD-1019-ECB7-44489F641560}"/>
              </a:ext>
            </a:extLst>
          </p:cNvPr>
          <p:cNvPicPr>
            <a:picLocks noChangeAspect="1"/>
          </p:cNvPicPr>
          <p:nvPr/>
        </p:nvPicPr>
        <p:blipFill>
          <a:blip r:embed="rId2"/>
          <a:stretch>
            <a:fillRect/>
          </a:stretch>
        </p:blipFill>
        <p:spPr>
          <a:xfrm>
            <a:off x="6502399" y="1022350"/>
            <a:ext cx="5003800" cy="4813300"/>
          </a:xfrm>
          <a:prstGeom prst="rect">
            <a:avLst/>
          </a:prstGeom>
        </p:spPr>
      </p:pic>
      <p:sp>
        <p:nvSpPr>
          <p:cNvPr id="7" name="TextBox 6">
            <a:extLst>
              <a:ext uri="{FF2B5EF4-FFF2-40B4-BE49-F238E27FC236}">
                <a16:creationId xmlns:a16="http://schemas.microsoft.com/office/drawing/2014/main" id="{3DB7EECA-077F-A43A-A55D-04135CE80AD1}"/>
              </a:ext>
            </a:extLst>
          </p:cNvPr>
          <p:cNvSpPr txBox="1"/>
          <p:nvPr/>
        </p:nvSpPr>
        <p:spPr>
          <a:xfrm>
            <a:off x="6502399" y="5925234"/>
            <a:ext cx="4856967" cy="646331"/>
          </a:xfrm>
          <a:prstGeom prst="rect">
            <a:avLst/>
          </a:prstGeom>
          <a:noFill/>
        </p:spPr>
        <p:txBody>
          <a:bodyPr wrap="square">
            <a:spAutoFit/>
          </a:bodyPr>
          <a:lstStyle/>
          <a:p>
            <a:r>
              <a:rPr lang="zh-TW" altLang="en-US" dirty="0"/>
              <a:t>地心参考系中的中间赤道 ，</a:t>
            </a:r>
            <a:r>
              <a:rPr lang="en-HK" altLang="zh-TW" dirty="0"/>
              <a:t>E </a:t>
            </a:r>
            <a:r>
              <a:rPr lang="zh-TW" altLang="en-US" dirty="0"/>
              <a:t>为地球质心，平太阳和春分点都在这个圆周上</a:t>
            </a:r>
            <a:r>
              <a:rPr lang="en-US" altLang="zh-TW" dirty="0"/>
              <a:t>.</a:t>
            </a:r>
            <a:endParaRPr lang="zh-TW" altLang="en-US" dirty="0"/>
          </a:p>
        </p:txBody>
      </p:sp>
    </p:spTree>
    <p:extLst>
      <p:ext uri="{BB962C8B-B14F-4D97-AF65-F5344CB8AC3E}">
        <p14:creationId xmlns:p14="http://schemas.microsoft.com/office/powerpoint/2010/main" val="2203473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1DBD-1C05-761A-303B-E018245C64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CA83BE-817B-FD61-8FED-3D8E02776CC4}"/>
              </a:ext>
            </a:extLst>
          </p:cNvPr>
          <p:cNvSpPr>
            <a:spLocks noGrp="1"/>
          </p:cNvSpPr>
          <p:nvPr>
            <p:ph idx="1"/>
          </p:nvPr>
        </p:nvSpPr>
        <p:spPr/>
        <p:txBody>
          <a:bodyPr/>
          <a:lstStyle/>
          <a:p>
            <a:endParaRPr lang="en-US"/>
          </a:p>
        </p:txBody>
      </p:sp>
      <p:pic>
        <p:nvPicPr>
          <p:cNvPr id="4" name="圖片 2" descr="圖片 2">
            <a:extLst>
              <a:ext uri="{FF2B5EF4-FFF2-40B4-BE49-F238E27FC236}">
                <a16:creationId xmlns:a16="http://schemas.microsoft.com/office/drawing/2014/main" id="{8EA65506-074C-4B76-F3D0-32C0A8A5FBA7}"/>
              </a:ext>
            </a:extLst>
          </p:cNvPr>
          <p:cNvPicPr>
            <a:picLocks noChangeAspect="1"/>
          </p:cNvPicPr>
          <p:nvPr/>
        </p:nvPicPr>
        <p:blipFill>
          <a:blip r:embed="rId2"/>
          <a:stretch>
            <a:fillRect/>
          </a:stretch>
        </p:blipFill>
        <p:spPr>
          <a:xfrm>
            <a:off x="5417324" y="609600"/>
            <a:ext cx="4721227" cy="4721226"/>
          </a:xfrm>
          <a:prstGeom prst="rect">
            <a:avLst/>
          </a:prstGeom>
          <a:ln w="12700">
            <a:miter lim="400000"/>
          </a:ln>
        </p:spPr>
      </p:pic>
      <p:pic>
        <p:nvPicPr>
          <p:cNvPr id="5" name="圖片 2" descr="圖片 2">
            <a:extLst>
              <a:ext uri="{FF2B5EF4-FFF2-40B4-BE49-F238E27FC236}">
                <a16:creationId xmlns:a16="http://schemas.microsoft.com/office/drawing/2014/main" id="{5BAB0AF4-5BE1-5FA5-B618-FBE9E34CE4E7}"/>
              </a:ext>
            </a:extLst>
          </p:cNvPr>
          <p:cNvPicPr>
            <a:picLocks noChangeAspect="1"/>
          </p:cNvPicPr>
          <p:nvPr/>
        </p:nvPicPr>
        <p:blipFill>
          <a:blip r:embed="rId3"/>
          <a:stretch>
            <a:fillRect/>
          </a:stretch>
        </p:blipFill>
        <p:spPr>
          <a:xfrm rot="5400000">
            <a:off x="311109" y="482799"/>
            <a:ext cx="4820844" cy="4875209"/>
          </a:xfrm>
          <a:prstGeom prst="rect">
            <a:avLst/>
          </a:prstGeom>
          <a:ln w="12700">
            <a:miter lim="400000"/>
          </a:ln>
        </p:spPr>
      </p:pic>
      <p:sp>
        <p:nvSpPr>
          <p:cNvPr id="6" name="春分点">
            <a:extLst>
              <a:ext uri="{FF2B5EF4-FFF2-40B4-BE49-F238E27FC236}">
                <a16:creationId xmlns:a16="http://schemas.microsoft.com/office/drawing/2014/main" id="{C394DCD2-4F7A-54BC-07D4-FEC5256862C8}"/>
              </a:ext>
            </a:extLst>
          </p:cNvPr>
          <p:cNvSpPr txBox="1"/>
          <p:nvPr/>
        </p:nvSpPr>
        <p:spPr>
          <a:xfrm>
            <a:off x="1503792" y="3734239"/>
            <a:ext cx="1338467"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rgbClr val="FFFFFF"/>
                </a:solidFill>
              </a:defRPr>
            </a:lvl1pPr>
          </a:lstStyle>
          <a:p>
            <a:r>
              <a:rPr dirty="0" err="1"/>
              <a:t>春分点</a:t>
            </a:r>
            <a:endParaRPr dirty="0"/>
          </a:p>
        </p:txBody>
      </p:sp>
      <p:sp>
        <p:nvSpPr>
          <p:cNvPr id="8" name="文字方塊 7">
            <a:extLst>
              <a:ext uri="{FF2B5EF4-FFF2-40B4-BE49-F238E27FC236}">
                <a16:creationId xmlns:a16="http://schemas.microsoft.com/office/drawing/2014/main" id="{7AC8F7E9-9137-6A4E-4C7F-CD610E2C7D78}"/>
              </a:ext>
            </a:extLst>
          </p:cNvPr>
          <p:cNvSpPr txBox="1"/>
          <p:nvPr/>
        </p:nvSpPr>
        <p:spPr>
          <a:xfrm>
            <a:off x="5346058" y="5925234"/>
            <a:ext cx="6096000" cy="369332"/>
          </a:xfrm>
          <a:prstGeom prst="rect">
            <a:avLst/>
          </a:prstGeom>
          <a:noFill/>
        </p:spPr>
        <p:txBody>
          <a:bodyPr wrap="square">
            <a:spAutoFit/>
          </a:bodyPr>
          <a:lstStyle/>
          <a:p>
            <a:r>
              <a:rPr lang="zh-HK" altLang="en-US" dirty="0"/>
              <a:t>练习 2 试计算春分点绕黄道一周要多少儒略年?</a:t>
            </a:r>
          </a:p>
        </p:txBody>
      </p:sp>
      <p:sp>
        <p:nvSpPr>
          <p:cNvPr id="10" name="文字方塊 9">
            <a:extLst>
              <a:ext uri="{FF2B5EF4-FFF2-40B4-BE49-F238E27FC236}">
                <a16:creationId xmlns:a16="http://schemas.microsoft.com/office/drawing/2014/main" id="{56280E36-53C6-1F39-5327-EAC02FD2BB03}"/>
              </a:ext>
            </a:extLst>
          </p:cNvPr>
          <p:cNvSpPr txBox="1"/>
          <p:nvPr/>
        </p:nvSpPr>
        <p:spPr>
          <a:xfrm>
            <a:off x="853440" y="5925234"/>
            <a:ext cx="2179320" cy="369332"/>
          </a:xfrm>
          <a:prstGeom prst="rect">
            <a:avLst/>
          </a:prstGeom>
          <a:noFill/>
        </p:spPr>
        <p:txBody>
          <a:bodyPr wrap="square">
            <a:spAutoFit/>
          </a:bodyPr>
          <a:lstStyle/>
          <a:p>
            <a:r>
              <a:rPr lang="zh-HK" altLang="en-US" dirty="0">
                <a:effectLst/>
              </a:rPr>
              <a:t>春分点岁差运动</a:t>
            </a:r>
          </a:p>
        </p:txBody>
      </p:sp>
    </p:spTree>
    <p:extLst>
      <p:ext uri="{BB962C8B-B14F-4D97-AF65-F5344CB8AC3E}">
        <p14:creationId xmlns:p14="http://schemas.microsoft.com/office/powerpoint/2010/main" val="2557923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1DBD-1C05-761A-303B-E018245C64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CA83BE-817B-FD61-8FED-3D8E02776CC4}"/>
              </a:ext>
            </a:extLst>
          </p:cNvPr>
          <p:cNvSpPr>
            <a:spLocks noGrp="1"/>
          </p:cNvSpPr>
          <p:nvPr>
            <p:ph idx="1"/>
          </p:nvPr>
        </p:nvSpPr>
        <p:spPr>
          <a:xfrm>
            <a:off x="685801" y="2142067"/>
            <a:ext cx="5303519" cy="3649133"/>
          </a:xfrm>
        </p:spPr>
        <p:txBody>
          <a:bodyPr/>
          <a:lstStyle/>
          <a:p>
            <a:r>
              <a:rPr lang="zh-HK" altLang="en-US" dirty="0"/>
              <a:t>春分点与</a:t>
            </a:r>
            <a:r>
              <a:rPr lang="en-US" altLang="zh-HK" dirty="0"/>
              <a:t> ??? </a:t>
            </a:r>
            <a:r>
              <a:rPr lang="zh-HK" altLang="en-US" dirty="0"/>
              <a:t>的夹角叫做 </a:t>
            </a:r>
            <a:r>
              <a:rPr lang="en-US" dirty="0"/>
              <a:t>Greenwich </a:t>
            </a:r>
            <a:r>
              <a:rPr lang="zh-HK" altLang="en-US" dirty="0"/>
              <a:t>恒星时 </a:t>
            </a:r>
            <a:r>
              <a:rPr lang="en-US" altLang="zh-HK" dirty="0"/>
              <a:t>(</a:t>
            </a:r>
            <a:r>
              <a:rPr lang="en-US" dirty="0"/>
              <a:t>Greenwich sidereal </a:t>
            </a:r>
            <a:r>
              <a:rPr lang="en-US" dirty="0" err="1"/>
              <a:t>time，</a:t>
            </a:r>
            <a:r>
              <a:rPr lang="en-US" dirty="0" err="1">
                <a:solidFill>
                  <a:srgbClr val="00B050"/>
                </a:solidFill>
              </a:rPr>
              <a:t>GST</a:t>
            </a:r>
            <a:r>
              <a:rPr lang="en-US" dirty="0"/>
              <a:t>)，</a:t>
            </a:r>
            <a:r>
              <a:rPr lang="zh-HK" altLang="en-US" dirty="0"/>
              <a:t>顺时针为正，逆时针为负</a:t>
            </a:r>
            <a:r>
              <a:rPr lang="en-US" altLang="zh-HK" dirty="0"/>
              <a:t>.</a:t>
            </a:r>
          </a:p>
          <a:p>
            <a:r>
              <a:rPr lang="zh-HK" altLang="en-US" dirty="0">
                <a:solidFill>
                  <a:srgbClr val="0070C0"/>
                </a:solidFill>
              </a:rPr>
              <a:t>由于春分点相对于 </a:t>
            </a:r>
            <a:r>
              <a:rPr lang="en-US" dirty="0">
                <a:solidFill>
                  <a:srgbClr val="0070C0"/>
                </a:solidFill>
              </a:rPr>
              <a:t>CIO </a:t>
            </a:r>
            <a:r>
              <a:rPr lang="zh-HK" altLang="en-US" dirty="0">
                <a:solidFill>
                  <a:srgbClr val="0070C0"/>
                </a:solidFill>
              </a:rPr>
              <a:t>是运动的，所以恒星时实际上与恒星没有直接关系</a:t>
            </a:r>
            <a:r>
              <a:rPr lang="en-US" altLang="zh-HK" dirty="0">
                <a:solidFill>
                  <a:srgbClr val="0070C0"/>
                </a:solidFill>
              </a:rPr>
              <a:t>.</a:t>
            </a:r>
          </a:p>
          <a:p>
            <a:r>
              <a:rPr lang="zh-HK" altLang="en-US" dirty="0">
                <a:solidFill>
                  <a:srgbClr val="0070C0"/>
                </a:solidFill>
              </a:rPr>
              <a:t>短时间内岁差的影响很小，在精度不高的应用中常用恒星时代替地球自转角度量地球的自转</a:t>
            </a:r>
            <a:r>
              <a:rPr lang="en-US" altLang="zh-HK" dirty="0">
                <a:solidFill>
                  <a:srgbClr val="0070C0"/>
                </a:solidFill>
              </a:rPr>
              <a:t>.</a:t>
            </a:r>
            <a:endParaRPr lang="en-US" dirty="0">
              <a:solidFill>
                <a:srgbClr val="0070C0"/>
              </a:solidFill>
            </a:endParaRPr>
          </a:p>
        </p:txBody>
      </p:sp>
      <p:pic>
        <p:nvPicPr>
          <p:cNvPr id="4" name="Picture 4">
            <a:extLst>
              <a:ext uri="{FF2B5EF4-FFF2-40B4-BE49-F238E27FC236}">
                <a16:creationId xmlns:a16="http://schemas.microsoft.com/office/drawing/2014/main" id="{8ACB980A-2463-0F48-1875-384C75EAC2E7}"/>
              </a:ext>
            </a:extLst>
          </p:cNvPr>
          <p:cNvPicPr>
            <a:picLocks noChangeAspect="1"/>
          </p:cNvPicPr>
          <p:nvPr/>
        </p:nvPicPr>
        <p:blipFill>
          <a:blip r:embed="rId2"/>
          <a:stretch>
            <a:fillRect/>
          </a:stretch>
        </p:blipFill>
        <p:spPr>
          <a:xfrm>
            <a:off x="6502399" y="1022350"/>
            <a:ext cx="5003800" cy="4813300"/>
          </a:xfrm>
          <a:prstGeom prst="rect">
            <a:avLst/>
          </a:prstGeom>
        </p:spPr>
      </p:pic>
      <p:sp>
        <p:nvSpPr>
          <p:cNvPr id="5" name="TextBox 6">
            <a:extLst>
              <a:ext uri="{FF2B5EF4-FFF2-40B4-BE49-F238E27FC236}">
                <a16:creationId xmlns:a16="http://schemas.microsoft.com/office/drawing/2014/main" id="{504AD2FF-C8F8-0A36-56D1-97F4CAD36B1C}"/>
              </a:ext>
            </a:extLst>
          </p:cNvPr>
          <p:cNvSpPr txBox="1"/>
          <p:nvPr/>
        </p:nvSpPr>
        <p:spPr>
          <a:xfrm>
            <a:off x="6502399" y="5925234"/>
            <a:ext cx="4856967" cy="646331"/>
          </a:xfrm>
          <a:prstGeom prst="rect">
            <a:avLst/>
          </a:prstGeom>
          <a:noFill/>
        </p:spPr>
        <p:txBody>
          <a:bodyPr wrap="square">
            <a:spAutoFit/>
          </a:bodyPr>
          <a:lstStyle/>
          <a:p>
            <a:r>
              <a:rPr lang="zh-TW" altLang="en-US" dirty="0"/>
              <a:t>地心参考系中的中间赤道 ，</a:t>
            </a:r>
            <a:r>
              <a:rPr lang="en-HK" altLang="zh-TW" dirty="0"/>
              <a:t>E </a:t>
            </a:r>
            <a:r>
              <a:rPr lang="zh-TW" altLang="en-US" dirty="0"/>
              <a:t>为地球质心，平太阳和春分点都在这个圆周上</a:t>
            </a:r>
            <a:r>
              <a:rPr lang="en-US" altLang="zh-TW" dirty="0"/>
              <a:t>.</a:t>
            </a:r>
            <a:endParaRPr lang="zh-TW" altLang="en-US" dirty="0"/>
          </a:p>
        </p:txBody>
      </p:sp>
    </p:spTree>
    <p:extLst>
      <p:ext uri="{BB962C8B-B14F-4D97-AF65-F5344CB8AC3E}">
        <p14:creationId xmlns:p14="http://schemas.microsoft.com/office/powerpoint/2010/main" val="103716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1DBD-1C05-761A-303B-E018245C64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CA83BE-817B-FD61-8FED-3D8E02776CC4}"/>
              </a:ext>
            </a:extLst>
          </p:cNvPr>
          <p:cNvSpPr>
            <a:spLocks noGrp="1"/>
          </p:cNvSpPr>
          <p:nvPr>
            <p:ph idx="1"/>
          </p:nvPr>
        </p:nvSpPr>
        <p:spPr>
          <a:xfrm>
            <a:off x="685801" y="2142067"/>
            <a:ext cx="5303519" cy="3649133"/>
          </a:xfrm>
        </p:spPr>
        <p:txBody>
          <a:bodyPr/>
          <a:lstStyle/>
          <a:p>
            <a:r>
              <a:rPr lang="zh-HK" altLang="en-US" dirty="0"/>
              <a:t>春分点与</a:t>
            </a:r>
            <a:r>
              <a:rPr lang="en-US" altLang="zh-HK" dirty="0"/>
              <a:t> </a:t>
            </a:r>
            <a:r>
              <a:rPr lang="en-US" altLang="zh-HK" dirty="0">
                <a:solidFill>
                  <a:schemeClr val="accent5"/>
                </a:solidFill>
              </a:rPr>
              <a:t>TIO</a:t>
            </a:r>
            <a:r>
              <a:rPr lang="en-US" altLang="zh-HK" dirty="0"/>
              <a:t> </a:t>
            </a:r>
            <a:r>
              <a:rPr lang="zh-HK" altLang="en-US" dirty="0"/>
              <a:t>的夹角叫做 </a:t>
            </a:r>
            <a:r>
              <a:rPr lang="en-US" dirty="0"/>
              <a:t>Greenwich </a:t>
            </a:r>
            <a:r>
              <a:rPr lang="zh-HK" altLang="en-US" dirty="0"/>
              <a:t>恒星时 </a:t>
            </a:r>
            <a:r>
              <a:rPr lang="en-US" altLang="zh-HK" dirty="0"/>
              <a:t>(</a:t>
            </a:r>
            <a:r>
              <a:rPr lang="en-US" dirty="0"/>
              <a:t>Greenwich sidereal </a:t>
            </a:r>
            <a:r>
              <a:rPr lang="en-US" dirty="0" err="1"/>
              <a:t>time，</a:t>
            </a:r>
            <a:r>
              <a:rPr lang="en-US" dirty="0" err="1">
                <a:solidFill>
                  <a:srgbClr val="92D050"/>
                </a:solidFill>
              </a:rPr>
              <a:t>GST</a:t>
            </a:r>
            <a:r>
              <a:rPr lang="en-US" dirty="0"/>
              <a:t>)，</a:t>
            </a:r>
            <a:r>
              <a:rPr lang="zh-HK" altLang="en-US" dirty="0"/>
              <a:t>顺时针为正，逆时针为负</a:t>
            </a:r>
            <a:r>
              <a:rPr lang="en-US" altLang="zh-HK" dirty="0"/>
              <a:t>.</a:t>
            </a:r>
          </a:p>
          <a:p>
            <a:r>
              <a:rPr lang="zh-HK" altLang="en-US" dirty="0"/>
              <a:t>由于春分点相对于 </a:t>
            </a:r>
            <a:r>
              <a:rPr lang="en-US" dirty="0">
                <a:solidFill>
                  <a:schemeClr val="bg2">
                    <a:lumMod val="20000"/>
                    <a:lumOff val="80000"/>
                  </a:schemeClr>
                </a:solidFill>
              </a:rPr>
              <a:t>CIO</a:t>
            </a:r>
            <a:r>
              <a:rPr lang="en-US" dirty="0"/>
              <a:t> </a:t>
            </a:r>
            <a:r>
              <a:rPr lang="zh-HK" altLang="en-US" dirty="0"/>
              <a:t>是运动的，所以恒星时实际上与恒星没有直接关系</a:t>
            </a:r>
            <a:r>
              <a:rPr lang="en-US" altLang="zh-HK" dirty="0"/>
              <a:t>.</a:t>
            </a:r>
          </a:p>
          <a:p>
            <a:r>
              <a:rPr lang="zh-HK" altLang="en-US" dirty="0"/>
              <a:t>短时间内岁差的影响很小，在精度不高的应用中常用恒星时代替地球自转角度量地球的自转</a:t>
            </a:r>
            <a:r>
              <a:rPr lang="en-US" altLang="zh-HK" dirty="0"/>
              <a:t>.</a:t>
            </a:r>
            <a:endParaRPr lang="zh-HK" altLang="en-US" dirty="0"/>
          </a:p>
          <a:p>
            <a:r>
              <a:rPr lang="zh-HK" altLang="en-US" dirty="0"/>
              <a:t>恒星时？真太阳时</a:t>
            </a:r>
            <a:r>
              <a:rPr lang="en-US" altLang="zh-HK" dirty="0"/>
              <a:t>?</a:t>
            </a:r>
          </a:p>
          <a:p>
            <a:endParaRPr lang="en-US" dirty="0"/>
          </a:p>
        </p:txBody>
      </p:sp>
      <p:pic>
        <p:nvPicPr>
          <p:cNvPr id="4" name="Picture 4">
            <a:extLst>
              <a:ext uri="{FF2B5EF4-FFF2-40B4-BE49-F238E27FC236}">
                <a16:creationId xmlns:a16="http://schemas.microsoft.com/office/drawing/2014/main" id="{8ACB980A-2463-0F48-1875-384C75EAC2E7}"/>
              </a:ext>
            </a:extLst>
          </p:cNvPr>
          <p:cNvPicPr>
            <a:picLocks noChangeAspect="1"/>
          </p:cNvPicPr>
          <p:nvPr/>
        </p:nvPicPr>
        <p:blipFill>
          <a:blip r:embed="rId2"/>
          <a:stretch>
            <a:fillRect/>
          </a:stretch>
        </p:blipFill>
        <p:spPr>
          <a:xfrm>
            <a:off x="6502399" y="1022350"/>
            <a:ext cx="5003800" cy="4813300"/>
          </a:xfrm>
          <a:prstGeom prst="rect">
            <a:avLst/>
          </a:prstGeom>
        </p:spPr>
      </p:pic>
      <p:sp>
        <p:nvSpPr>
          <p:cNvPr id="5" name="TextBox 6">
            <a:extLst>
              <a:ext uri="{FF2B5EF4-FFF2-40B4-BE49-F238E27FC236}">
                <a16:creationId xmlns:a16="http://schemas.microsoft.com/office/drawing/2014/main" id="{504AD2FF-C8F8-0A36-56D1-97F4CAD36B1C}"/>
              </a:ext>
            </a:extLst>
          </p:cNvPr>
          <p:cNvSpPr txBox="1"/>
          <p:nvPr/>
        </p:nvSpPr>
        <p:spPr>
          <a:xfrm>
            <a:off x="6502399" y="5925234"/>
            <a:ext cx="4856967" cy="646331"/>
          </a:xfrm>
          <a:prstGeom prst="rect">
            <a:avLst/>
          </a:prstGeom>
          <a:noFill/>
        </p:spPr>
        <p:txBody>
          <a:bodyPr wrap="square">
            <a:spAutoFit/>
          </a:bodyPr>
          <a:lstStyle/>
          <a:p>
            <a:r>
              <a:rPr lang="zh-TW" altLang="en-US" dirty="0"/>
              <a:t>地心参考系中的中间赤道 ，</a:t>
            </a:r>
            <a:r>
              <a:rPr lang="en-HK" altLang="zh-TW" dirty="0"/>
              <a:t>E </a:t>
            </a:r>
            <a:r>
              <a:rPr lang="zh-TW" altLang="en-US" dirty="0"/>
              <a:t>为地球质心，平太阳和春分点都在这个圆周上</a:t>
            </a:r>
            <a:r>
              <a:rPr lang="en-US" altLang="zh-TW" dirty="0"/>
              <a:t>.</a:t>
            </a:r>
            <a:endParaRPr lang="zh-TW" altLang="en-US" dirty="0"/>
          </a:p>
        </p:txBody>
      </p:sp>
      <p:pic>
        <p:nvPicPr>
          <p:cNvPr id="6" name="Image" descr="Image">
            <a:extLst>
              <a:ext uri="{FF2B5EF4-FFF2-40B4-BE49-F238E27FC236}">
                <a16:creationId xmlns:a16="http://schemas.microsoft.com/office/drawing/2014/main" id="{BB3CE02A-3F24-A477-2A6F-3D2846B6292E}"/>
              </a:ext>
            </a:extLst>
          </p:cNvPr>
          <p:cNvPicPr>
            <a:picLocks noChangeAspect="1"/>
          </p:cNvPicPr>
          <p:nvPr/>
        </p:nvPicPr>
        <p:blipFill>
          <a:blip r:embed="rId3"/>
          <a:stretch>
            <a:fillRect/>
          </a:stretch>
        </p:blipFill>
        <p:spPr>
          <a:xfrm>
            <a:off x="6680799" y="999066"/>
            <a:ext cx="4136427" cy="4792134"/>
          </a:xfrm>
          <a:prstGeom prst="rect">
            <a:avLst/>
          </a:prstGeom>
          <a:ln w="12700">
            <a:miter lim="400000"/>
          </a:ln>
        </p:spPr>
      </p:pic>
    </p:spTree>
    <p:extLst>
      <p:ext uri="{BB962C8B-B14F-4D97-AF65-F5344CB8AC3E}">
        <p14:creationId xmlns:p14="http://schemas.microsoft.com/office/powerpoint/2010/main" val="246001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2C2B4D-1FA5-EC4F-E68A-31DB23149663}"/>
              </a:ext>
            </a:extLst>
          </p:cNvPr>
          <p:cNvSpPr>
            <a:spLocks noGrp="1"/>
          </p:cNvSpPr>
          <p:nvPr>
            <p:ph type="title"/>
          </p:nvPr>
        </p:nvSpPr>
        <p:spPr/>
        <p:txBody>
          <a:bodyPr/>
          <a:lstStyle/>
          <a:p>
            <a:r>
              <a:rPr kumimoji="1" lang="zh-HK" altLang="en-US" dirty="0"/>
              <a:t>真</a:t>
            </a:r>
            <a:r>
              <a:rPr kumimoji="1" lang="en-US" altLang="zh-HK" dirty="0"/>
              <a:t>/</a:t>
            </a:r>
            <a:r>
              <a:rPr kumimoji="1" lang="zh-HK" altLang="en-US" dirty="0"/>
              <a:t>平太阳</a:t>
            </a:r>
          </a:p>
        </p:txBody>
      </p:sp>
      <p:sp>
        <p:nvSpPr>
          <p:cNvPr id="3" name="內容版面配置區 2">
            <a:extLst>
              <a:ext uri="{FF2B5EF4-FFF2-40B4-BE49-F238E27FC236}">
                <a16:creationId xmlns:a16="http://schemas.microsoft.com/office/drawing/2014/main" id="{4266C665-2D66-077A-31C9-3489AE9CA2DF}"/>
              </a:ext>
            </a:extLst>
          </p:cNvPr>
          <p:cNvSpPr>
            <a:spLocks noGrp="1"/>
          </p:cNvSpPr>
          <p:nvPr>
            <p:ph idx="1"/>
          </p:nvPr>
        </p:nvSpPr>
        <p:spPr>
          <a:xfrm>
            <a:off x="685802" y="2142067"/>
            <a:ext cx="5325892" cy="3649133"/>
          </a:xfrm>
        </p:spPr>
        <p:txBody>
          <a:bodyPr>
            <a:normAutofit lnSpcReduction="10000"/>
          </a:bodyPr>
          <a:lstStyle/>
          <a:p>
            <a:r>
              <a:rPr kumimoji="1" lang="zh-HK" altLang="en-US" dirty="0"/>
              <a:t>真太阳方向与</a:t>
            </a:r>
            <a:r>
              <a:rPr kumimoji="1" lang="en-US" altLang="zh-HK" dirty="0">
                <a:solidFill>
                  <a:schemeClr val="accent5"/>
                </a:solidFill>
              </a:rPr>
              <a:t>TIO</a:t>
            </a:r>
            <a:r>
              <a:rPr kumimoji="1" lang="zh-HK" altLang="en-US" dirty="0"/>
              <a:t>的夹角叫做真太阳时，真太阳方向两次经过</a:t>
            </a:r>
            <a:r>
              <a:rPr kumimoji="1" lang="en-US" altLang="zh-HK" dirty="0">
                <a:solidFill>
                  <a:schemeClr val="accent5"/>
                </a:solidFill>
              </a:rPr>
              <a:t>TIO</a:t>
            </a:r>
            <a:r>
              <a:rPr kumimoji="1" lang="en-US" altLang="zh-HK" dirty="0"/>
              <a:t> </a:t>
            </a:r>
            <a:r>
              <a:rPr kumimoji="1" lang="zh-HK" altLang="en-US" dirty="0"/>
              <a:t>的时间间隔叫做真太阳日，是古代计时的标准</a:t>
            </a:r>
            <a:r>
              <a:rPr kumimoji="1" lang="en-US" altLang="zh-HK" dirty="0"/>
              <a:t>.</a:t>
            </a:r>
            <a:r>
              <a:rPr kumimoji="1" lang="zh-HK" altLang="en-US" dirty="0"/>
              <a:t>真太阳日显然不是一个常数</a:t>
            </a:r>
            <a:r>
              <a:rPr kumimoji="1" lang="en-US" altLang="zh-HK" dirty="0"/>
              <a:t>.</a:t>
            </a:r>
          </a:p>
          <a:p>
            <a:r>
              <a:rPr kumimoji="1" lang="zh-HK" altLang="en-US" dirty="0"/>
              <a:t>真太阳连续两次经过春分点的时间间隔是</a:t>
            </a:r>
            <a:r>
              <a:rPr kumimoji="1" lang="en-US" altLang="zh-HK" dirty="0" err="1"/>
              <a:t>T</a:t>
            </a:r>
            <a:r>
              <a:rPr kumimoji="1" lang="en-US" altLang="zh-HK" baseline="-25000" dirty="0" err="1"/>
              <a:t>sy</a:t>
            </a:r>
            <a:r>
              <a:rPr kumimoji="1" lang="en-HK" altLang="zh-HK" dirty="0"/>
              <a:t> = 365. 242 189 68 </a:t>
            </a:r>
            <a:r>
              <a:rPr kumimoji="1" lang="zh-HK" altLang="en-US" dirty="0"/>
              <a:t>日，叫做回归年，与人类的生活、生产密切相关，年概念即来源于此</a:t>
            </a:r>
            <a:r>
              <a:rPr kumimoji="1" lang="en-US" altLang="zh-HK" dirty="0"/>
              <a:t>.</a:t>
            </a:r>
            <a:endParaRPr kumimoji="1" lang="zh-HK" altLang="en-US" dirty="0"/>
          </a:p>
          <a:p>
            <a:r>
              <a:rPr kumimoji="1" lang="zh-HK" altLang="en-US" dirty="0"/>
              <a:t>上次课提到，为了消除用真太阳计时遇到的不均匀性， </a:t>
            </a:r>
            <a:r>
              <a:rPr kumimoji="1" lang="en-HK" altLang="zh-HK" dirty="0"/>
              <a:t>Newcomb </a:t>
            </a:r>
            <a:r>
              <a:rPr kumimoji="1" lang="zh-HK" altLang="en-US" dirty="0"/>
              <a:t>引进了平太阳</a:t>
            </a:r>
            <a:r>
              <a:rPr kumimoji="1" lang="en-US" altLang="zh-HK" dirty="0"/>
              <a:t>.</a:t>
            </a:r>
            <a:r>
              <a:rPr kumimoji="1" lang="zh-HK" altLang="en-US" dirty="0"/>
              <a:t>假想的平太阳与真太阳同时离开春分点，然后沿中间赤道匀速运动，历经一个回归年后再同时回到春分点</a:t>
            </a:r>
            <a:r>
              <a:rPr kumimoji="1" lang="en-US" altLang="zh-HK" dirty="0"/>
              <a:t>.</a:t>
            </a:r>
            <a:r>
              <a:rPr kumimoji="1" lang="zh-HK" altLang="en-US" dirty="0"/>
              <a:t>平太阳连续两次经过 </a:t>
            </a:r>
            <a:r>
              <a:rPr kumimoji="1" lang="en-HK" altLang="zh-HK" dirty="0"/>
              <a:t>CIO </a:t>
            </a:r>
            <a:r>
              <a:rPr kumimoji="1" lang="zh-HK" altLang="en-US" dirty="0"/>
              <a:t>的时间间隔是 </a:t>
            </a:r>
            <a:r>
              <a:rPr kumimoji="1" lang="en-HK" altLang="zh-HK" dirty="0" err="1"/>
              <a:t>T</a:t>
            </a:r>
            <a:r>
              <a:rPr kumimoji="1" lang="en-HK" altLang="zh-HK" baseline="-25000" dirty="0" err="1"/>
              <a:t>siy</a:t>
            </a:r>
            <a:r>
              <a:rPr kumimoji="1" lang="en-HK" altLang="zh-HK" dirty="0"/>
              <a:t> =365. 256 363 </a:t>
            </a:r>
            <a:r>
              <a:rPr kumimoji="1" lang="zh-HK" altLang="en-US" dirty="0"/>
              <a:t>日，叫做恒星年</a:t>
            </a:r>
            <a:r>
              <a:rPr kumimoji="1" lang="en-US" altLang="zh-HK" dirty="0"/>
              <a:t>.</a:t>
            </a:r>
          </a:p>
          <a:p>
            <a:endParaRPr kumimoji="1" lang="zh-HK" altLang="en-US" dirty="0"/>
          </a:p>
        </p:txBody>
      </p:sp>
      <p:pic>
        <p:nvPicPr>
          <p:cNvPr id="4" name="Image" descr="Image">
            <a:extLst>
              <a:ext uri="{FF2B5EF4-FFF2-40B4-BE49-F238E27FC236}">
                <a16:creationId xmlns:a16="http://schemas.microsoft.com/office/drawing/2014/main" id="{8F4E733B-B57D-8547-6357-9093B24B1C58}"/>
              </a:ext>
            </a:extLst>
          </p:cNvPr>
          <p:cNvPicPr>
            <a:picLocks noChangeAspect="1"/>
          </p:cNvPicPr>
          <p:nvPr/>
        </p:nvPicPr>
        <p:blipFill>
          <a:blip r:embed="rId2"/>
          <a:stretch>
            <a:fillRect/>
          </a:stretch>
        </p:blipFill>
        <p:spPr>
          <a:xfrm>
            <a:off x="6680799" y="999066"/>
            <a:ext cx="4136427" cy="4792134"/>
          </a:xfrm>
          <a:prstGeom prst="rect">
            <a:avLst/>
          </a:prstGeom>
          <a:ln w="12700">
            <a:miter lim="400000"/>
          </a:ln>
        </p:spPr>
      </p:pic>
    </p:spTree>
    <p:extLst>
      <p:ext uri="{BB962C8B-B14F-4D97-AF65-F5344CB8AC3E}">
        <p14:creationId xmlns:p14="http://schemas.microsoft.com/office/powerpoint/2010/main" val="63194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2C2B4D-1FA5-EC4F-E68A-31DB23149663}"/>
              </a:ext>
            </a:extLst>
          </p:cNvPr>
          <p:cNvSpPr>
            <a:spLocks noGrp="1"/>
          </p:cNvSpPr>
          <p:nvPr>
            <p:ph type="title"/>
          </p:nvPr>
        </p:nvSpPr>
        <p:spPr/>
        <p:txBody>
          <a:bodyPr/>
          <a:lstStyle/>
          <a:p>
            <a:r>
              <a:rPr kumimoji="1" lang="zh-HK" altLang="en-US" dirty="0"/>
              <a:t>真</a:t>
            </a:r>
            <a:r>
              <a:rPr kumimoji="1" lang="en-US" altLang="zh-HK" dirty="0"/>
              <a:t>/</a:t>
            </a:r>
            <a:r>
              <a:rPr kumimoji="1" lang="zh-HK" altLang="en-US" dirty="0"/>
              <a:t>平太阳</a:t>
            </a:r>
          </a:p>
        </p:txBody>
      </p:sp>
      <p:sp>
        <p:nvSpPr>
          <p:cNvPr id="3" name="內容版面配置區 2">
            <a:extLst>
              <a:ext uri="{FF2B5EF4-FFF2-40B4-BE49-F238E27FC236}">
                <a16:creationId xmlns:a16="http://schemas.microsoft.com/office/drawing/2014/main" id="{4266C665-2D66-077A-31C9-3489AE9CA2DF}"/>
              </a:ext>
            </a:extLst>
          </p:cNvPr>
          <p:cNvSpPr>
            <a:spLocks noGrp="1"/>
          </p:cNvSpPr>
          <p:nvPr>
            <p:ph idx="1"/>
          </p:nvPr>
        </p:nvSpPr>
        <p:spPr>
          <a:xfrm>
            <a:off x="685802" y="2142067"/>
            <a:ext cx="5325892" cy="3649133"/>
          </a:xfrm>
        </p:spPr>
        <p:txBody>
          <a:bodyPr>
            <a:normAutofit/>
          </a:bodyPr>
          <a:lstStyle/>
          <a:p>
            <a:r>
              <a:rPr kumimoji="1" lang="zh-HK" altLang="en-US" dirty="0"/>
              <a:t>平太阳与</a:t>
            </a:r>
            <a:r>
              <a:rPr kumimoji="1" lang="en-US" altLang="zh-HK" dirty="0">
                <a:solidFill>
                  <a:schemeClr val="accent5"/>
                </a:solidFill>
              </a:rPr>
              <a:t>TIO</a:t>
            </a:r>
            <a:r>
              <a:rPr kumimoji="1" lang="en-US" altLang="zh-HK" dirty="0"/>
              <a:t> </a:t>
            </a:r>
            <a:r>
              <a:rPr kumimoji="1" lang="zh-HK" altLang="en-US" dirty="0"/>
              <a:t>的夹角叫做平太阳时，也就是世界时，同样顺时针为正，逆时针为负</a:t>
            </a:r>
            <a:r>
              <a:rPr kumimoji="1" lang="en-US" altLang="zh-HK" dirty="0"/>
              <a:t>.</a:t>
            </a:r>
          </a:p>
          <a:p>
            <a:r>
              <a:rPr kumimoji="1" lang="zh-HK" altLang="en-US" dirty="0"/>
              <a:t>消除了测站位置影响的世界时就是 </a:t>
            </a:r>
            <a:r>
              <a:rPr kumimoji="1" lang="en-HK" altLang="zh-HK" dirty="0"/>
              <a:t>???</a:t>
            </a:r>
            <a:r>
              <a:rPr kumimoji="1" lang="zh-HK" altLang="en-US" dirty="0"/>
              <a:t>，与 </a:t>
            </a:r>
            <a:r>
              <a:rPr kumimoji="1" lang="en-HK" altLang="zh-HK" dirty="0"/>
              <a:t>ERA </a:t>
            </a:r>
            <a:r>
              <a:rPr kumimoji="1" lang="zh-HK" altLang="en-US" dirty="0"/>
              <a:t>成正比</a:t>
            </a:r>
            <a:r>
              <a:rPr kumimoji="1" lang="en-US" altLang="zh-HK" dirty="0"/>
              <a:t>.</a:t>
            </a:r>
          </a:p>
          <a:p>
            <a:r>
              <a:rPr kumimoji="1" lang="zh-HK" altLang="en-US" dirty="0"/>
              <a:t>平太阳连续两次经过</a:t>
            </a:r>
            <a:r>
              <a:rPr kumimoji="1" lang="en-US" altLang="zh-HK" dirty="0">
                <a:solidFill>
                  <a:schemeClr val="accent5"/>
                </a:solidFill>
              </a:rPr>
              <a:t>TIO</a:t>
            </a:r>
            <a:r>
              <a:rPr kumimoji="1" lang="zh-HK" altLang="en-US" dirty="0"/>
              <a:t>的时间长度叫做平太阳日或世界时日</a:t>
            </a:r>
            <a:r>
              <a:rPr kumimoji="1" lang="en-US" altLang="zh-HK" dirty="0"/>
              <a:t>.</a:t>
            </a:r>
            <a:r>
              <a:rPr kumimoji="1" lang="zh-HK" altLang="en-US" dirty="0"/>
              <a:t>由于地球自转的不均勻性， </a:t>
            </a:r>
            <a:r>
              <a:rPr kumimoji="1" lang="en-HK" altLang="zh-HK" dirty="0">
                <a:solidFill>
                  <a:srgbClr val="FF0000"/>
                </a:solidFill>
              </a:rPr>
              <a:t>UT1</a:t>
            </a:r>
            <a:r>
              <a:rPr kumimoji="1" lang="en-HK" altLang="zh-HK" dirty="0"/>
              <a:t> </a:t>
            </a:r>
            <a:r>
              <a:rPr kumimoji="1" lang="zh-HK" altLang="en-US" dirty="0"/>
              <a:t>日的长度不是常量 </a:t>
            </a:r>
          </a:p>
        </p:txBody>
      </p:sp>
      <p:pic>
        <p:nvPicPr>
          <p:cNvPr id="4" name="Image" descr="Image">
            <a:extLst>
              <a:ext uri="{FF2B5EF4-FFF2-40B4-BE49-F238E27FC236}">
                <a16:creationId xmlns:a16="http://schemas.microsoft.com/office/drawing/2014/main" id="{8F4E733B-B57D-8547-6357-9093B24B1C58}"/>
              </a:ext>
            </a:extLst>
          </p:cNvPr>
          <p:cNvPicPr>
            <a:picLocks noChangeAspect="1"/>
          </p:cNvPicPr>
          <p:nvPr/>
        </p:nvPicPr>
        <p:blipFill>
          <a:blip r:embed="rId2"/>
          <a:stretch>
            <a:fillRect/>
          </a:stretch>
        </p:blipFill>
        <p:spPr>
          <a:xfrm>
            <a:off x="6680799" y="999066"/>
            <a:ext cx="4136427" cy="4792134"/>
          </a:xfrm>
          <a:prstGeom prst="rect">
            <a:avLst/>
          </a:prstGeom>
          <a:ln w="12700">
            <a:miter lim="400000"/>
          </a:ln>
        </p:spPr>
      </p:pic>
    </p:spTree>
    <p:extLst>
      <p:ext uri="{BB962C8B-B14F-4D97-AF65-F5344CB8AC3E}">
        <p14:creationId xmlns:p14="http://schemas.microsoft.com/office/powerpoint/2010/main" val="111963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11464</TotalTime>
  <Words>2194</Words>
  <Application>Microsoft Macintosh PowerPoint</Application>
  <PresentationFormat>寬螢幕</PresentationFormat>
  <Paragraphs>139</Paragraphs>
  <Slides>37</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37</vt:i4>
      </vt:variant>
    </vt:vector>
  </HeadingPairs>
  <TitlesOfParts>
    <vt:vector size="44" baseType="lpstr">
      <vt:lpstr>TimesNewRoman</vt:lpstr>
      <vt:lpstr>Arial</vt:lpstr>
      <vt:lpstr>Avenir Medium</vt:lpstr>
      <vt:lpstr>Calibri</vt:lpstr>
      <vt:lpstr>Calibri Light</vt:lpstr>
      <vt:lpstr>Helvetica Neue</vt:lpstr>
      <vt:lpstr>Celestial</vt:lpstr>
      <vt:lpstr>参考系  (reference systems)</vt:lpstr>
      <vt:lpstr>瞬时的天极和天赤道</vt:lpstr>
      <vt:lpstr>无旋转点CIO和TIO</vt:lpstr>
      <vt:lpstr>地球自转角</vt:lpstr>
      <vt:lpstr>PowerPoint 簡報</vt:lpstr>
      <vt:lpstr>PowerPoint 簡報</vt:lpstr>
      <vt:lpstr>PowerPoint 簡報</vt:lpstr>
      <vt:lpstr>真/平太阳</vt:lpstr>
      <vt:lpstr>真/平太阳</vt:lpstr>
      <vt:lpstr>带有天文学习惯的参考直角坐标与球坐标</vt:lpstr>
      <vt:lpstr>赤道坐标系</vt:lpstr>
      <vt:lpstr>PowerPoint 簡報</vt:lpstr>
      <vt:lpstr>PowerPoint 簡報</vt:lpstr>
      <vt:lpstr>时角(hour angle) H</vt:lpstr>
      <vt:lpstr>PowerPoint 簡報</vt:lpstr>
      <vt:lpstr>PowerPoint 簡報</vt:lpstr>
      <vt:lpstr>有了坐标系的概念，我们来看看基本测量目的和方法</vt:lpstr>
      <vt:lpstr>有了坐标系的概念，我们来看看基本测量目的和方法</vt:lpstr>
      <vt:lpstr>有了坐标系的概念，我们来看看基本测量目的和方法</vt:lpstr>
      <vt:lpstr>PowerPoint 簡報</vt:lpstr>
      <vt:lpstr>PowerPoint 簡報</vt:lpstr>
      <vt:lpstr>坐标系的实现</vt:lpstr>
      <vt:lpstr>PowerPoint 簡報</vt:lpstr>
      <vt:lpstr>理想与现实：一个类比</vt:lpstr>
      <vt:lpstr>PowerPoint 簡報</vt:lpstr>
      <vt:lpstr>基本星表(fundamental catalogues)</vt:lpstr>
      <vt:lpstr>基本星表(fundamental catalogues)</vt:lpstr>
      <vt:lpstr>基本星表(fundamental catalogues)</vt:lpstr>
      <vt:lpstr>PowerPoint 簡報</vt:lpstr>
      <vt:lpstr>PowerPoint 簡報</vt:lpstr>
      <vt:lpstr> 甚长基线干涉测量技术(VLBI)</vt:lpstr>
      <vt:lpstr>国际天球参考架(ICRF)的建立与VLBI观测</vt:lpstr>
      <vt:lpstr>国际天球参考架 ICRF2</vt:lpstr>
      <vt:lpstr>PowerPoint 簡報</vt:lpstr>
      <vt:lpstr>天体测量仍极度依赖于光学观测…</vt:lpstr>
      <vt:lpstr>太阳系內</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phtam</dc:creator>
  <cp:lastModifiedBy>Microsoft Office User</cp:lastModifiedBy>
  <cp:revision>87</cp:revision>
  <dcterms:created xsi:type="dcterms:W3CDTF">2026-04-01T14:24:07Z</dcterms:created>
  <dcterms:modified xsi:type="dcterms:W3CDTF">2026-04-16T06:51:24Z</dcterms:modified>
</cp:coreProperties>
</file>