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521" r:id="rId3"/>
    <p:sldId id="637" r:id="rId4"/>
    <p:sldId id="608" r:id="rId5"/>
    <p:sldId id="609" r:id="rId6"/>
    <p:sldId id="610" r:id="rId7"/>
    <p:sldId id="611" r:id="rId8"/>
    <p:sldId id="612" r:id="rId9"/>
    <p:sldId id="614" r:id="rId10"/>
    <p:sldId id="615" r:id="rId11"/>
    <p:sldId id="616" r:id="rId12"/>
    <p:sldId id="633" r:id="rId13"/>
    <p:sldId id="617" r:id="rId14"/>
    <p:sldId id="369" r:id="rId15"/>
    <p:sldId id="343" r:id="rId16"/>
    <p:sldId id="344" r:id="rId17"/>
    <p:sldId id="345" r:id="rId18"/>
    <p:sldId id="346" r:id="rId19"/>
    <p:sldId id="348" r:id="rId20"/>
    <p:sldId id="349" r:id="rId21"/>
    <p:sldId id="350" r:id="rId22"/>
    <p:sldId id="351" r:id="rId23"/>
    <p:sldId id="634" r:id="rId24"/>
    <p:sldId id="635" r:id="rId25"/>
    <p:sldId id="355" r:id="rId26"/>
    <p:sldId id="359" r:id="rId27"/>
    <p:sldId id="636" r:id="rId28"/>
    <p:sldId id="360" r:id="rId29"/>
    <p:sldId id="361" r:id="rId30"/>
    <p:sldId id="362" r:id="rId31"/>
    <p:sldId id="363" r:id="rId32"/>
    <p:sldId id="364" r:id="rId33"/>
    <p:sldId id="619" r:id="rId34"/>
    <p:sldId id="620" r:id="rId35"/>
    <p:sldId id="638"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292"/>
    <p:restoredTop sz="96327"/>
  </p:normalViewPr>
  <p:slideViewPr>
    <p:cSldViewPr snapToGrid="0">
      <p:cViewPr varScale="1">
        <p:scale>
          <a:sx n="131" d="100"/>
          <a:sy n="131" d="100"/>
        </p:scale>
        <p:origin x="520" y="184"/>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GB"/>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4/15/26</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4/15/26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GB"/>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4/15/26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GB"/>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4/15/26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GB"/>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4/15/26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GB"/>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GB"/>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4/15/26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GB"/>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GB"/>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4/15/26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4/15/26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GB"/>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4/15/26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723314328"/>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 - Center">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0" name="標題文字"/>
          <p:cNvSpPr txBox="1">
            <a:spLocks noGrp="1"/>
          </p:cNvSpPr>
          <p:nvPr>
            <p:ph type="title"/>
          </p:nvPr>
        </p:nvSpPr>
        <p:spPr>
          <a:xfrm>
            <a:off x="1012031" y="2402086"/>
            <a:ext cx="10477500" cy="2053828"/>
          </a:xfrm>
          <a:prstGeom prst="rect">
            <a:avLst/>
          </a:prstGeom>
        </p:spPr>
        <p:txBody>
          <a:bodyPr/>
          <a:lstStyle>
            <a:lvl1pPr>
              <a:defRPr cap="all" spc="163">
                <a:solidFill>
                  <a:srgbClr val="EBEBEB"/>
                </a:solidFill>
                <a:effectLst>
                  <a:outerShdw blurRad="25400" dist="25400" dir="16200000" rotWithShape="0">
                    <a:srgbClr val="000000">
                      <a:alpha val="50000"/>
                    </a:srgbClr>
                  </a:outerShdw>
                </a:effectLst>
                <a:latin typeface="+mn-lt"/>
                <a:ea typeface="+mn-ea"/>
                <a:cs typeface="+mn-cs"/>
                <a:sym typeface="Cochin"/>
              </a:defRPr>
            </a:lvl1pPr>
          </a:lstStyle>
          <a:p>
            <a:r>
              <a:t>標題文字</a:t>
            </a:r>
          </a:p>
        </p:txBody>
      </p:sp>
      <p:sp>
        <p:nvSpPr>
          <p:cNvPr id="31" name="幻燈片編號"/>
          <p:cNvSpPr txBox="1">
            <a:spLocks noGrp="1"/>
          </p:cNvSpPr>
          <p:nvPr>
            <p:ph type="sldNum" sz="quarter" idx="2"/>
          </p:nvPr>
        </p:nvSpPr>
        <p:spPr>
          <a:prstGeom prst="rect">
            <a:avLst/>
          </a:prstGeom>
        </p:spPr>
        <p:txBody>
          <a:bodyPr/>
          <a:lstStyle>
            <a:lvl1pPr>
              <a:defRPr>
                <a:solidFill>
                  <a:srgbClr val="8C8C8C"/>
                </a:solidFill>
              </a:defRPr>
            </a:lvl1pPr>
          </a:lstStyle>
          <a:p>
            <a:fld id="{86CB4B4D-7CA3-9044-876B-883B54F8677D}" type="slidenum">
              <a:t>‹#›</a:t>
            </a:fld>
            <a:endParaRPr/>
          </a:p>
        </p:txBody>
      </p:sp>
    </p:spTree>
    <p:extLst>
      <p:ext uri="{BB962C8B-B14F-4D97-AF65-F5344CB8AC3E}">
        <p14:creationId xmlns:p14="http://schemas.microsoft.com/office/powerpoint/2010/main" val="311548501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4/15/26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GB"/>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4/15/26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4/15/26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4/15/26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4/15/26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4/15/26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GB"/>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4/15/26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GB"/>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4/15/26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4/15/26</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 id="2147483677" r:id="rId18"/>
    <p:sldLayoutId id="2147483679" r:id="rId19"/>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tif"/><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1.tif"/><Relationship Id="rId2" Type="http://schemas.openxmlformats.org/officeDocument/2006/relationships/image" Target="../media/image20.png"/><Relationship Id="rId1" Type="http://schemas.openxmlformats.org/officeDocument/2006/relationships/slideLayout" Target="../slideLayouts/slideLayout18.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23.tif"/><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3.tif"/><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3.tif"/><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6.tif"/><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6.tif"/><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26.tif"/><Relationship Id="rId2" Type="http://schemas.openxmlformats.org/officeDocument/2006/relationships/image" Target="../media/image28.tif"/><Relationship Id="rId1" Type="http://schemas.openxmlformats.org/officeDocument/2006/relationships/slideLayout" Target="../slideLayouts/slideLayout19.xml"/><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9.gif"/><Relationship Id="rId4" Type="http://schemas.openxmlformats.org/officeDocument/2006/relationships/image" Target="../media/image8.gif"/></Relationships>
</file>

<file path=ppt/slides/_rels/slide30.xml.rels><?xml version="1.0" encoding="UTF-8" standalone="yes"?>
<Relationships xmlns="http://schemas.openxmlformats.org/package/2006/relationships"><Relationship Id="rId2" Type="http://schemas.openxmlformats.org/officeDocument/2006/relationships/image" Target="../media/image30.tif"/><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DD265-15C5-EB7A-1EAF-3F43FE8786A1}"/>
              </a:ext>
            </a:extLst>
          </p:cNvPr>
          <p:cNvSpPr>
            <a:spLocks noGrp="1"/>
          </p:cNvSpPr>
          <p:nvPr>
            <p:ph type="ctrTitle"/>
          </p:nvPr>
        </p:nvSpPr>
        <p:spPr>
          <a:xfrm>
            <a:off x="2196548" y="1964267"/>
            <a:ext cx="8963577" cy="2421464"/>
          </a:xfrm>
        </p:spPr>
        <p:txBody>
          <a:bodyPr/>
          <a:lstStyle/>
          <a:p>
            <a:r>
              <a:rPr lang="en-US" altLang="zh-TW" dirty="0"/>
              <a:t>《</a:t>
            </a:r>
            <a:r>
              <a:rPr lang="zh-TW" altLang="en-US" dirty="0"/>
              <a:t>天体力学与天体测量基础</a:t>
            </a:r>
            <a:r>
              <a:rPr lang="en-US" altLang="zh-TW" dirty="0"/>
              <a:t>》</a:t>
            </a:r>
            <a:endParaRPr lang="en-US" dirty="0"/>
          </a:p>
        </p:txBody>
      </p:sp>
      <p:sp>
        <p:nvSpPr>
          <p:cNvPr id="3" name="Subtitle 2">
            <a:extLst>
              <a:ext uri="{FF2B5EF4-FFF2-40B4-BE49-F238E27FC236}">
                <a16:creationId xmlns:a16="http://schemas.microsoft.com/office/drawing/2014/main" id="{FF1C0B72-027E-AD93-8827-44A7053B428D}"/>
              </a:ext>
            </a:extLst>
          </p:cNvPr>
          <p:cNvSpPr>
            <a:spLocks noGrp="1"/>
          </p:cNvSpPr>
          <p:nvPr>
            <p:ph type="subTitle" idx="1"/>
          </p:nvPr>
        </p:nvSpPr>
        <p:spPr/>
        <p:txBody>
          <a:bodyPr>
            <a:normAutofit/>
          </a:bodyPr>
          <a:lstStyle/>
          <a:p>
            <a:r>
              <a:rPr lang="zh-TW" altLang="en-US" sz="2000" dirty="0">
                <a:effectLst/>
                <a:latin typeface="PingFang HK" panose="020B0400000000000000" pitchFamily="34" charset="-120"/>
                <a:ea typeface="PingFang HK" panose="020B0400000000000000" pitchFamily="34" charset="-120"/>
              </a:rPr>
              <a:t>谭柏轩</a:t>
            </a:r>
          </a:p>
          <a:p>
            <a:endParaRPr lang="en-US" sz="2000" dirty="0"/>
          </a:p>
        </p:txBody>
      </p:sp>
    </p:spTree>
    <p:extLst>
      <p:ext uri="{BB962C8B-B14F-4D97-AF65-F5344CB8AC3E}">
        <p14:creationId xmlns:p14="http://schemas.microsoft.com/office/powerpoint/2010/main" val="29297054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B1DBD-1C05-761A-303B-E018245C6413}"/>
              </a:ext>
            </a:extLst>
          </p:cNvPr>
          <p:cNvSpPr>
            <a:spLocks noGrp="1"/>
          </p:cNvSpPr>
          <p:nvPr>
            <p:ph type="title"/>
          </p:nvPr>
        </p:nvSpPr>
        <p:spPr/>
        <p:txBody>
          <a:bodyPr/>
          <a:lstStyle/>
          <a:p>
            <a:r>
              <a:rPr lang="zh-TW" altLang="en-US" dirty="0"/>
              <a:t>地球时</a:t>
            </a:r>
            <a:endParaRPr lang="en-US" dirty="0"/>
          </a:p>
        </p:txBody>
      </p:sp>
      <p:sp>
        <p:nvSpPr>
          <p:cNvPr id="3" name="Content Placeholder 2">
            <a:extLst>
              <a:ext uri="{FF2B5EF4-FFF2-40B4-BE49-F238E27FC236}">
                <a16:creationId xmlns:a16="http://schemas.microsoft.com/office/drawing/2014/main" id="{B8CA83BE-817B-FD61-8FED-3D8E02776CC4}"/>
              </a:ext>
            </a:extLst>
          </p:cNvPr>
          <p:cNvSpPr>
            <a:spLocks noGrp="1"/>
          </p:cNvSpPr>
          <p:nvPr>
            <p:ph idx="1"/>
          </p:nvPr>
        </p:nvSpPr>
        <p:spPr/>
        <p:txBody>
          <a:bodyPr/>
          <a:lstStyle/>
          <a:p>
            <a:pPr>
              <a:buFont typeface="Arial" panose="020B0604020202020204" pitchFamily="34" charset="0"/>
              <a:buChar char="•"/>
            </a:pPr>
            <a:r>
              <a:rPr lang="zh-HK" altLang="en-US" b="1" dirty="0"/>
              <a:t>地心坐标时（</a:t>
            </a:r>
            <a:r>
              <a:rPr lang="en-HK" altLang="zh-HK" b="1" dirty="0"/>
              <a:t>TCG</a:t>
            </a:r>
            <a:r>
              <a:rPr lang="zh-HK" altLang="en-HK" b="1" dirty="0"/>
              <a:t>）</a:t>
            </a:r>
            <a:r>
              <a:rPr lang="zh-HK" altLang="en-HK" dirty="0"/>
              <a:t>：</a:t>
            </a:r>
            <a:r>
              <a:rPr lang="zh-HK" altLang="en-US" dirty="0"/>
              <a:t>地心天球参考系中的坐标时间</a:t>
            </a:r>
          </a:p>
          <a:p>
            <a:pPr>
              <a:buFont typeface="Arial" panose="020B0604020202020204" pitchFamily="34" charset="0"/>
              <a:buChar char="•"/>
            </a:pPr>
            <a:r>
              <a:rPr lang="zh-HK" altLang="en-US" b="1" dirty="0"/>
              <a:t>地球时（</a:t>
            </a:r>
            <a:r>
              <a:rPr lang="en-HK" altLang="zh-HK" b="1" dirty="0"/>
              <a:t>TT</a:t>
            </a:r>
            <a:r>
              <a:rPr lang="zh-HK" altLang="en-HK" b="1" dirty="0"/>
              <a:t>）</a:t>
            </a:r>
            <a:r>
              <a:rPr lang="zh-HK" altLang="en-HK" dirty="0"/>
              <a:t>：</a:t>
            </a:r>
            <a:r>
              <a:rPr lang="zh-HK" altLang="en-US" dirty="0"/>
              <a:t>接近大地水准面观测者的固有时，用作地球历表的时间自变量</a:t>
            </a:r>
          </a:p>
          <a:p>
            <a:r>
              <a:rPr lang="zh-HK" altLang="en-US" dirty="0"/>
              <a:t>转换关系：</a:t>
            </a:r>
          </a:p>
          <a:p>
            <a:r>
              <a:rPr lang="en-HK" altLang="zh-HK" dirty="0"/>
              <a:t>TT=TCG×(1−L</a:t>
            </a:r>
            <a:r>
              <a:rPr lang="en-HK" altLang="zh-HK" baseline="-25000" dirty="0"/>
              <a:t>G</a:t>
            </a:r>
            <a:r>
              <a:rPr lang="en-HK" altLang="zh-HK" dirty="0"/>
              <a:t>)TT=TCG×(1−L</a:t>
            </a:r>
            <a:r>
              <a:rPr lang="en-HK" altLang="zh-HK" baseline="-25000" dirty="0">
                <a:effectLst/>
              </a:rPr>
              <a:t>G</a:t>
            </a:r>
            <a:r>
              <a:rPr lang="en-HK" altLang="zh-HK" dirty="0"/>
              <a:t>​)</a:t>
            </a:r>
            <a:r>
              <a:rPr lang="zh-HK" altLang="en-US" dirty="0"/>
              <a:t>其中：</a:t>
            </a:r>
          </a:p>
          <a:p>
            <a:r>
              <a:rPr lang="en-HK" altLang="zh-HK" dirty="0"/>
              <a:t>L</a:t>
            </a:r>
            <a:r>
              <a:rPr lang="en-HK" altLang="zh-HK" baseline="-25000" dirty="0"/>
              <a:t>G</a:t>
            </a:r>
            <a:r>
              <a:rPr lang="en-HK" altLang="zh-HK" dirty="0"/>
              <a:t>=6.969 290 134×10</a:t>
            </a:r>
            <a:r>
              <a:rPr lang="en-HK" altLang="zh-HK" baseline="30000" dirty="0"/>
              <a:t>−10</a:t>
            </a:r>
            <a:r>
              <a:rPr lang="zh-HK" altLang="en-HK" dirty="0"/>
              <a:t>（</a:t>
            </a:r>
            <a:r>
              <a:rPr lang="zh-HK" altLang="en-US" dirty="0"/>
              <a:t>公式</a:t>
            </a:r>
            <a:r>
              <a:rPr lang="en-US" altLang="zh-HK" dirty="0"/>
              <a:t>2.15</a:t>
            </a:r>
            <a:r>
              <a:rPr lang="zh-HK" altLang="en-US" dirty="0"/>
              <a:t>）</a:t>
            </a:r>
            <a:endParaRPr lang="en-US" altLang="zh-HK" dirty="0"/>
          </a:p>
          <a:p>
            <a:r>
              <a:rPr lang="zh-HK" altLang="en-US" dirty="0"/>
              <a:t>可导出：</a:t>
            </a:r>
          </a:p>
          <a:p>
            <a:pPr>
              <a:buFont typeface="Arial" panose="020B0604020202020204" pitchFamily="34" charset="0"/>
              <a:buChar char="•"/>
            </a:pPr>
            <a:r>
              <a:rPr lang="en-HK" altLang="zh-HK" dirty="0"/>
              <a:t>TCG−TT=(L</a:t>
            </a:r>
            <a:r>
              <a:rPr lang="en-HK" altLang="zh-HK" baseline="-25000" dirty="0"/>
              <a:t>G</a:t>
            </a:r>
            <a:r>
              <a:rPr lang="en-HK" altLang="zh-HK" dirty="0"/>
              <a:t>(1−L</a:t>
            </a:r>
            <a:r>
              <a:rPr lang="en-HK" altLang="zh-HK" baseline="-25000" dirty="0"/>
              <a:t>G</a:t>
            </a:r>
            <a:r>
              <a:rPr lang="en-HK" altLang="zh-HK" dirty="0"/>
              <a:t>))×(JD</a:t>
            </a:r>
            <a:r>
              <a:rPr lang="en-HK" altLang="zh-HK" baseline="-25000" dirty="0"/>
              <a:t>TT</a:t>
            </a:r>
            <a:r>
              <a:rPr lang="en-HK" altLang="zh-HK" dirty="0"/>
              <a:t>−T</a:t>
            </a:r>
            <a:r>
              <a:rPr lang="en-HK" altLang="zh-HK" baseline="-25000" dirty="0"/>
              <a:t>0</a:t>
            </a:r>
            <a:r>
              <a:rPr lang="en-HK" altLang="zh-HK" dirty="0"/>
              <a:t>)×86 400 s</a:t>
            </a:r>
            <a:endParaRPr lang="zh-HK" altLang="en-HK" dirty="0"/>
          </a:p>
          <a:p>
            <a:pPr>
              <a:buFont typeface="Arial" panose="020B0604020202020204" pitchFamily="34" charset="0"/>
              <a:buChar char="•"/>
            </a:pPr>
            <a:r>
              <a:rPr lang="en-HK" altLang="zh-HK" dirty="0"/>
              <a:t>T</a:t>
            </a:r>
            <a:r>
              <a:rPr lang="en-HK" altLang="zh-HK" baseline="-25000" dirty="0"/>
              <a:t>0</a:t>
            </a:r>
            <a:r>
              <a:rPr lang="en-HK" altLang="zh-HK" dirty="0"/>
              <a:t>​ </a:t>
            </a:r>
            <a:r>
              <a:rPr lang="zh-HK" altLang="en-US" dirty="0"/>
              <a:t>对应 </a:t>
            </a:r>
            <a:r>
              <a:rPr lang="en-HK" altLang="zh-HK" dirty="0"/>
              <a:t>JD 244 3144.5</a:t>
            </a:r>
            <a:r>
              <a:rPr lang="zh-HK" altLang="en-HK" dirty="0"/>
              <a:t>（</a:t>
            </a:r>
            <a:r>
              <a:rPr lang="en-HK" altLang="zh-HK" dirty="0"/>
              <a:t>1977</a:t>
            </a:r>
            <a:r>
              <a:rPr lang="zh-HK" altLang="en-US" dirty="0"/>
              <a:t>年</a:t>
            </a:r>
            <a:r>
              <a:rPr lang="en-US" altLang="zh-HK" dirty="0"/>
              <a:t>1</a:t>
            </a:r>
            <a:r>
              <a:rPr lang="zh-HK" altLang="en-US" dirty="0"/>
              <a:t>月</a:t>
            </a:r>
            <a:r>
              <a:rPr lang="en-US" altLang="zh-HK" dirty="0"/>
              <a:t>1</a:t>
            </a:r>
            <a:r>
              <a:rPr lang="zh-HK" altLang="en-US" dirty="0"/>
              <a:t>日</a:t>
            </a:r>
            <a:r>
              <a:rPr lang="en-HK" altLang="zh-HK" dirty="0"/>
              <a:t>TAI</a:t>
            </a:r>
            <a:r>
              <a:rPr lang="zh-HK" altLang="en-US" dirty="0"/>
              <a:t>零点）</a:t>
            </a:r>
          </a:p>
          <a:p>
            <a:endParaRPr lang="en-US" dirty="0"/>
          </a:p>
        </p:txBody>
      </p:sp>
    </p:spTree>
    <p:extLst>
      <p:ext uri="{BB962C8B-B14F-4D97-AF65-F5344CB8AC3E}">
        <p14:creationId xmlns:p14="http://schemas.microsoft.com/office/powerpoint/2010/main" val="2578291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B1DBD-1C05-761A-303B-E018245C6413}"/>
              </a:ext>
            </a:extLst>
          </p:cNvPr>
          <p:cNvSpPr>
            <a:spLocks noGrp="1"/>
          </p:cNvSpPr>
          <p:nvPr>
            <p:ph type="title"/>
          </p:nvPr>
        </p:nvSpPr>
        <p:spPr/>
        <p:txBody>
          <a:bodyPr/>
          <a:lstStyle/>
          <a:p>
            <a:r>
              <a:rPr lang="zh-HK" altLang="en-US" dirty="0"/>
              <a:t>时间基准转换关系图</a:t>
            </a:r>
            <a:endParaRPr lang="en-US" dirty="0"/>
          </a:p>
        </p:txBody>
      </p:sp>
      <p:sp>
        <p:nvSpPr>
          <p:cNvPr id="3" name="Content Placeholder 2">
            <a:extLst>
              <a:ext uri="{FF2B5EF4-FFF2-40B4-BE49-F238E27FC236}">
                <a16:creationId xmlns:a16="http://schemas.microsoft.com/office/drawing/2014/main" id="{B8CA83BE-817B-FD61-8FED-3D8E02776CC4}"/>
              </a:ext>
            </a:extLst>
          </p:cNvPr>
          <p:cNvSpPr>
            <a:spLocks noGrp="1"/>
          </p:cNvSpPr>
          <p:nvPr>
            <p:ph idx="1"/>
          </p:nvPr>
        </p:nvSpPr>
        <p:spPr>
          <a:xfrm>
            <a:off x="685801" y="3630399"/>
            <a:ext cx="10131425" cy="3649133"/>
          </a:xfrm>
        </p:spPr>
        <p:txBody>
          <a:bodyPr/>
          <a:lstStyle/>
          <a:p>
            <a:r>
              <a:rPr lang="zh-HK" altLang="en-US" dirty="0"/>
              <a:t> 不同参考系之间的时间转换需借助实箭头路径 </a:t>
            </a:r>
            <a:r>
              <a:rPr lang="en-US" altLang="zh-HK" dirty="0"/>
              <a:t>+ </a:t>
            </a:r>
            <a:r>
              <a:rPr lang="zh-HK" altLang="en-US" dirty="0"/>
              <a:t>坐标变换</a:t>
            </a:r>
          </a:p>
          <a:p>
            <a:endParaRPr lang="zh-HK" altLang="en-US" dirty="0"/>
          </a:p>
          <a:p>
            <a:r>
              <a:rPr lang="zh-HK" altLang="en-US" dirty="0"/>
              <a:t> 应用：高精度天文动力学、深空探测、脉冲星计时等需严格使用上述转换。</a:t>
            </a:r>
            <a:endParaRPr lang="en-US" dirty="0"/>
          </a:p>
        </p:txBody>
      </p:sp>
      <p:pic>
        <p:nvPicPr>
          <p:cNvPr id="5" name="圖片 4">
            <a:extLst>
              <a:ext uri="{FF2B5EF4-FFF2-40B4-BE49-F238E27FC236}">
                <a16:creationId xmlns:a16="http://schemas.microsoft.com/office/drawing/2014/main" id="{33B98FAD-ECE1-6080-273D-09E22BE74355}"/>
              </a:ext>
            </a:extLst>
          </p:cNvPr>
          <p:cNvPicPr>
            <a:picLocks noChangeAspect="1"/>
          </p:cNvPicPr>
          <p:nvPr/>
        </p:nvPicPr>
        <p:blipFill>
          <a:blip r:embed="rId2"/>
          <a:stretch>
            <a:fillRect/>
          </a:stretch>
        </p:blipFill>
        <p:spPr>
          <a:xfrm>
            <a:off x="5751513" y="609600"/>
            <a:ext cx="5829300" cy="3784600"/>
          </a:xfrm>
          <a:prstGeom prst="rect">
            <a:avLst/>
          </a:prstGeom>
        </p:spPr>
      </p:pic>
    </p:spTree>
    <p:extLst>
      <p:ext uri="{BB962C8B-B14F-4D97-AF65-F5344CB8AC3E}">
        <p14:creationId xmlns:p14="http://schemas.microsoft.com/office/powerpoint/2010/main" val="34790718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B1DBD-1C05-761A-303B-E018245C6413}"/>
              </a:ext>
            </a:extLst>
          </p:cNvPr>
          <p:cNvSpPr>
            <a:spLocks noGrp="1"/>
          </p:cNvSpPr>
          <p:nvPr>
            <p:ph type="title"/>
          </p:nvPr>
        </p:nvSpPr>
        <p:spPr/>
        <p:txBody>
          <a:bodyPr/>
          <a:lstStyle/>
          <a:p>
            <a:r>
              <a:rPr lang="zh-HK" altLang="en-US" dirty="0"/>
              <a:t>时间基准转换关系图</a:t>
            </a:r>
            <a:endParaRPr lang="en-US" dirty="0"/>
          </a:p>
        </p:txBody>
      </p:sp>
      <p:sp>
        <p:nvSpPr>
          <p:cNvPr id="3" name="Content Placeholder 2">
            <a:extLst>
              <a:ext uri="{FF2B5EF4-FFF2-40B4-BE49-F238E27FC236}">
                <a16:creationId xmlns:a16="http://schemas.microsoft.com/office/drawing/2014/main" id="{B8CA83BE-817B-FD61-8FED-3D8E02776CC4}"/>
              </a:ext>
            </a:extLst>
          </p:cNvPr>
          <p:cNvSpPr>
            <a:spLocks noGrp="1"/>
          </p:cNvSpPr>
          <p:nvPr>
            <p:ph idx="1"/>
          </p:nvPr>
        </p:nvSpPr>
        <p:spPr>
          <a:xfrm>
            <a:off x="685801" y="2599267"/>
            <a:ext cx="10131425" cy="3649133"/>
          </a:xfrm>
        </p:spPr>
        <p:txBody>
          <a:bodyPr/>
          <a:lstStyle/>
          <a:p>
            <a:r>
              <a:rPr lang="zh-HK" altLang="en-US" dirty="0"/>
              <a:t> </a:t>
            </a:r>
            <a:r>
              <a:rPr lang="en-HK" altLang="zh-HK" dirty="0"/>
              <a:t>TDB </a:t>
            </a:r>
            <a:r>
              <a:rPr lang="zh-HK" altLang="en-US" dirty="0"/>
              <a:t>和 </a:t>
            </a:r>
            <a:r>
              <a:rPr lang="en-HK" altLang="zh-HK" dirty="0"/>
              <a:t>TT </a:t>
            </a:r>
            <a:r>
              <a:rPr lang="zh-HK" altLang="en-US" dirty="0"/>
              <a:t>分别是质心天球参考系和地心天球参考系中历表和动力学方程的时间变量，两者间的转换十分有用，但规范没有直接给出，文献 </a:t>
            </a:r>
            <a:r>
              <a:rPr lang="en-US" altLang="zh-HK" dirty="0"/>
              <a:t>(</a:t>
            </a:r>
            <a:r>
              <a:rPr lang="en-HK" altLang="zh-HK" dirty="0"/>
              <a:t>Urban</a:t>
            </a:r>
            <a:r>
              <a:rPr lang="zh-TW" altLang="en-US" dirty="0"/>
              <a:t> </a:t>
            </a:r>
            <a:r>
              <a:rPr lang="en-HK" altLang="zh-HK" dirty="0"/>
              <a:t>et</a:t>
            </a:r>
            <a:r>
              <a:rPr lang="zh-TW" altLang="en-US" dirty="0"/>
              <a:t> </a:t>
            </a:r>
            <a:r>
              <a:rPr lang="en-HK" altLang="zh-HK" dirty="0"/>
              <a:t>al. , 2</a:t>
            </a:r>
            <a:r>
              <a:rPr lang="en-US" altLang="zh-TW" dirty="0"/>
              <a:t>0</a:t>
            </a:r>
            <a:r>
              <a:rPr lang="en-HK" altLang="zh-HK" dirty="0"/>
              <a:t>13)</a:t>
            </a:r>
            <a:r>
              <a:rPr lang="zh-HK" altLang="en-US" dirty="0"/>
              <a:t>给出了如下近似公式：</a:t>
            </a:r>
            <a:endParaRPr lang="en-US" dirty="0"/>
          </a:p>
        </p:txBody>
      </p:sp>
      <p:pic>
        <p:nvPicPr>
          <p:cNvPr id="5" name="圖片 4">
            <a:extLst>
              <a:ext uri="{FF2B5EF4-FFF2-40B4-BE49-F238E27FC236}">
                <a16:creationId xmlns:a16="http://schemas.microsoft.com/office/drawing/2014/main" id="{33B98FAD-ECE1-6080-273D-09E22BE74355}"/>
              </a:ext>
            </a:extLst>
          </p:cNvPr>
          <p:cNvPicPr>
            <a:picLocks noChangeAspect="1"/>
          </p:cNvPicPr>
          <p:nvPr/>
        </p:nvPicPr>
        <p:blipFill rotWithShape="1">
          <a:blip r:embed="rId2"/>
          <a:srcRect b="22548"/>
          <a:stretch/>
        </p:blipFill>
        <p:spPr>
          <a:xfrm>
            <a:off x="5751513" y="609600"/>
            <a:ext cx="5829300" cy="2931268"/>
          </a:xfrm>
          <a:prstGeom prst="rect">
            <a:avLst/>
          </a:prstGeom>
        </p:spPr>
      </p:pic>
      <p:pic>
        <p:nvPicPr>
          <p:cNvPr id="6" name="圖片 5">
            <a:extLst>
              <a:ext uri="{FF2B5EF4-FFF2-40B4-BE49-F238E27FC236}">
                <a16:creationId xmlns:a16="http://schemas.microsoft.com/office/drawing/2014/main" id="{9E1CD3D7-700A-17C2-E9CE-D38CF0C85F51}"/>
              </a:ext>
            </a:extLst>
          </p:cNvPr>
          <p:cNvPicPr>
            <a:picLocks noChangeAspect="1"/>
          </p:cNvPicPr>
          <p:nvPr/>
        </p:nvPicPr>
        <p:blipFill>
          <a:blip r:embed="rId3"/>
          <a:stretch>
            <a:fillRect/>
          </a:stretch>
        </p:blipFill>
        <p:spPr>
          <a:xfrm>
            <a:off x="2380305" y="4886258"/>
            <a:ext cx="7772400" cy="1554480"/>
          </a:xfrm>
          <a:prstGeom prst="rect">
            <a:avLst/>
          </a:prstGeom>
        </p:spPr>
      </p:pic>
    </p:spTree>
    <p:extLst>
      <p:ext uri="{BB962C8B-B14F-4D97-AF65-F5344CB8AC3E}">
        <p14:creationId xmlns:p14="http://schemas.microsoft.com/office/powerpoint/2010/main" val="17951174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B1DBD-1C05-761A-303B-E018245C641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8CA83BE-817B-FD61-8FED-3D8E02776CC4}"/>
              </a:ext>
            </a:extLst>
          </p:cNvPr>
          <p:cNvSpPr>
            <a:spLocks noGrp="1"/>
          </p:cNvSpPr>
          <p:nvPr>
            <p:ph idx="1"/>
          </p:nvPr>
        </p:nvSpPr>
        <p:spPr/>
        <p:txBody>
          <a:bodyPr>
            <a:normAutofit/>
          </a:bodyPr>
          <a:lstStyle/>
          <a:p>
            <a:r>
              <a:rPr lang="zh-HK" altLang="en-US" sz="2800" dirty="0"/>
              <a:t>上述时间基准只是理论上的，具体实现地球时 </a:t>
            </a:r>
            <a:r>
              <a:rPr lang="en-US" altLang="zh-HK" sz="2800" dirty="0"/>
              <a:t>TT </a:t>
            </a:r>
            <a:r>
              <a:rPr lang="zh-HK" altLang="en-US" sz="2800" dirty="0"/>
              <a:t>的是原子时</a:t>
            </a:r>
            <a:r>
              <a:rPr lang="en-US" altLang="zh-HK" sz="2800" dirty="0"/>
              <a:t>(TAI).</a:t>
            </a:r>
          </a:p>
          <a:p>
            <a:r>
              <a:rPr lang="en-US" sz="2800" dirty="0"/>
              <a:t>TT=TAI +</a:t>
            </a:r>
            <a:r>
              <a:rPr lang="zh-HK" altLang="en-US" sz="2800" dirty="0"/>
              <a:t> </a:t>
            </a:r>
            <a:r>
              <a:rPr lang="en-US" altLang="zh-HK" sz="2800" dirty="0"/>
              <a:t>32</a:t>
            </a:r>
            <a:r>
              <a:rPr lang="en-US" altLang="zh-HK" sz="2800" baseline="30000" dirty="0"/>
              <a:t>s</a:t>
            </a:r>
            <a:r>
              <a:rPr lang="en-US" altLang="zh-HK" sz="2800" dirty="0"/>
              <a:t>. 184</a:t>
            </a:r>
            <a:endParaRPr lang="en-US" sz="2800" dirty="0"/>
          </a:p>
        </p:txBody>
      </p:sp>
    </p:spTree>
    <p:extLst>
      <p:ext uri="{BB962C8B-B14F-4D97-AF65-F5344CB8AC3E}">
        <p14:creationId xmlns:p14="http://schemas.microsoft.com/office/powerpoint/2010/main" val="23279622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 name="分辨一下："/>
          <p:cNvSpPr txBox="1">
            <a:spLocks noGrp="1"/>
          </p:cNvSpPr>
          <p:nvPr>
            <p:ph type="title"/>
          </p:nvPr>
        </p:nvSpPr>
        <p:spPr>
          <a:prstGeom prst="rect">
            <a:avLst/>
          </a:prstGeom>
        </p:spPr>
        <p:txBody>
          <a:bodyPr/>
          <a:lstStyle/>
          <a:p>
            <a:r>
              <a:rPr lang="zh-CN" altLang="en-US" dirty="0"/>
              <a:t>时间标准的历史</a:t>
            </a:r>
            <a:endParaRPr dirty="0"/>
          </a:p>
        </p:txBody>
      </p:sp>
      <p:pic>
        <p:nvPicPr>
          <p:cNvPr id="4" name="影像" descr="影像">
            <a:extLst>
              <a:ext uri="{FF2B5EF4-FFF2-40B4-BE49-F238E27FC236}">
                <a16:creationId xmlns:a16="http://schemas.microsoft.com/office/drawing/2014/main" id="{4C395D66-1A0E-B906-D933-A287C485B1E0}"/>
              </a:ext>
            </a:extLst>
          </p:cNvPr>
          <p:cNvPicPr>
            <a:picLocks noChangeAspect="1"/>
          </p:cNvPicPr>
          <p:nvPr/>
        </p:nvPicPr>
        <p:blipFill>
          <a:blip r:embed="rId2"/>
          <a:stretch>
            <a:fillRect/>
          </a:stretch>
        </p:blipFill>
        <p:spPr>
          <a:xfrm>
            <a:off x="2149078" y="1677293"/>
            <a:ext cx="7893844" cy="3347252"/>
          </a:xfrm>
          <a:prstGeom prst="rect">
            <a:avLst/>
          </a:prstGeom>
          <a:ln w="12700">
            <a:miter lim="400000"/>
          </a:ln>
        </p:spPr>
      </p:pic>
    </p:spTree>
    <p:extLst>
      <p:ext uri="{BB962C8B-B14F-4D97-AF65-F5344CB8AC3E}">
        <p14:creationId xmlns:p14="http://schemas.microsoft.com/office/powerpoint/2010/main" val="1931909495"/>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 name="原子时TAI(international atomic time)"/>
          <p:cNvSpPr txBox="1">
            <a:spLocks noGrp="1"/>
          </p:cNvSpPr>
          <p:nvPr>
            <p:ph type="title"/>
          </p:nvPr>
        </p:nvSpPr>
        <p:spPr>
          <a:prstGeom prst="rect">
            <a:avLst/>
          </a:prstGeom>
        </p:spPr>
        <p:txBody>
          <a:bodyPr>
            <a:noAutofit/>
          </a:bodyPr>
          <a:lstStyle/>
          <a:p>
            <a:pPr defTabSz="402536">
              <a:defRPr sz="5684"/>
            </a:pPr>
            <a:r>
              <a:rPr sz="3200" dirty="0" err="1"/>
              <a:t>原子时</a:t>
            </a:r>
            <a:r>
              <a:rPr lang="en-US" sz="3200" dirty="0"/>
              <a:t> </a:t>
            </a:r>
            <a:r>
              <a:rPr sz="3200" dirty="0"/>
              <a:t>TAI</a:t>
            </a:r>
            <a:r>
              <a:rPr lang="en-US" sz="3200" dirty="0"/>
              <a:t> </a:t>
            </a:r>
            <a:r>
              <a:rPr sz="3200" dirty="0"/>
              <a:t>(international atomic </a:t>
            </a:r>
            <a:r>
              <a:rPr sz="3200" dirty="0">
                <a:solidFill>
                  <a:srgbClr val="F73131"/>
                </a:solidFill>
              </a:rPr>
              <a:t>time</a:t>
            </a:r>
            <a:r>
              <a:rPr sz="3200" dirty="0"/>
              <a:t>)</a:t>
            </a:r>
          </a:p>
        </p:txBody>
      </p:sp>
      <p:sp>
        <p:nvSpPr>
          <p:cNvPr id="523" name="1948 年，美国标准局使用根据氨的跃迁频率进行调整的腔体。 氨(amonia)分子被激发并通过发射光子返回到基态； 随着腔频率接近氨分子的跃迁频率，观察到的信号强度增加…"/>
          <p:cNvSpPr txBox="1">
            <a:spLocks noGrp="1"/>
          </p:cNvSpPr>
          <p:nvPr>
            <p:ph type="body" sz="half" idx="1"/>
          </p:nvPr>
        </p:nvSpPr>
        <p:spPr>
          <a:xfrm>
            <a:off x="2166937" y="1875234"/>
            <a:ext cx="7462667" cy="4464844"/>
          </a:xfrm>
          <a:prstGeom prst="rect">
            <a:avLst/>
          </a:prstGeom>
        </p:spPr>
        <p:txBody>
          <a:bodyPr>
            <a:normAutofit/>
          </a:bodyPr>
          <a:lstStyle/>
          <a:p>
            <a:pPr marL="203322" indent="-203322" defTabSz="283418">
              <a:spcBef>
                <a:spcPts val="1828"/>
              </a:spcBef>
              <a:defRPr sz="2760"/>
            </a:pPr>
            <a:r>
              <a:rPr sz="2531" dirty="0"/>
              <a:t>1948 </a:t>
            </a:r>
            <a:r>
              <a:rPr sz="2531" dirty="0" err="1"/>
              <a:t>年，美国标准局使用根据氨的跃迁频率进行调整的腔体</a:t>
            </a:r>
            <a:r>
              <a:rPr sz="2531" dirty="0"/>
              <a:t>。 </a:t>
            </a:r>
            <a:r>
              <a:rPr sz="2531" dirty="0" err="1"/>
              <a:t>氨</a:t>
            </a:r>
            <a:r>
              <a:rPr sz="2531" dirty="0"/>
              <a:t>(</a:t>
            </a:r>
            <a:r>
              <a:rPr sz="2531" dirty="0" err="1"/>
              <a:t>amonia</a:t>
            </a:r>
            <a:r>
              <a:rPr sz="2531" dirty="0"/>
              <a:t>)</a:t>
            </a:r>
            <a:r>
              <a:rPr sz="2531" dirty="0" err="1"/>
              <a:t>分子被激发并通过发射光子返回到基态</a:t>
            </a:r>
            <a:r>
              <a:rPr sz="2531" dirty="0"/>
              <a:t>； </a:t>
            </a:r>
            <a:r>
              <a:rPr sz="2531" dirty="0" err="1"/>
              <a:t>随着腔频率接近氨分子的跃迁频率，观察到的信号强度增加</a:t>
            </a:r>
            <a:endParaRPr sz="2531" dirty="0"/>
          </a:p>
          <a:p>
            <a:pPr marL="203322" indent="-203322" defTabSz="283418">
              <a:spcBef>
                <a:spcPts val="1828"/>
              </a:spcBef>
              <a:defRPr sz="2760"/>
            </a:pPr>
            <a:r>
              <a:rPr sz="2531" dirty="0" err="1"/>
              <a:t>改变腔的激发频率，直到它接近</a:t>
            </a:r>
            <a:r>
              <a:rPr sz="2531" dirty="0"/>
              <a:t> 23 870 MHz </a:t>
            </a:r>
            <a:r>
              <a:rPr sz="2531" dirty="0" err="1"/>
              <a:t>的过渡频率</a:t>
            </a:r>
            <a:r>
              <a:rPr sz="2531" dirty="0"/>
              <a:t>。</a:t>
            </a:r>
          </a:p>
          <a:p>
            <a:pPr marL="203322" indent="-203322" defTabSz="283418">
              <a:spcBef>
                <a:spcPts val="1828"/>
              </a:spcBef>
              <a:defRPr sz="2760"/>
            </a:pPr>
            <a:r>
              <a:rPr sz="2531" dirty="0" err="1"/>
              <a:t>氨分子的跃迁共振极窄</a:t>
            </a:r>
            <a:endParaRPr sz="2531" dirty="0"/>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 name="原子跃迁"/>
          <p:cNvSpPr txBox="1">
            <a:spLocks noGrp="1"/>
          </p:cNvSpPr>
          <p:nvPr>
            <p:ph type="title"/>
          </p:nvPr>
        </p:nvSpPr>
        <p:spPr>
          <a:prstGeom prst="rect">
            <a:avLst/>
          </a:prstGeom>
        </p:spPr>
        <p:txBody>
          <a:bodyPr/>
          <a:lstStyle/>
          <a:p>
            <a:r>
              <a:t>原子跃迁</a:t>
            </a:r>
          </a:p>
        </p:txBody>
      </p:sp>
      <p:sp>
        <p:nvSpPr>
          <p:cNvPr id="527" name="Cs-133原子跃迁…"/>
          <p:cNvSpPr txBox="1">
            <a:spLocks noGrp="1"/>
          </p:cNvSpPr>
          <p:nvPr>
            <p:ph type="body" sz="half" idx="1"/>
          </p:nvPr>
        </p:nvSpPr>
        <p:spPr>
          <a:xfrm>
            <a:off x="1964531" y="1696641"/>
            <a:ext cx="3239516" cy="4464844"/>
          </a:xfrm>
          <a:prstGeom prst="rect">
            <a:avLst/>
          </a:prstGeom>
        </p:spPr>
        <p:txBody>
          <a:bodyPr/>
          <a:lstStyle/>
          <a:p>
            <a:r>
              <a:rPr dirty="0"/>
              <a:t>Cs-133原子跃迁</a:t>
            </a:r>
            <a:br>
              <a:rPr dirty="0"/>
            </a:br>
            <a:endParaRPr dirty="0"/>
          </a:p>
          <a:p>
            <a:r>
              <a:rPr dirty="0"/>
              <a:t>S=1/2（最外层电子）, J=7/2 (</a:t>
            </a:r>
            <a:r>
              <a:rPr dirty="0" err="1"/>
              <a:t>核</a:t>
            </a:r>
            <a:r>
              <a:rPr dirty="0"/>
              <a:t>）</a:t>
            </a:r>
            <a:br>
              <a:rPr dirty="0"/>
            </a:br>
            <a:r>
              <a:rPr dirty="0"/>
              <a:t>F = 4 -&gt; F = 3，释放~ 9000000000 Hz ~ 9 GHz </a:t>
            </a:r>
            <a:r>
              <a:rPr dirty="0" err="1"/>
              <a:t>光子</a:t>
            </a:r>
            <a:endParaRPr dirty="0"/>
          </a:p>
        </p:txBody>
      </p:sp>
      <p:pic>
        <p:nvPicPr>
          <p:cNvPr id="528" name="Screenshot 2021-10-15 at 11.01.33 AM.png" descr="Screenshot 2021-10-15 at 11.01.33 AM.png"/>
          <p:cNvPicPr>
            <a:picLocks noChangeAspect="1"/>
          </p:cNvPicPr>
          <p:nvPr/>
        </p:nvPicPr>
        <p:blipFill>
          <a:blip r:embed="rId2"/>
          <a:stretch>
            <a:fillRect/>
          </a:stretch>
        </p:blipFill>
        <p:spPr>
          <a:xfrm>
            <a:off x="5244703" y="1434703"/>
            <a:ext cx="4679157" cy="1535907"/>
          </a:xfrm>
          <a:prstGeom prst="rect">
            <a:avLst/>
          </a:prstGeom>
          <a:ln w="12700">
            <a:miter lim="400000"/>
          </a:ln>
        </p:spPr>
      </p:pic>
      <p:pic>
        <p:nvPicPr>
          <p:cNvPr id="529" name="影像" descr="影像"/>
          <p:cNvPicPr>
            <a:picLocks noChangeAspect="1"/>
          </p:cNvPicPr>
          <p:nvPr/>
        </p:nvPicPr>
        <p:blipFill>
          <a:blip r:embed="rId3"/>
          <a:stretch>
            <a:fillRect/>
          </a:stretch>
        </p:blipFill>
        <p:spPr>
          <a:xfrm>
            <a:off x="5880519" y="3256801"/>
            <a:ext cx="4399040" cy="2988028"/>
          </a:xfrm>
          <a:prstGeom prst="rect">
            <a:avLst/>
          </a:prstGeom>
          <a:ln w="12700">
            <a:miter lim="400000"/>
          </a:ln>
        </p:spPr>
      </p:pic>
      <p:sp>
        <p:nvSpPr>
          <p:cNvPr id="530" name="Cs-133跃迁频率测量原理示意图"/>
          <p:cNvSpPr txBox="1"/>
          <p:nvPr/>
        </p:nvSpPr>
        <p:spPr>
          <a:xfrm>
            <a:off x="6338566" y="6303528"/>
            <a:ext cx="4037965" cy="418384"/>
          </a:xfrm>
          <a:prstGeom prst="rect">
            <a:avLst/>
          </a:prstGeom>
          <a:blipFill>
            <a:blip r:embed="rId4"/>
          </a:blipFill>
          <a:ln w="12700">
            <a:miter lim="400000"/>
          </a:ln>
          <a:effectLst>
            <a:outerShdw blurRad="50800" dist="38100" dir="5400000" rotWithShape="0">
              <a:srgbClr val="000000">
                <a:alpha val="4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lvl1pPr>
              <a:defRPr sz="3200">
                <a:solidFill>
                  <a:srgbClr val="FFFFFF"/>
                </a:solidFill>
              </a:defRPr>
            </a:lvl1pPr>
          </a:lstStyle>
          <a:p>
            <a:r>
              <a:rPr sz="2250"/>
              <a:t>Cs-133跃迁频率测量原理示意图</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 name="原子时TAI(international atomic time)"/>
          <p:cNvSpPr txBox="1">
            <a:spLocks noGrp="1"/>
          </p:cNvSpPr>
          <p:nvPr>
            <p:ph type="title"/>
          </p:nvPr>
        </p:nvSpPr>
        <p:spPr>
          <a:prstGeom prst="rect">
            <a:avLst/>
          </a:prstGeom>
        </p:spPr>
        <p:txBody>
          <a:bodyPr>
            <a:normAutofit/>
          </a:bodyPr>
          <a:lstStyle/>
          <a:p>
            <a:pPr defTabSz="402536">
              <a:defRPr sz="5684"/>
            </a:pPr>
            <a:r>
              <a:rPr sz="3200" dirty="0" err="1"/>
              <a:t>原子时TAI</a:t>
            </a:r>
            <a:endParaRPr sz="3200" dirty="0"/>
          </a:p>
        </p:txBody>
      </p:sp>
      <p:sp>
        <p:nvSpPr>
          <p:cNvPr id="533" name="1 SI second= Cs-133原子跃迁释放光子周期的 9,192, 631, 770倍…"/>
          <p:cNvSpPr txBox="1">
            <a:spLocks noGrp="1"/>
          </p:cNvSpPr>
          <p:nvPr>
            <p:ph type="body" idx="1"/>
          </p:nvPr>
        </p:nvSpPr>
        <p:spPr>
          <a:xfrm>
            <a:off x="2080037" y="1726947"/>
            <a:ext cx="7858126" cy="4464844"/>
          </a:xfrm>
          <a:prstGeom prst="rect">
            <a:avLst/>
          </a:prstGeom>
        </p:spPr>
        <p:txBody>
          <a:bodyPr>
            <a:normAutofit fontScale="70000" lnSpcReduction="20000"/>
          </a:bodyPr>
          <a:lstStyle/>
          <a:p>
            <a:pPr marL="265202" indent="-265202" defTabSz="369675">
              <a:spcBef>
                <a:spcPts val="2391"/>
              </a:spcBef>
              <a:defRPr sz="3600"/>
            </a:pPr>
            <a:r>
              <a:rPr dirty="0"/>
              <a:t>1 SI second= Cs-133原子跃迁释放光子周期的 9,192, 631, 770倍 </a:t>
            </a:r>
          </a:p>
          <a:p>
            <a:pPr marL="265202" indent="-265202" defTabSz="369675">
              <a:spcBef>
                <a:spcPts val="2391"/>
              </a:spcBef>
              <a:defRPr sz="3600"/>
            </a:pPr>
            <a:r>
              <a:rPr dirty="0"/>
              <a:t>1967年起，原子时替代天文时间成为时间标准</a:t>
            </a:r>
          </a:p>
          <a:p>
            <a:pPr marL="265202" indent="-265202" defTabSz="369675">
              <a:spcBef>
                <a:spcPts val="2391"/>
              </a:spcBef>
              <a:defRPr sz="3600"/>
            </a:pPr>
            <a:r>
              <a:rPr dirty="0" err="1"/>
              <a:t>通过在一个中心协调多个实验室的广泛时钟网络的读数来建立</a:t>
            </a:r>
            <a:r>
              <a:rPr dirty="0"/>
              <a:t> TAI </a:t>
            </a:r>
            <a:r>
              <a:rPr dirty="0" err="1"/>
              <a:t>量表</a:t>
            </a:r>
            <a:endParaRPr dirty="0"/>
          </a:p>
          <a:p>
            <a:pPr marL="265202" indent="-265202" defTabSz="369675">
              <a:spcBef>
                <a:spcPts val="2391"/>
              </a:spcBef>
              <a:defRPr sz="3600"/>
            </a:pPr>
            <a:r>
              <a:rPr dirty="0"/>
              <a:t>1 SI day（</a:t>
            </a:r>
            <a:r>
              <a:rPr lang="zh-HK" altLang="en-US" dirty="0"/>
              <a:t>国际单位</a:t>
            </a:r>
            <a:r>
              <a:rPr dirty="0" err="1"/>
              <a:t>日</a:t>
            </a:r>
            <a:r>
              <a:rPr dirty="0"/>
              <a:t>） = 86 400</a:t>
            </a:r>
            <a:r>
              <a:rPr lang="en-US" dirty="0"/>
              <a:t>  SI seconds</a:t>
            </a:r>
            <a:r>
              <a:rPr lang="zh-HK" altLang="en-US" dirty="0"/>
              <a:t>国际单位</a:t>
            </a:r>
            <a:r>
              <a:rPr dirty="0" err="1"/>
              <a:t>秒</a:t>
            </a:r>
            <a:endParaRPr dirty="0"/>
          </a:p>
          <a:p>
            <a:pPr marL="265202" indent="-265202" defTabSz="369675">
              <a:spcBef>
                <a:spcPts val="2391"/>
              </a:spcBef>
              <a:defRPr sz="3600"/>
            </a:pPr>
            <a:r>
              <a:rPr dirty="0" err="1"/>
              <a:t>以SI秒的积累所建立起的时间系统叫TAI系统</a:t>
            </a:r>
            <a:endParaRPr dirty="0"/>
          </a:p>
        </p:txBody>
      </p:sp>
      <p:sp>
        <p:nvSpPr>
          <p:cNvPr id="3" name="文字方塊 2">
            <a:extLst>
              <a:ext uri="{FF2B5EF4-FFF2-40B4-BE49-F238E27FC236}">
                <a16:creationId xmlns:a16="http://schemas.microsoft.com/office/drawing/2014/main" id="{CB247B5F-7D04-8B56-234C-CB4A4E061244}"/>
              </a:ext>
            </a:extLst>
          </p:cNvPr>
          <p:cNvSpPr txBox="1"/>
          <p:nvPr/>
        </p:nvSpPr>
        <p:spPr>
          <a:xfrm>
            <a:off x="2502211" y="1096833"/>
            <a:ext cx="4571536" cy="4817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HK" altLang="zh-HK" sz="2531" dirty="0"/>
              <a:t>(international atomic </a:t>
            </a:r>
            <a:r>
              <a:rPr lang="en-HK" altLang="zh-HK" sz="2531" dirty="0">
                <a:solidFill>
                  <a:srgbClr val="F73131"/>
                </a:solidFill>
              </a:rPr>
              <a:t>time</a:t>
            </a:r>
            <a:r>
              <a:rPr lang="en-HK" altLang="zh-HK" sz="2531" dirty="0"/>
              <a:t>)</a:t>
            </a:r>
            <a:endParaRPr lang="zh-HK" altLang="en-US" sz="2531" dirty="0"/>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 name="用太阳计时"/>
          <p:cNvSpPr txBox="1">
            <a:spLocks noGrp="1"/>
          </p:cNvSpPr>
          <p:nvPr>
            <p:ph type="title"/>
          </p:nvPr>
        </p:nvSpPr>
        <p:spPr>
          <a:prstGeom prst="rect">
            <a:avLst/>
          </a:prstGeom>
        </p:spPr>
        <p:txBody>
          <a:bodyPr/>
          <a:lstStyle/>
          <a:p>
            <a:r>
              <a:rPr dirty="0" err="1"/>
              <a:t>用太阳计时</a:t>
            </a:r>
            <a:r>
              <a:rPr lang="en-US" dirty="0"/>
              <a:t>,</a:t>
            </a:r>
            <a:r>
              <a:rPr lang="zh-TW" altLang="en-US" dirty="0"/>
              <a:t> 视太阳时</a:t>
            </a:r>
            <a:br>
              <a:rPr lang="zh-TW" altLang="en-US" dirty="0"/>
            </a:br>
            <a:r>
              <a:rPr lang="en-US" altLang="zh-TW" dirty="0"/>
              <a:t>(</a:t>
            </a:r>
            <a:r>
              <a:rPr lang="en-US" dirty="0"/>
              <a:t>Local apparent solar time)</a:t>
            </a:r>
            <a:endParaRPr dirty="0"/>
          </a:p>
        </p:txBody>
      </p:sp>
      <p:pic>
        <p:nvPicPr>
          <p:cNvPr id="536" name="影像" descr="影像"/>
          <p:cNvPicPr>
            <a:picLocks noChangeAspect="1"/>
          </p:cNvPicPr>
          <p:nvPr/>
        </p:nvPicPr>
        <p:blipFill rotWithShape="1">
          <a:blip r:embed="rId2"/>
          <a:srcRect r="40824"/>
          <a:stretch/>
        </p:blipFill>
        <p:spPr>
          <a:xfrm>
            <a:off x="7229603" y="683567"/>
            <a:ext cx="4111703" cy="4799122"/>
          </a:xfrm>
          <a:prstGeom prst="rect">
            <a:avLst/>
          </a:prstGeom>
          <a:ln w="12700">
            <a:miter lim="400000"/>
          </a:ln>
        </p:spPr>
      </p:pic>
      <p:sp>
        <p:nvSpPr>
          <p:cNvPr id="537" name="图中O为观测者所在, P为北极,  OP为观测者所在地的子午线"/>
          <p:cNvSpPr txBox="1"/>
          <p:nvPr/>
        </p:nvSpPr>
        <p:spPr>
          <a:xfrm>
            <a:off x="3117900" y="3538210"/>
            <a:ext cx="4111703" cy="8107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p>
            <a:r>
              <a:rPr sz="2400" dirty="0" err="1"/>
              <a:t>图中O为观测者所在</a:t>
            </a:r>
            <a:r>
              <a:rPr sz="2400" dirty="0"/>
              <a:t>, </a:t>
            </a:r>
            <a:r>
              <a:rPr sz="2400" dirty="0" err="1"/>
              <a:t>P为北极</a:t>
            </a:r>
            <a:r>
              <a:rPr sz="2400" dirty="0"/>
              <a:t>, </a:t>
            </a:r>
            <a:br>
              <a:rPr sz="2400" dirty="0"/>
            </a:br>
            <a:r>
              <a:rPr sz="2400" dirty="0" err="1"/>
              <a:t>OP为观测者所在地的子午线</a:t>
            </a:r>
            <a:endParaRPr sz="2400" dirty="0"/>
          </a:p>
        </p:txBody>
      </p:sp>
      <p:sp>
        <p:nvSpPr>
          <p:cNvPr id="2" name="这里刻度不变, 而地球在自转">
            <a:extLst>
              <a:ext uri="{FF2B5EF4-FFF2-40B4-BE49-F238E27FC236}">
                <a16:creationId xmlns:a16="http://schemas.microsoft.com/office/drawing/2014/main" id="{FEC90170-9C96-1434-8E12-958CDC89815F}"/>
              </a:ext>
            </a:extLst>
          </p:cNvPr>
          <p:cNvSpPr txBox="1"/>
          <p:nvPr/>
        </p:nvSpPr>
        <p:spPr>
          <a:xfrm>
            <a:off x="2972269" y="4900322"/>
            <a:ext cx="3980257" cy="4414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p>
            <a:r>
              <a:rPr sz="2400" dirty="0"/>
              <a:t> </a:t>
            </a:r>
            <a:r>
              <a:rPr lang="en-HK" sz="2400" dirty="0" err="1"/>
              <a:t>注意</a:t>
            </a:r>
            <a:r>
              <a:rPr sz="2400" dirty="0" err="1"/>
              <a:t>刻度不变</a:t>
            </a:r>
            <a:r>
              <a:rPr sz="2400" dirty="0"/>
              <a:t>, </a:t>
            </a:r>
            <a:r>
              <a:rPr sz="2400" dirty="0" err="1"/>
              <a:t>而地球在自转</a:t>
            </a:r>
            <a:endParaRPr sz="2400" dirty="0"/>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 name="视太阳时Local apparent solar time 的两种读法"/>
          <p:cNvSpPr txBox="1">
            <a:spLocks noGrp="1"/>
          </p:cNvSpPr>
          <p:nvPr>
            <p:ph type="title"/>
          </p:nvPr>
        </p:nvSpPr>
        <p:spPr>
          <a:xfrm>
            <a:off x="646890" y="191311"/>
            <a:ext cx="10131425" cy="1456267"/>
          </a:xfrm>
          <a:prstGeom prst="rect">
            <a:avLst/>
          </a:prstGeom>
        </p:spPr>
        <p:txBody>
          <a:bodyPr>
            <a:normAutofit/>
          </a:bodyPr>
          <a:lstStyle/>
          <a:p>
            <a:pPr defTabSz="336816">
              <a:defRPr sz="4756"/>
            </a:pPr>
            <a:r>
              <a:rPr sz="3200" dirty="0" err="1"/>
              <a:t>视太阳时的两种读法</a:t>
            </a:r>
            <a:endParaRPr sz="3200" dirty="0"/>
          </a:p>
        </p:txBody>
      </p:sp>
      <p:pic>
        <p:nvPicPr>
          <p:cNvPr id="544" name="影像" descr="影像"/>
          <p:cNvPicPr>
            <a:picLocks noChangeAspect="1"/>
          </p:cNvPicPr>
          <p:nvPr/>
        </p:nvPicPr>
        <p:blipFill>
          <a:blip r:embed="rId2"/>
          <a:srcRect r="41474"/>
          <a:stretch>
            <a:fillRect/>
          </a:stretch>
        </p:blipFill>
        <p:spPr>
          <a:xfrm>
            <a:off x="2783086" y="1445121"/>
            <a:ext cx="3877784" cy="4563071"/>
          </a:xfrm>
          <a:prstGeom prst="rect">
            <a:avLst/>
          </a:prstGeom>
          <a:ln w="12700">
            <a:miter lim="400000"/>
          </a:ln>
        </p:spPr>
      </p:pic>
      <p:sp>
        <p:nvSpPr>
          <p:cNvPr id="545" name="1. 图中 箭头所指刻度"/>
          <p:cNvSpPr txBox="1"/>
          <p:nvPr/>
        </p:nvSpPr>
        <p:spPr>
          <a:xfrm>
            <a:off x="3235523" y="6125298"/>
            <a:ext cx="2904642" cy="4414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p>
            <a:r>
              <a:rPr sz="2400" dirty="0"/>
              <a:t>1. </a:t>
            </a:r>
            <a:r>
              <a:rPr sz="2400" dirty="0" err="1"/>
              <a:t>图中</a:t>
            </a:r>
            <a:r>
              <a:rPr sz="2400" dirty="0"/>
              <a:t> </a:t>
            </a:r>
            <a:r>
              <a:rPr sz="2400" dirty="0" err="1"/>
              <a:t>箭头所指刻度</a:t>
            </a:r>
            <a:endParaRPr sz="2400" dirty="0"/>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DD265-15C5-EB7A-1EAF-3F43FE8786A1}"/>
              </a:ext>
            </a:extLst>
          </p:cNvPr>
          <p:cNvSpPr>
            <a:spLocks noGrp="1"/>
          </p:cNvSpPr>
          <p:nvPr>
            <p:ph type="ctrTitle"/>
          </p:nvPr>
        </p:nvSpPr>
        <p:spPr/>
        <p:txBody>
          <a:bodyPr>
            <a:noAutofit/>
          </a:bodyPr>
          <a:lstStyle/>
          <a:p>
            <a:r>
              <a:rPr lang="zh-HK" altLang="en-US" sz="3600" dirty="0"/>
              <a:t>时标</a:t>
            </a:r>
            <a:br>
              <a:rPr lang="en-US" altLang="zh-TW" sz="3600" dirty="0"/>
            </a:br>
            <a:r>
              <a:rPr lang="zh-TW" altLang="en-US" sz="3600" dirty="0"/>
              <a:t> </a:t>
            </a:r>
            <a:r>
              <a:rPr lang="en-US" altLang="zh-TW" sz="3600" dirty="0"/>
              <a:t>(</a:t>
            </a:r>
            <a:r>
              <a:rPr lang="en-HK" sz="3600" dirty="0"/>
              <a:t>time standards)</a:t>
            </a:r>
            <a:endParaRPr lang="en-US" sz="3600" dirty="0"/>
          </a:p>
        </p:txBody>
      </p:sp>
      <p:sp>
        <p:nvSpPr>
          <p:cNvPr id="3" name="Subtitle 2">
            <a:extLst>
              <a:ext uri="{FF2B5EF4-FFF2-40B4-BE49-F238E27FC236}">
                <a16:creationId xmlns:a16="http://schemas.microsoft.com/office/drawing/2014/main" id="{FF1C0B72-027E-AD93-8827-44A7053B428D}"/>
              </a:ext>
            </a:extLst>
          </p:cNvPr>
          <p:cNvSpPr>
            <a:spLocks noGrp="1"/>
          </p:cNvSpPr>
          <p:nvPr>
            <p:ph type="subTitle" idx="1"/>
          </p:nvPr>
        </p:nvSpPr>
        <p:spPr/>
        <p:txBody>
          <a:bodyPr>
            <a:normAutofit/>
          </a:bodyPr>
          <a:lstStyle/>
          <a:p>
            <a:endParaRPr lang="en-US" altLang="zh-TW" dirty="0"/>
          </a:p>
          <a:p>
            <a:r>
              <a:rPr lang="en-US" dirty="0"/>
              <a:t>2026-4-14</a:t>
            </a:r>
          </a:p>
          <a:p>
            <a:r>
              <a:rPr lang="zh-TW" altLang="en-US" dirty="0"/>
              <a:t>中山大学　 珠海校区</a:t>
            </a:r>
            <a:r>
              <a:rPr lang="en-US" altLang="zh-TW" dirty="0"/>
              <a:t>/</a:t>
            </a:r>
            <a:r>
              <a:rPr lang="zh-TW" altLang="en-US" dirty="0"/>
              <a:t>教学大楼</a:t>
            </a:r>
            <a:r>
              <a:rPr lang="en-US" altLang="zh-TW" dirty="0"/>
              <a:t>/</a:t>
            </a:r>
            <a:r>
              <a:rPr lang="zh-TW" altLang="en-US" dirty="0"/>
              <a:t>珠海</a:t>
            </a:r>
            <a:r>
              <a:rPr lang="en-HK" altLang="zh-TW" dirty="0"/>
              <a:t>F206</a:t>
            </a:r>
            <a:endParaRPr lang="en-US" dirty="0"/>
          </a:p>
        </p:txBody>
      </p:sp>
      <p:pic>
        <p:nvPicPr>
          <p:cNvPr id="5" name="u=1981992369,3217125375&amp;fm=27&amp;gp=0.jpg" descr="u=1981992369,3217125375&amp;fm=27&amp;gp=0.jpg">
            <a:extLst>
              <a:ext uri="{FF2B5EF4-FFF2-40B4-BE49-F238E27FC236}">
                <a16:creationId xmlns:a16="http://schemas.microsoft.com/office/drawing/2014/main" id="{CB9AE414-D9C9-ACE1-94F2-E43441EC23DF}"/>
              </a:ext>
            </a:extLst>
          </p:cNvPr>
          <p:cNvPicPr>
            <a:picLocks noChangeAspect="1"/>
          </p:cNvPicPr>
          <p:nvPr/>
        </p:nvPicPr>
        <p:blipFill>
          <a:blip r:embed="rId2"/>
          <a:stretch>
            <a:fillRect/>
          </a:stretch>
        </p:blipFill>
        <p:spPr>
          <a:xfrm>
            <a:off x="470710" y="3828915"/>
            <a:ext cx="4826000" cy="2794000"/>
          </a:xfrm>
          <a:prstGeom prst="rect">
            <a:avLst/>
          </a:prstGeom>
          <a:ln w="12700">
            <a:miter lim="400000"/>
          </a:ln>
        </p:spPr>
      </p:pic>
    </p:spTree>
    <p:extLst>
      <p:ext uri="{BB962C8B-B14F-4D97-AF65-F5344CB8AC3E}">
        <p14:creationId xmlns:p14="http://schemas.microsoft.com/office/powerpoint/2010/main" val="5199357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8" name="影像" descr="影像"/>
          <p:cNvPicPr>
            <a:picLocks noChangeAspect="1"/>
          </p:cNvPicPr>
          <p:nvPr/>
        </p:nvPicPr>
        <p:blipFill>
          <a:blip r:embed="rId2"/>
          <a:stretch>
            <a:fillRect/>
          </a:stretch>
        </p:blipFill>
        <p:spPr>
          <a:xfrm>
            <a:off x="2783086" y="1445121"/>
            <a:ext cx="6625828" cy="4563071"/>
          </a:xfrm>
          <a:prstGeom prst="rect">
            <a:avLst/>
          </a:prstGeom>
          <a:ln w="12700">
            <a:miter lim="400000"/>
          </a:ln>
        </p:spPr>
      </p:pic>
      <p:sp>
        <p:nvSpPr>
          <p:cNvPr id="549" name="1. 图中 箭头所指刻度"/>
          <p:cNvSpPr txBox="1"/>
          <p:nvPr/>
        </p:nvSpPr>
        <p:spPr>
          <a:xfrm>
            <a:off x="3235523" y="6125298"/>
            <a:ext cx="2904642" cy="4414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p>
            <a:r>
              <a:rPr sz="2400" dirty="0"/>
              <a:t>1. </a:t>
            </a:r>
            <a:r>
              <a:rPr sz="2400" dirty="0" err="1"/>
              <a:t>图中</a:t>
            </a:r>
            <a:r>
              <a:rPr sz="2400" dirty="0"/>
              <a:t> </a:t>
            </a:r>
            <a:r>
              <a:rPr sz="2400" dirty="0" err="1"/>
              <a:t>箭头所指刻度</a:t>
            </a:r>
            <a:endParaRPr sz="2400" dirty="0"/>
          </a:p>
        </p:txBody>
      </p:sp>
      <p:sp>
        <p:nvSpPr>
          <p:cNvPr id="550" name="2. 太阳的时角+12小时"/>
          <p:cNvSpPr txBox="1"/>
          <p:nvPr/>
        </p:nvSpPr>
        <p:spPr>
          <a:xfrm>
            <a:off x="6669015" y="6125298"/>
            <a:ext cx="2992807" cy="4414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p>
            <a:r>
              <a:rPr sz="2400" dirty="0"/>
              <a:t>2. 太阳的时角+12小时</a:t>
            </a:r>
          </a:p>
        </p:txBody>
      </p:sp>
      <p:sp>
        <p:nvSpPr>
          <p:cNvPr id="4" name="视太阳时Local apparent solar time 的两种读法">
            <a:extLst>
              <a:ext uri="{FF2B5EF4-FFF2-40B4-BE49-F238E27FC236}">
                <a16:creationId xmlns:a16="http://schemas.microsoft.com/office/drawing/2014/main" id="{EB658B0E-7FFB-CD60-80D2-F927EBCF7DA6}"/>
              </a:ext>
            </a:extLst>
          </p:cNvPr>
          <p:cNvSpPr txBox="1">
            <a:spLocks/>
          </p:cNvSpPr>
          <p:nvPr/>
        </p:nvSpPr>
        <p:spPr>
          <a:xfrm>
            <a:off x="646890" y="191311"/>
            <a:ext cx="10131425" cy="145626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336816">
              <a:defRPr sz="4756"/>
            </a:pPr>
            <a:r>
              <a:rPr lang="zh-HK" altLang="en-US" sz="3200" dirty="0"/>
              <a:t>视太阳时的两种读法</a:t>
            </a:r>
          </a:p>
        </p:txBody>
      </p:sp>
      <p:sp>
        <p:nvSpPr>
          <p:cNvPr id="3" name="文字方塊 2">
            <a:extLst>
              <a:ext uri="{FF2B5EF4-FFF2-40B4-BE49-F238E27FC236}">
                <a16:creationId xmlns:a16="http://schemas.microsoft.com/office/drawing/2014/main" id="{DA323FA2-1449-0B75-423B-8093C8689B0E}"/>
              </a:ext>
            </a:extLst>
          </p:cNvPr>
          <p:cNvSpPr txBox="1"/>
          <p:nvPr/>
        </p:nvSpPr>
        <p:spPr>
          <a:xfrm>
            <a:off x="997085" y="3941638"/>
            <a:ext cx="3048811" cy="369332"/>
          </a:xfrm>
          <a:prstGeom prst="rect">
            <a:avLst/>
          </a:prstGeom>
          <a:noFill/>
        </p:spPr>
        <p:txBody>
          <a:bodyPr wrap="square">
            <a:spAutoFit/>
          </a:bodyPr>
          <a:lstStyle/>
          <a:p>
            <a:r>
              <a:rPr lang="zh-HK" altLang="en-US" dirty="0"/>
              <a:t>从太阳看地球</a:t>
            </a:r>
          </a:p>
        </p:txBody>
      </p:sp>
      <p:sp>
        <p:nvSpPr>
          <p:cNvPr id="6" name="文字方塊 5">
            <a:extLst>
              <a:ext uri="{FF2B5EF4-FFF2-40B4-BE49-F238E27FC236}">
                <a16:creationId xmlns:a16="http://schemas.microsoft.com/office/drawing/2014/main" id="{B4486108-F74F-CFF0-68C9-CA0FDD3DE71C}"/>
              </a:ext>
            </a:extLst>
          </p:cNvPr>
          <p:cNvSpPr txBox="1"/>
          <p:nvPr/>
        </p:nvSpPr>
        <p:spPr>
          <a:xfrm>
            <a:off x="9528312" y="3941638"/>
            <a:ext cx="1901689" cy="369332"/>
          </a:xfrm>
          <a:prstGeom prst="rect">
            <a:avLst/>
          </a:prstGeom>
          <a:noFill/>
        </p:spPr>
        <p:txBody>
          <a:bodyPr wrap="square">
            <a:spAutoFit/>
          </a:bodyPr>
          <a:lstStyle/>
          <a:p>
            <a:r>
              <a:rPr lang="zh-HK" altLang="en-US" dirty="0"/>
              <a:t>从地球看太阳</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 name="平均太阳时(Local mean solar time)"/>
          <p:cNvSpPr txBox="1">
            <a:spLocks noGrp="1"/>
          </p:cNvSpPr>
          <p:nvPr>
            <p:ph type="title"/>
          </p:nvPr>
        </p:nvSpPr>
        <p:spPr>
          <a:prstGeom prst="rect">
            <a:avLst/>
          </a:prstGeom>
        </p:spPr>
        <p:txBody>
          <a:bodyPr/>
          <a:lstStyle/>
          <a:p>
            <a:r>
              <a:rPr dirty="0" err="1"/>
              <a:t>平太阳时</a:t>
            </a:r>
            <a:r>
              <a:rPr dirty="0"/>
              <a:t>(Local mean solar time)</a:t>
            </a:r>
          </a:p>
        </p:txBody>
      </p:sp>
      <p:sp>
        <p:nvSpPr>
          <p:cNvPr id="553" name="由于太阳在不同的季节在天球上的移动速度不一致(由于地球的轨道是椭圆形的)…"/>
          <p:cNvSpPr txBox="1">
            <a:spLocks noGrp="1"/>
          </p:cNvSpPr>
          <p:nvPr>
            <p:ph type="body" idx="1"/>
          </p:nvPr>
        </p:nvSpPr>
        <p:spPr>
          <a:prstGeom prst="rect">
            <a:avLst/>
          </a:prstGeom>
        </p:spPr>
        <p:txBody>
          <a:bodyPr>
            <a:normAutofit/>
          </a:bodyPr>
          <a:lstStyle/>
          <a:p>
            <a:r>
              <a:rPr sz="2400" dirty="0" err="1"/>
              <a:t>由于太阳在不同的季节在天球上的移动速度不一致</a:t>
            </a:r>
            <a:r>
              <a:rPr sz="2400" dirty="0"/>
              <a:t>(</a:t>
            </a:r>
            <a:r>
              <a:rPr sz="2400" dirty="0" err="1"/>
              <a:t>由于地球的轨道是椭圆形的</a:t>
            </a:r>
            <a:r>
              <a:rPr sz="2400" dirty="0"/>
              <a:t>)</a:t>
            </a:r>
          </a:p>
          <a:p>
            <a:r>
              <a:rPr sz="2400" dirty="0" err="1"/>
              <a:t>导致</a:t>
            </a:r>
            <a:r>
              <a:rPr lang="en-US" sz="2400" dirty="0"/>
              <a:t>(</a:t>
            </a:r>
            <a:r>
              <a:rPr lang="zh-HK" altLang="en-US" sz="2400" dirty="0"/>
              <a:t>视</a:t>
            </a:r>
            <a:r>
              <a:rPr lang="en-US" sz="2400" dirty="0"/>
              <a:t>)</a:t>
            </a:r>
            <a:r>
              <a:rPr sz="2400" dirty="0" err="1"/>
              <a:t>太阳时在不同的季节时表现不均匀</a:t>
            </a:r>
            <a:endParaRPr sz="2400" dirty="0"/>
          </a:p>
          <a:p>
            <a:r>
              <a:rPr sz="2400" dirty="0"/>
              <a:t>假想一个在一年中的移动角速度为恒定的“</a:t>
            </a:r>
            <a:r>
              <a:rPr sz="2400" dirty="0" err="1"/>
              <a:t>假想太阳</a:t>
            </a:r>
            <a:r>
              <a:rPr sz="2400" dirty="0"/>
              <a:t>”,</a:t>
            </a:r>
            <a:r>
              <a:rPr sz="2400" dirty="0" err="1"/>
              <a:t>可以定义一个平太阳时</a:t>
            </a:r>
            <a:endParaRPr sz="2400" dirty="0"/>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 name="时差（Equation of time）"/>
          <p:cNvSpPr txBox="1">
            <a:spLocks noGrp="1"/>
          </p:cNvSpPr>
          <p:nvPr>
            <p:ph type="title"/>
          </p:nvPr>
        </p:nvSpPr>
        <p:spPr>
          <a:prstGeom prst="rect">
            <a:avLst/>
          </a:prstGeom>
        </p:spPr>
        <p:txBody>
          <a:bodyPr/>
          <a:lstStyle/>
          <a:p>
            <a:r>
              <a:t>时差（Equation of time）</a:t>
            </a:r>
          </a:p>
        </p:txBody>
      </p:sp>
      <p:sp>
        <p:nvSpPr>
          <p:cNvPr id="556" name="Equation of time =  local apparent solar time - local mean solar time 视太阳时 - 平均太阳时…"/>
          <p:cNvSpPr txBox="1">
            <a:spLocks noGrp="1"/>
          </p:cNvSpPr>
          <p:nvPr>
            <p:ph type="body" idx="1"/>
          </p:nvPr>
        </p:nvSpPr>
        <p:spPr>
          <a:prstGeom prst="rect">
            <a:avLst/>
          </a:prstGeom>
        </p:spPr>
        <p:txBody>
          <a:bodyPr>
            <a:normAutofit/>
          </a:bodyPr>
          <a:lstStyle/>
          <a:p>
            <a:r>
              <a:rPr sz="2400" dirty="0"/>
              <a:t>Equation of time = </a:t>
            </a:r>
            <a:br>
              <a:rPr sz="2400" dirty="0"/>
            </a:br>
            <a:r>
              <a:rPr sz="2400" dirty="0"/>
              <a:t>local apparent solar time - local mean solar time</a:t>
            </a:r>
            <a:br>
              <a:rPr sz="2400" dirty="0"/>
            </a:br>
            <a:r>
              <a:rPr sz="2400" dirty="0" err="1"/>
              <a:t>视太阳时</a:t>
            </a:r>
            <a:r>
              <a:rPr sz="2400" dirty="0"/>
              <a:t> - </a:t>
            </a:r>
            <a:r>
              <a:rPr sz="2400" dirty="0" err="1"/>
              <a:t>平均太阳时</a:t>
            </a:r>
            <a:endParaRPr sz="2400" dirty="0"/>
          </a:p>
          <a:p>
            <a:r>
              <a:rPr sz="2400" dirty="0" err="1"/>
              <a:t>描述地球轨道偏心率效应的中心方程、由于黄道向赤道倾斜而导致的赤道减少以及由于进动和章动导致的恒星时变化</a:t>
            </a:r>
            <a:r>
              <a:rPr sz="2400" dirty="0"/>
              <a:t>。 </a:t>
            </a:r>
            <a:r>
              <a:rPr sz="2400" dirty="0" err="1"/>
              <a:t>在一年中，其振幅从未增加超过</a:t>
            </a:r>
            <a:r>
              <a:rPr sz="2400" dirty="0"/>
              <a:t> 20 </a:t>
            </a:r>
            <a:r>
              <a:rPr sz="2400" dirty="0" err="1"/>
              <a:t>分钟</a:t>
            </a:r>
            <a:r>
              <a:rPr sz="2400" dirty="0"/>
              <a:t>。</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E5931-82E5-37CE-CF50-D0B615B12198}"/>
              </a:ext>
            </a:extLst>
          </p:cNvPr>
          <p:cNvSpPr>
            <a:spLocks noGrp="1"/>
          </p:cNvSpPr>
          <p:nvPr>
            <p:ph type="title"/>
          </p:nvPr>
        </p:nvSpPr>
        <p:spPr/>
        <p:txBody>
          <a:bodyPr>
            <a:normAutofit fontScale="90000"/>
          </a:bodyPr>
          <a:lstStyle/>
          <a:p>
            <a:r>
              <a:rPr lang="zh-TW" altLang="en-US" dirty="0"/>
              <a:t>不同经度观测站太阳瞬时方向不一致，</a:t>
            </a:r>
            <a:br>
              <a:rPr lang="zh-TW" altLang="en-US" dirty="0"/>
            </a:br>
            <a:r>
              <a:rPr lang="zh-TW" altLang="en-US" dirty="0"/>
              <a:t>怎么解决不同时区的平太阳时</a:t>
            </a:r>
            <a:r>
              <a:rPr lang="en-US" altLang="zh-TW" dirty="0"/>
              <a:t>(</a:t>
            </a:r>
            <a:r>
              <a:rPr lang="zh-TW" altLang="en-US" dirty="0"/>
              <a:t>也叫地方时</a:t>
            </a:r>
            <a:r>
              <a:rPr lang="en-US" altLang="zh-TW" dirty="0"/>
              <a:t>)</a:t>
            </a:r>
            <a:r>
              <a:rPr lang="zh-TW" altLang="en-US" dirty="0"/>
              <a:t>之间的差异？</a:t>
            </a:r>
            <a:endParaRPr lang="en-US" dirty="0"/>
          </a:p>
        </p:txBody>
      </p:sp>
    </p:spTree>
    <p:extLst>
      <p:ext uri="{BB962C8B-B14F-4D97-AF65-F5344CB8AC3E}">
        <p14:creationId xmlns:p14="http://schemas.microsoft.com/office/powerpoint/2010/main" val="20607321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 name="世界时(Universal Time, UT)"/>
          <p:cNvSpPr txBox="1">
            <a:spLocks noGrp="1"/>
          </p:cNvSpPr>
          <p:nvPr>
            <p:ph type="title"/>
          </p:nvPr>
        </p:nvSpPr>
        <p:spPr>
          <a:prstGeom prst="rect">
            <a:avLst/>
          </a:prstGeom>
        </p:spPr>
        <p:txBody>
          <a:bodyPr/>
          <a:lstStyle/>
          <a:p>
            <a:r>
              <a:rPr dirty="0" err="1"/>
              <a:t>世界时</a:t>
            </a:r>
            <a:r>
              <a:rPr dirty="0"/>
              <a:t>(Universal Time, UT</a:t>
            </a:r>
            <a:r>
              <a:rPr lang="en-HK" dirty="0" err="1"/>
              <a:t>家族</a:t>
            </a:r>
            <a:r>
              <a:rPr dirty="0"/>
              <a:t>)</a:t>
            </a:r>
          </a:p>
        </p:txBody>
      </p:sp>
      <p:sp>
        <p:nvSpPr>
          <p:cNvPr id="564" name="在地球上找一个地标,以该地标的平均太阳时作为各地的统一计时标准…"/>
          <p:cNvSpPr txBox="1">
            <a:spLocks noGrp="1"/>
          </p:cNvSpPr>
          <p:nvPr>
            <p:ph type="body" idx="1"/>
          </p:nvPr>
        </p:nvSpPr>
        <p:spPr>
          <a:xfrm>
            <a:off x="1561545" y="1631402"/>
            <a:ext cx="9068909" cy="4464844"/>
          </a:xfrm>
          <a:prstGeom prst="rect">
            <a:avLst/>
          </a:prstGeom>
        </p:spPr>
        <p:txBody>
          <a:bodyPr>
            <a:normAutofit/>
          </a:bodyPr>
          <a:lstStyle/>
          <a:p>
            <a:r>
              <a:rPr sz="2400" dirty="0" err="1"/>
              <a:t>在地球上找一个地标,以该地标的平均太阳时作为各地的统一计时标准</a:t>
            </a:r>
            <a:r>
              <a:rPr lang="en-HK" sz="2400" dirty="0"/>
              <a:t> -- </a:t>
            </a:r>
            <a:r>
              <a:rPr sz="2400" dirty="0" err="1"/>
              <a:t>英格兰格林威治</a:t>
            </a:r>
            <a:r>
              <a:rPr lang="en-HK" sz="2400" dirty="0" err="1"/>
              <a:t>天文台</a:t>
            </a:r>
            <a:endParaRPr lang="en-HK" sz="2400" dirty="0"/>
          </a:p>
          <a:p>
            <a:r>
              <a:rPr lang="en-US" altLang="zh-TW" sz="3200" dirty="0">
                <a:solidFill>
                  <a:srgbClr val="FFC000"/>
                </a:solidFill>
              </a:rPr>
              <a:t>UT0</a:t>
            </a:r>
            <a:r>
              <a:rPr lang="en-US" altLang="zh-TW" sz="2400" dirty="0"/>
              <a:t>: </a:t>
            </a:r>
            <a:r>
              <a:rPr lang="zh-TW" altLang="en-US" sz="2400" dirty="0"/>
              <a:t>根据各天文台的恒星中天观测直接确定的时间叫做 </a:t>
            </a:r>
            <a:r>
              <a:rPr lang="en-HK" altLang="zh-TW" sz="2400" dirty="0"/>
              <a:t>UT0</a:t>
            </a:r>
          </a:p>
          <a:p>
            <a:r>
              <a:rPr lang="en-US" altLang="zh-TW" sz="3200" dirty="0">
                <a:solidFill>
                  <a:srgbClr val="92D050"/>
                </a:solidFill>
              </a:rPr>
              <a:t>UT1</a:t>
            </a:r>
            <a:r>
              <a:rPr lang="en-US" altLang="zh-TW" sz="2400" dirty="0"/>
              <a:t>:</a:t>
            </a:r>
            <a:r>
              <a:rPr lang="zh-TW" altLang="en-US" sz="2400" dirty="0"/>
              <a:t>不同观测站得到的（指換算到格林威治后）时间略有不同</a:t>
            </a:r>
            <a:r>
              <a:rPr lang="en-US" altLang="zh-TW" sz="2400" dirty="0"/>
              <a:t>.</a:t>
            </a:r>
            <a:r>
              <a:rPr lang="zh-TW" altLang="en-US" sz="2400" dirty="0"/>
              <a:t>消除了极移影响后得到的时间与测站无关，叫做 </a:t>
            </a:r>
            <a:r>
              <a:rPr lang="en-HK" sz="2400" dirty="0"/>
              <a:t>UT1 ，</a:t>
            </a:r>
            <a:r>
              <a:rPr lang="zh-TW" altLang="en-US" sz="2400" dirty="0"/>
              <a:t>由于地球自转速率的季节变化， </a:t>
            </a:r>
            <a:r>
              <a:rPr lang="en-HK" sz="2400" dirty="0"/>
              <a:t>UT1 </a:t>
            </a:r>
            <a:r>
              <a:rPr lang="en-HK" sz="2400" dirty="0" err="1"/>
              <a:t>仍</a:t>
            </a:r>
            <a:r>
              <a:rPr lang="zh-TW" altLang="en-US" sz="2400" dirty="0"/>
              <a:t>是不均匀的</a:t>
            </a:r>
            <a:r>
              <a:rPr lang="en-US" altLang="zh-TW" sz="2400" dirty="0"/>
              <a:t>.</a:t>
            </a:r>
          </a:p>
          <a:p>
            <a:r>
              <a:rPr lang="en-US" altLang="zh-TW" sz="3200" dirty="0">
                <a:solidFill>
                  <a:schemeClr val="accent1">
                    <a:lumMod val="60000"/>
                    <a:lumOff val="40000"/>
                  </a:schemeClr>
                </a:solidFill>
              </a:rPr>
              <a:t>UT2</a:t>
            </a:r>
            <a:r>
              <a:rPr lang="en-US" altLang="zh-TW" sz="2400" dirty="0"/>
              <a:t>: </a:t>
            </a:r>
            <a:r>
              <a:rPr lang="zh-TW" altLang="en-US" sz="2400" dirty="0"/>
              <a:t>进一步消除地球自转速率季节变化的影响后，得到的时间叫 </a:t>
            </a:r>
            <a:r>
              <a:rPr lang="en-HK" sz="2400" dirty="0"/>
              <a:t>UT2. </a:t>
            </a:r>
            <a:r>
              <a:rPr lang="zh-TW" altLang="en-US" sz="2400" dirty="0"/>
              <a:t>由于地球自转还存在长期变化和不规则变化，</a:t>
            </a:r>
            <a:r>
              <a:rPr lang="en-HK" sz="2400" dirty="0"/>
              <a:t>UT2 </a:t>
            </a:r>
            <a:r>
              <a:rPr lang="zh-TW" altLang="en-US" sz="2400" dirty="0"/>
              <a:t>仍然不是均匀的</a:t>
            </a:r>
            <a:r>
              <a:rPr lang="en-US" altLang="zh-TW" sz="2400" dirty="0"/>
              <a:t>. (</a:t>
            </a:r>
            <a:r>
              <a:rPr lang="zh-TW" altLang="en-US" sz="2400" dirty="0"/>
              <a:t>无底洞⋯⋯</a:t>
            </a:r>
            <a:r>
              <a:rPr lang="en-US" altLang="zh-TW" sz="2400" dirty="0"/>
              <a:t>)</a:t>
            </a:r>
            <a:endParaRPr sz="2400" dirty="0"/>
          </a:p>
        </p:txBody>
      </p:sp>
      <p:sp>
        <p:nvSpPr>
          <p:cNvPr id="2" name="UT1 seconds increases in duration compared to TAI seconds.…">
            <a:extLst>
              <a:ext uri="{FF2B5EF4-FFF2-40B4-BE49-F238E27FC236}">
                <a16:creationId xmlns:a16="http://schemas.microsoft.com/office/drawing/2014/main" id="{9E85AF34-11EB-9C81-B25D-E58515ACC7F7}"/>
              </a:ext>
            </a:extLst>
          </p:cNvPr>
          <p:cNvSpPr txBox="1"/>
          <p:nvPr/>
        </p:nvSpPr>
        <p:spPr>
          <a:xfrm>
            <a:off x="3787880" y="5843000"/>
            <a:ext cx="7926145" cy="810799"/>
          </a:xfrm>
          <a:prstGeom prst="rect">
            <a:avLst/>
          </a:prstGeom>
          <a:blipFill>
            <a:blip r:embed="rId2"/>
          </a:blipFill>
          <a:ln w="12700">
            <a:miter lim="400000"/>
          </a:ln>
          <a:effectLst>
            <a:outerShdw blurRad="50800" dist="38100" dir="5400000" rotWithShape="0">
              <a:srgbClr val="000000">
                <a:alpha val="4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p>
            <a:pPr>
              <a:defRPr>
                <a:solidFill>
                  <a:srgbClr val="434343"/>
                </a:solidFill>
              </a:defRPr>
            </a:pPr>
            <a:r>
              <a:rPr sz="2400" dirty="0"/>
              <a:t>UT1</a:t>
            </a:r>
            <a:r>
              <a:rPr lang="en-US" sz="2400" dirty="0"/>
              <a:t>(2)</a:t>
            </a:r>
            <a:r>
              <a:rPr sz="2400" dirty="0"/>
              <a:t> seconds increases in duration compared to TAI seconds.</a:t>
            </a:r>
          </a:p>
          <a:p>
            <a:pPr>
              <a:defRPr>
                <a:solidFill>
                  <a:srgbClr val="434343"/>
                </a:solidFill>
              </a:defRPr>
            </a:pPr>
            <a:r>
              <a:rPr sz="2400" dirty="0"/>
              <a:t>How? Why?</a:t>
            </a:r>
          </a:p>
        </p:txBody>
      </p:sp>
      <p:pic>
        <p:nvPicPr>
          <p:cNvPr id="4" name="Picture 3">
            <a:extLst>
              <a:ext uri="{FF2B5EF4-FFF2-40B4-BE49-F238E27FC236}">
                <a16:creationId xmlns:a16="http://schemas.microsoft.com/office/drawing/2014/main" id="{61B22A94-AA8A-F84E-4761-919A884635BD}"/>
              </a:ext>
            </a:extLst>
          </p:cNvPr>
          <p:cNvPicPr>
            <a:picLocks noChangeAspect="1"/>
          </p:cNvPicPr>
          <p:nvPr/>
        </p:nvPicPr>
        <p:blipFill>
          <a:blip r:embed="rId3"/>
          <a:stretch>
            <a:fillRect/>
          </a:stretch>
        </p:blipFill>
        <p:spPr>
          <a:xfrm>
            <a:off x="10017621" y="164535"/>
            <a:ext cx="2065819" cy="1597184"/>
          </a:xfrm>
          <a:prstGeom prst="rect">
            <a:avLst/>
          </a:prstGeom>
        </p:spPr>
      </p:pic>
    </p:spTree>
    <p:extLst>
      <p:ext uri="{BB962C8B-B14F-4D97-AF65-F5344CB8AC3E}">
        <p14:creationId xmlns:p14="http://schemas.microsoft.com/office/powerpoint/2010/main" val="177452006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64">
                                            <p:txEl>
                                              <p:pRg st="1" end="1"/>
                                            </p:txEl>
                                          </p:spTgt>
                                        </p:tgtEl>
                                        <p:attrNameLst>
                                          <p:attrName>style.visibility</p:attrName>
                                        </p:attrNameLst>
                                      </p:cBhvr>
                                      <p:to>
                                        <p:strVal val="visible"/>
                                      </p:to>
                                    </p:set>
                                    <p:animEffect transition="in" filter="dissolve">
                                      <p:cBhvr>
                                        <p:cTn id="7" dur="500"/>
                                        <p:tgtEl>
                                          <p:spTgt spid="56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64">
                                            <p:txEl>
                                              <p:pRg st="2" end="2"/>
                                            </p:txEl>
                                          </p:spTgt>
                                        </p:tgtEl>
                                        <p:attrNameLst>
                                          <p:attrName>style.visibility</p:attrName>
                                        </p:attrNameLst>
                                      </p:cBhvr>
                                      <p:to>
                                        <p:strVal val="visible"/>
                                      </p:to>
                                    </p:set>
                                    <p:anim calcmode="lin" valueType="num">
                                      <p:cBhvr additive="base">
                                        <p:cTn id="12" dur="500" fill="hold"/>
                                        <p:tgtEl>
                                          <p:spTgt spid="564">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6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64">
                                            <p:txEl>
                                              <p:pRg st="3" end="3"/>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dissolv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 name="协调世界时(UTC)"/>
          <p:cNvSpPr txBox="1">
            <a:spLocks noGrp="1"/>
          </p:cNvSpPr>
          <p:nvPr>
            <p:ph type="title"/>
          </p:nvPr>
        </p:nvSpPr>
        <p:spPr>
          <a:prstGeom prst="rect">
            <a:avLst/>
          </a:prstGeom>
        </p:spPr>
        <p:txBody>
          <a:bodyPr/>
          <a:lstStyle/>
          <a:p>
            <a:r>
              <a:t>协调世界时(UTC)</a:t>
            </a:r>
          </a:p>
        </p:txBody>
      </p:sp>
      <p:sp>
        <p:nvSpPr>
          <p:cNvPr id="568" name="UTC seconds = TAI seconds…"/>
          <p:cNvSpPr txBox="1">
            <a:spLocks noGrp="1"/>
          </p:cNvSpPr>
          <p:nvPr>
            <p:ph type="body" idx="1"/>
          </p:nvPr>
        </p:nvSpPr>
        <p:spPr>
          <a:xfrm>
            <a:off x="2166937" y="2410510"/>
            <a:ext cx="7858125" cy="1369219"/>
          </a:xfrm>
          <a:prstGeom prst="rect">
            <a:avLst/>
          </a:prstGeom>
        </p:spPr>
        <p:txBody>
          <a:bodyPr>
            <a:normAutofit fontScale="55000" lnSpcReduction="20000"/>
          </a:bodyPr>
          <a:lstStyle/>
          <a:p>
            <a:pPr marL="288776" indent="-288776" defTabSz="402536">
              <a:spcBef>
                <a:spcPts val="2601"/>
              </a:spcBef>
              <a:defRPr sz="3920"/>
            </a:pPr>
            <a:r>
              <a:rPr lang="en-HK" dirty="0"/>
              <a:t>UTC</a:t>
            </a:r>
            <a:r>
              <a:rPr lang="zh-TW" altLang="en-US" dirty="0"/>
              <a:t>秒 </a:t>
            </a:r>
            <a:r>
              <a:rPr lang="en-US" altLang="zh-TW" dirty="0"/>
              <a:t>= </a:t>
            </a:r>
            <a:r>
              <a:rPr lang="en-HK" dirty="0"/>
              <a:t>TAI</a:t>
            </a:r>
            <a:r>
              <a:rPr lang="zh-TW" altLang="en-US" dirty="0"/>
              <a:t>秒</a:t>
            </a:r>
          </a:p>
          <a:p>
            <a:pPr marL="288776" indent="-288776" defTabSz="402536">
              <a:spcBef>
                <a:spcPts val="2601"/>
              </a:spcBef>
              <a:defRPr sz="3920"/>
            </a:pPr>
            <a:r>
              <a:rPr lang="zh-TW" altLang="en-US" dirty="0"/>
              <a:t>但为了保持</a:t>
            </a:r>
            <a:r>
              <a:rPr lang="en-HK" dirty="0"/>
              <a:t>UTC~UT1，</a:t>
            </a:r>
            <a:r>
              <a:rPr lang="zh-TW" altLang="en-US" dirty="0"/>
              <a:t>需要引入闰秒（在不可预测的时间）</a:t>
            </a:r>
          </a:p>
          <a:p>
            <a:pPr marL="288776" indent="-288776" defTabSz="402536">
              <a:spcBef>
                <a:spcPts val="2601"/>
              </a:spcBef>
              <a:defRPr sz="3920"/>
            </a:pPr>
            <a:endParaRPr lang="zh-TW" altLang="en-US" dirty="0"/>
          </a:p>
        </p:txBody>
      </p:sp>
      <p:pic>
        <p:nvPicPr>
          <p:cNvPr id="569" name="影像" descr="影像"/>
          <p:cNvPicPr>
            <a:picLocks noChangeAspect="1"/>
          </p:cNvPicPr>
          <p:nvPr/>
        </p:nvPicPr>
        <p:blipFill>
          <a:blip r:embed="rId2"/>
          <a:stretch>
            <a:fillRect/>
          </a:stretch>
        </p:blipFill>
        <p:spPr>
          <a:xfrm>
            <a:off x="4796729" y="3898040"/>
            <a:ext cx="2598539" cy="910829"/>
          </a:xfrm>
          <a:prstGeom prst="rect">
            <a:avLst/>
          </a:prstGeom>
          <a:ln w="12700">
            <a:miter lim="400000"/>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68">
                                            <p:txEl>
                                              <p:pRg st="1" end="1"/>
                                            </p:txEl>
                                          </p:spTgt>
                                        </p:tgtEl>
                                        <p:attrNameLst>
                                          <p:attrName>style.visibility</p:attrName>
                                        </p:attrNameLst>
                                      </p:cBhvr>
                                      <p:to>
                                        <p:strVal val="visible"/>
                                      </p:to>
                                    </p:set>
                                    <p:animEffect transition="in" filter="dissolve">
                                      <p:cBhvr>
                                        <p:cTn id="7" dur="500"/>
                                        <p:tgtEl>
                                          <p:spTgt spid="56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69"/>
                                        </p:tgtEl>
                                        <p:attrNameLst>
                                          <p:attrName>style.visibility</p:attrName>
                                        </p:attrNameLst>
                                      </p:cBhvr>
                                      <p:to>
                                        <p:strVal val="visible"/>
                                      </p:to>
                                    </p:set>
                                    <p:animEffect transition="in" filter="checkerboard(across)">
                                      <p:cBhvr>
                                        <p:cTn id="12" dur="500"/>
                                        <p:tgtEl>
                                          <p:spTgt spid="5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 name="閠秒"/>
          <p:cNvSpPr txBox="1">
            <a:spLocks noGrp="1"/>
          </p:cNvSpPr>
          <p:nvPr>
            <p:ph type="title"/>
          </p:nvPr>
        </p:nvSpPr>
        <p:spPr>
          <a:xfrm>
            <a:off x="1012031" y="2402086"/>
            <a:ext cx="1097096" cy="2053828"/>
          </a:xfrm>
          <a:prstGeom prst="rect">
            <a:avLst/>
          </a:prstGeom>
        </p:spPr>
        <p:txBody>
          <a:bodyPr/>
          <a:lstStyle/>
          <a:p>
            <a:r>
              <a:rPr lang="zh-HK" altLang="en-US" dirty="0"/>
              <a:t>闰秒</a:t>
            </a:r>
            <a:endParaRPr dirty="0"/>
          </a:p>
        </p:txBody>
      </p:sp>
      <p:pic>
        <p:nvPicPr>
          <p:cNvPr id="577" name="螢幕截圖 2021-10-15 下午2.57.48.png" descr="螢幕截圖 2021-10-15 下午2.57.48.png"/>
          <p:cNvPicPr>
            <a:picLocks noChangeAspect="1"/>
          </p:cNvPicPr>
          <p:nvPr/>
        </p:nvPicPr>
        <p:blipFill>
          <a:blip r:embed="rId2"/>
          <a:stretch>
            <a:fillRect/>
          </a:stretch>
        </p:blipFill>
        <p:spPr>
          <a:xfrm>
            <a:off x="1983879" y="1159371"/>
            <a:ext cx="8224242" cy="4991696"/>
          </a:xfrm>
          <a:prstGeom prst="rect">
            <a:avLst/>
          </a:prstGeom>
          <a:ln w="12700">
            <a:miter lim="400000"/>
          </a:ln>
        </p:spPr>
      </p:pic>
      <p:sp>
        <p:nvSpPr>
          <p:cNvPr id="578" name="https://www.nist.gov/pml/time-and-frequency-division/time-realization/leap-seconds"/>
          <p:cNvSpPr txBox="1"/>
          <p:nvPr/>
        </p:nvSpPr>
        <p:spPr>
          <a:xfrm>
            <a:off x="2038791" y="6343534"/>
            <a:ext cx="5732531" cy="2669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p>
            <a:r>
              <a:rPr sz="1266"/>
              <a:t>https://www.nist.gov/pml/time-and-frequency-division/time-realization/leap-seconds</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 name="协调世界时(UTC)"/>
          <p:cNvSpPr txBox="1">
            <a:spLocks noGrp="1"/>
          </p:cNvSpPr>
          <p:nvPr>
            <p:ph type="title"/>
          </p:nvPr>
        </p:nvSpPr>
        <p:spPr>
          <a:prstGeom prst="rect">
            <a:avLst/>
          </a:prstGeom>
        </p:spPr>
        <p:txBody>
          <a:bodyPr/>
          <a:lstStyle/>
          <a:p>
            <a:r>
              <a:t>协调世界时(UTC)</a:t>
            </a:r>
          </a:p>
        </p:txBody>
      </p:sp>
      <p:sp>
        <p:nvSpPr>
          <p:cNvPr id="568" name="UTC seconds = TAI seconds…"/>
          <p:cNvSpPr txBox="1">
            <a:spLocks noGrp="1"/>
          </p:cNvSpPr>
          <p:nvPr>
            <p:ph type="body" idx="1"/>
          </p:nvPr>
        </p:nvSpPr>
        <p:spPr>
          <a:xfrm>
            <a:off x="2166938" y="2059781"/>
            <a:ext cx="7858125" cy="3200530"/>
          </a:xfrm>
          <a:prstGeom prst="rect">
            <a:avLst/>
          </a:prstGeom>
        </p:spPr>
        <p:txBody>
          <a:bodyPr>
            <a:normAutofit fontScale="70000" lnSpcReduction="20000"/>
          </a:bodyPr>
          <a:lstStyle/>
          <a:p>
            <a:pPr marL="288776" indent="-288776" defTabSz="402536">
              <a:spcBef>
                <a:spcPts val="2601"/>
              </a:spcBef>
              <a:defRPr sz="3920"/>
            </a:pPr>
            <a:r>
              <a:rPr lang="en-HK" dirty="0"/>
              <a:t>UTC</a:t>
            </a:r>
            <a:r>
              <a:rPr lang="zh-TW" altLang="en-US" dirty="0"/>
              <a:t>秒 </a:t>
            </a:r>
            <a:r>
              <a:rPr lang="en-US" altLang="zh-TW" dirty="0"/>
              <a:t>= </a:t>
            </a:r>
            <a:r>
              <a:rPr lang="en-HK" dirty="0"/>
              <a:t>TAI</a:t>
            </a:r>
            <a:r>
              <a:rPr lang="zh-TW" altLang="en-US" dirty="0"/>
              <a:t>秒</a:t>
            </a:r>
          </a:p>
          <a:p>
            <a:pPr marL="288776" indent="-288776" defTabSz="402536">
              <a:spcBef>
                <a:spcPts val="2601"/>
              </a:spcBef>
              <a:defRPr sz="3920"/>
            </a:pPr>
            <a:r>
              <a:rPr lang="zh-TW" altLang="en-US" dirty="0"/>
              <a:t>但为了保持</a:t>
            </a:r>
            <a:r>
              <a:rPr lang="en-HK" dirty="0"/>
              <a:t>UTC~UT1，</a:t>
            </a:r>
            <a:r>
              <a:rPr lang="zh-TW" altLang="en-US" dirty="0"/>
              <a:t>需要引入闰秒（在不可预测的时间）</a:t>
            </a:r>
          </a:p>
          <a:p>
            <a:pPr marL="288776" indent="-288776" defTabSz="402536">
              <a:spcBef>
                <a:spcPts val="2601"/>
              </a:spcBef>
              <a:defRPr sz="3920"/>
            </a:pPr>
            <a:endParaRPr lang="zh-TW" altLang="en-US" dirty="0"/>
          </a:p>
          <a:p>
            <a:pPr marL="288776" indent="-288776" defTabSz="402536">
              <a:spcBef>
                <a:spcPts val="2601"/>
              </a:spcBef>
              <a:defRPr sz="3920"/>
            </a:pPr>
            <a:r>
              <a:rPr lang="en-HK" dirty="0" err="1"/>
              <a:t>那么，UTC</a:t>
            </a:r>
            <a:r>
              <a:rPr lang="zh-TW" altLang="en-US" dirty="0"/>
              <a:t>是一个好的解决方案吗？</a:t>
            </a:r>
            <a:endParaRPr dirty="0"/>
          </a:p>
        </p:txBody>
      </p:sp>
      <p:pic>
        <p:nvPicPr>
          <p:cNvPr id="569" name="影像" descr="影像"/>
          <p:cNvPicPr>
            <a:picLocks noChangeAspect="1"/>
          </p:cNvPicPr>
          <p:nvPr/>
        </p:nvPicPr>
        <p:blipFill>
          <a:blip r:embed="rId2"/>
          <a:stretch>
            <a:fillRect/>
          </a:stretch>
        </p:blipFill>
        <p:spPr>
          <a:xfrm>
            <a:off x="4796730" y="3660046"/>
            <a:ext cx="2598539" cy="910829"/>
          </a:xfrm>
          <a:prstGeom prst="rect">
            <a:avLst/>
          </a:prstGeom>
          <a:ln w="12700">
            <a:miter lim="400000"/>
          </a:ln>
        </p:spPr>
      </p:pic>
      <p:sp>
        <p:nvSpPr>
          <p:cNvPr id="2" name="保持了时间与地球空间的紧密关係">
            <a:extLst>
              <a:ext uri="{FF2B5EF4-FFF2-40B4-BE49-F238E27FC236}">
                <a16:creationId xmlns:a16="http://schemas.microsoft.com/office/drawing/2014/main" id="{2F4E1CC9-8E7B-6140-6EC2-59972ECCC9BA}"/>
              </a:ext>
            </a:extLst>
          </p:cNvPr>
          <p:cNvSpPr txBox="1"/>
          <p:nvPr/>
        </p:nvSpPr>
        <p:spPr>
          <a:xfrm>
            <a:off x="3354866" y="5617341"/>
            <a:ext cx="6203622" cy="504883"/>
          </a:xfrm>
          <a:prstGeom prst="rect">
            <a:avLst/>
          </a:prstGeom>
          <a:blipFill>
            <a:blip r:embed="rId3"/>
          </a:blipFill>
          <a:ln w="12700">
            <a:miter lim="400000"/>
          </a:ln>
          <a:effectLst>
            <a:outerShdw blurRad="50800" dist="38100" dir="5400000" rotWithShape="0">
              <a:srgbClr val="000000">
                <a:alpha val="4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lvl1pPr>
              <a:defRPr>
                <a:solidFill>
                  <a:srgbClr val="FFFFFF"/>
                </a:solidFill>
              </a:defRPr>
            </a:lvl1pPr>
          </a:lstStyle>
          <a:p>
            <a:r>
              <a:rPr lang="en-HK" sz="2812" dirty="0" err="1"/>
              <a:t>至少</a:t>
            </a:r>
            <a:r>
              <a:rPr sz="2812" dirty="0" err="1"/>
              <a:t>保持了时间与地球空间的紧密关係</a:t>
            </a:r>
            <a:endParaRPr sz="2812" dirty="0"/>
          </a:p>
        </p:txBody>
      </p:sp>
    </p:spTree>
    <p:extLst>
      <p:ext uri="{BB962C8B-B14F-4D97-AF65-F5344CB8AC3E}">
        <p14:creationId xmlns:p14="http://schemas.microsoft.com/office/powerpoint/2010/main" val="131220019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68">
                                            <p:txEl>
                                              <p:pRg st="1" end="1"/>
                                            </p:txEl>
                                          </p:spTgt>
                                        </p:tgtEl>
                                        <p:attrNameLst>
                                          <p:attrName>style.visibility</p:attrName>
                                        </p:attrNameLst>
                                      </p:cBhvr>
                                      <p:to>
                                        <p:strVal val="visible"/>
                                      </p:to>
                                    </p:set>
                                    <p:animEffect transition="in" filter="dissolve">
                                      <p:cBhvr>
                                        <p:cTn id="7" dur="500"/>
                                        <p:tgtEl>
                                          <p:spTgt spid="56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69"/>
                                        </p:tgtEl>
                                        <p:attrNameLst>
                                          <p:attrName>style.visibility</p:attrName>
                                        </p:attrNameLst>
                                      </p:cBhvr>
                                      <p:to>
                                        <p:strVal val="visible"/>
                                      </p:to>
                                    </p:set>
                                    <p:animEffect transition="in" filter="checkerboard(across)">
                                      <p:cBhvr>
                                        <p:cTn id="12" dur="500"/>
                                        <p:tgtEl>
                                          <p:spTgt spid="56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68">
                                            <p:txEl>
                                              <p:pRg st="3" end="3"/>
                                            </p:txEl>
                                          </p:spTgt>
                                        </p:tgtEl>
                                        <p:attrNameLst>
                                          <p:attrName>style.visibility</p:attrName>
                                        </p:attrNameLst>
                                      </p:cBhvr>
                                      <p:to>
                                        <p:strVal val="visible"/>
                                      </p:to>
                                    </p:set>
                                    <p:animEffect transition="in" filter="blinds(horizontal)">
                                      <p:cBhvr>
                                        <p:cTn id="17" dur="500"/>
                                        <p:tgtEl>
                                          <p:spTgt spid="56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 name="按兩下即可編輯"/>
          <p:cNvSpPr txBox="1">
            <a:spLocks noGrp="1"/>
          </p:cNvSpPr>
          <p:nvPr>
            <p:ph type="title"/>
          </p:nvPr>
        </p:nvSpPr>
        <p:spPr>
          <a:prstGeom prst="rect">
            <a:avLst/>
          </a:prstGeom>
        </p:spPr>
        <p:txBody>
          <a:bodyPr/>
          <a:lstStyle/>
          <a:p>
            <a:endParaRPr/>
          </a:p>
        </p:txBody>
      </p:sp>
      <p:pic>
        <p:nvPicPr>
          <p:cNvPr id="581" name="影像" descr="影像"/>
          <p:cNvPicPr>
            <a:picLocks noChangeAspect="1"/>
          </p:cNvPicPr>
          <p:nvPr/>
        </p:nvPicPr>
        <p:blipFill>
          <a:blip r:embed="rId2"/>
          <a:stretch>
            <a:fillRect/>
          </a:stretch>
        </p:blipFill>
        <p:spPr>
          <a:xfrm>
            <a:off x="702469" y="1598415"/>
            <a:ext cx="4833434" cy="3211299"/>
          </a:xfrm>
          <a:prstGeom prst="rect">
            <a:avLst/>
          </a:prstGeom>
          <a:ln w="12700">
            <a:miter lim="400000"/>
          </a:ln>
        </p:spPr>
      </p:pic>
      <p:pic>
        <p:nvPicPr>
          <p:cNvPr id="582" name="影像" descr="影像"/>
          <p:cNvPicPr>
            <a:picLocks noChangeAspect="1"/>
          </p:cNvPicPr>
          <p:nvPr/>
        </p:nvPicPr>
        <p:blipFill>
          <a:blip r:embed="rId3"/>
          <a:stretch>
            <a:fillRect/>
          </a:stretch>
        </p:blipFill>
        <p:spPr>
          <a:xfrm>
            <a:off x="1806174" y="286813"/>
            <a:ext cx="2598540" cy="910829"/>
          </a:xfrm>
          <a:prstGeom prst="rect">
            <a:avLst/>
          </a:prstGeom>
          <a:ln w="12700">
            <a:miter lim="400000"/>
          </a:ln>
        </p:spPr>
      </p:pic>
      <p:pic>
        <p:nvPicPr>
          <p:cNvPr id="3" name="Picture 2">
            <a:extLst>
              <a:ext uri="{FF2B5EF4-FFF2-40B4-BE49-F238E27FC236}">
                <a16:creationId xmlns:a16="http://schemas.microsoft.com/office/drawing/2014/main" id="{9595D980-9C45-51E8-AC3B-0163FFDD009F}"/>
              </a:ext>
            </a:extLst>
          </p:cNvPr>
          <p:cNvPicPr>
            <a:picLocks noChangeAspect="1"/>
          </p:cNvPicPr>
          <p:nvPr/>
        </p:nvPicPr>
        <p:blipFill>
          <a:blip r:embed="rId4"/>
          <a:stretch>
            <a:fillRect/>
          </a:stretch>
        </p:blipFill>
        <p:spPr>
          <a:xfrm>
            <a:off x="6250781" y="1598415"/>
            <a:ext cx="4973133" cy="3393945"/>
          </a:xfrm>
          <a:prstGeom prst="rect">
            <a:avLst/>
          </a:prstGeom>
        </p:spPr>
      </p:pic>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 name="UTC的未來"/>
          <p:cNvSpPr txBox="1">
            <a:spLocks noGrp="1"/>
          </p:cNvSpPr>
          <p:nvPr>
            <p:ph type="title"/>
          </p:nvPr>
        </p:nvSpPr>
        <p:spPr>
          <a:prstGeom prst="rect">
            <a:avLst/>
          </a:prstGeom>
        </p:spPr>
        <p:txBody>
          <a:bodyPr/>
          <a:lstStyle/>
          <a:p>
            <a:r>
              <a:t>UTC的未來</a:t>
            </a:r>
          </a:p>
        </p:txBody>
      </p:sp>
      <p:sp>
        <p:nvSpPr>
          <p:cNvPr id="585" name="正在研究中的各种解决方案，包括：…"/>
          <p:cNvSpPr txBox="1">
            <a:spLocks noGrp="1"/>
          </p:cNvSpPr>
          <p:nvPr>
            <p:ph type="body" idx="1"/>
          </p:nvPr>
        </p:nvSpPr>
        <p:spPr>
          <a:prstGeom prst="rect">
            <a:avLst/>
          </a:prstGeom>
        </p:spPr>
        <p:txBody>
          <a:bodyPr>
            <a:normAutofit/>
          </a:bodyPr>
          <a:lstStyle/>
          <a:p>
            <a:r>
              <a:rPr sz="2400" dirty="0" err="1"/>
              <a:t>正在研究中的各种解决方案，包括</a:t>
            </a:r>
            <a:r>
              <a:rPr sz="2400" dirty="0"/>
              <a:t>：</a:t>
            </a:r>
          </a:p>
          <a:p>
            <a:r>
              <a:rPr sz="2400" dirty="0"/>
              <a:t>1）维护当前系统，增加闰秒数</a:t>
            </a:r>
          </a:p>
          <a:p>
            <a:r>
              <a:rPr sz="2400" dirty="0"/>
              <a:t>2）抑制闰秒会导致 UTC </a:t>
            </a:r>
            <a:r>
              <a:rPr sz="2400" dirty="0" err="1"/>
              <a:t>刻度从</a:t>
            </a:r>
            <a:r>
              <a:rPr sz="2400" dirty="0"/>
              <a:t> UT1漂移</a:t>
            </a:r>
          </a:p>
          <a:p>
            <a:r>
              <a:rPr sz="2400" dirty="0"/>
              <a:t>3）更大的容忍度，导致更大但频率更低的跳跃，可能是合并有规律的和预定的跳跃，</a:t>
            </a:r>
          </a:p>
          <a:p>
            <a:r>
              <a:rPr sz="2400" dirty="0"/>
              <a:t>4）转换到另一个时间尺度，如 TAI </a:t>
            </a:r>
            <a:r>
              <a:rPr sz="2400" dirty="0" err="1"/>
              <a:t>等时标</a:t>
            </a:r>
            <a:endParaRPr sz="240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85">
                                            <p:txEl>
                                              <p:pRg st="1" end="1"/>
                                            </p:txEl>
                                          </p:spTgt>
                                        </p:tgtEl>
                                        <p:attrNameLst>
                                          <p:attrName>style.visibility</p:attrName>
                                        </p:attrNameLst>
                                      </p:cBhvr>
                                      <p:to>
                                        <p:strVal val="visible"/>
                                      </p:to>
                                    </p:set>
                                    <p:animEffect transition="in" filter="checkerboard(across)">
                                      <p:cBhvr>
                                        <p:cTn id="7" dur="500"/>
                                        <p:tgtEl>
                                          <p:spTgt spid="58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85">
                                            <p:txEl>
                                              <p:pRg st="2" end="2"/>
                                            </p:txEl>
                                          </p:spTgt>
                                        </p:tgtEl>
                                        <p:attrNameLst>
                                          <p:attrName>style.visibility</p:attrName>
                                        </p:attrNameLst>
                                      </p:cBhvr>
                                      <p:to>
                                        <p:strVal val="visible"/>
                                      </p:to>
                                    </p:set>
                                    <p:animEffect transition="in" filter="blinds(horizontal)">
                                      <p:cBhvr>
                                        <p:cTn id="12" dur="500"/>
                                        <p:tgtEl>
                                          <p:spTgt spid="58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85">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8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585">
                                            <p:txEl>
                                              <p:pRg st="0" end="0"/>
                                            </p:txEl>
                                          </p:spTgt>
                                        </p:tgtEl>
                                        <p:attrNameLst>
                                          <p:attrName>style.visibility</p:attrName>
                                        </p:attrNameLst>
                                      </p:cBhvr>
                                      <p:to>
                                        <p:strVal val="visible"/>
                                      </p:to>
                                    </p:set>
                                    <p:animEffect transition="in" filter="checkerboard(across)">
                                      <p:cBhvr>
                                        <p:cTn id="23" dur="500"/>
                                        <p:tgtEl>
                                          <p:spTgt spid="585">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585">
                                            <p:txEl>
                                              <p:pRg st="1" end="1"/>
                                            </p:txEl>
                                          </p:spTgt>
                                        </p:tgtEl>
                                        <p:attrNameLst>
                                          <p:attrName>style.visibility</p:attrName>
                                        </p:attrNameLst>
                                      </p:cBhvr>
                                      <p:to>
                                        <p:strVal val="visible"/>
                                      </p:to>
                                    </p:set>
                                    <p:animEffect transition="in" filter="checkerboard(across)">
                                      <p:cBhvr>
                                        <p:cTn id="28" dur="500"/>
                                        <p:tgtEl>
                                          <p:spTgt spid="585">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585">
                                            <p:txEl>
                                              <p:pRg st="2" end="2"/>
                                            </p:txEl>
                                          </p:spTgt>
                                        </p:tgtEl>
                                        <p:attrNameLst>
                                          <p:attrName>style.visibility</p:attrName>
                                        </p:attrNameLst>
                                      </p:cBhvr>
                                      <p:to>
                                        <p:strVal val="visible"/>
                                      </p:to>
                                    </p:set>
                                    <p:animEffect transition="in" filter="checkerboard(across)">
                                      <p:cBhvr>
                                        <p:cTn id="33" dur="500"/>
                                        <p:tgtEl>
                                          <p:spTgt spid="585">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grpId="0" nodeType="clickEffect">
                                  <p:stCondLst>
                                    <p:cond delay="0"/>
                                  </p:stCondLst>
                                  <p:childTnLst>
                                    <p:set>
                                      <p:cBhvr>
                                        <p:cTn id="37" dur="1" fill="hold">
                                          <p:stCondLst>
                                            <p:cond delay="0"/>
                                          </p:stCondLst>
                                        </p:cTn>
                                        <p:tgtEl>
                                          <p:spTgt spid="585">
                                            <p:txEl>
                                              <p:pRg st="3" end="3"/>
                                            </p:txEl>
                                          </p:spTgt>
                                        </p:tgtEl>
                                        <p:attrNameLst>
                                          <p:attrName>style.visibility</p:attrName>
                                        </p:attrNameLst>
                                      </p:cBhvr>
                                      <p:to>
                                        <p:strVal val="visible"/>
                                      </p:to>
                                    </p:set>
                                    <p:animEffect transition="in" filter="checkerboard(across)">
                                      <p:cBhvr>
                                        <p:cTn id="38" dur="500"/>
                                        <p:tgtEl>
                                          <p:spTgt spid="585">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grpId="0" nodeType="clickEffect">
                                  <p:stCondLst>
                                    <p:cond delay="0"/>
                                  </p:stCondLst>
                                  <p:childTnLst>
                                    <p:set>
                                      <p:cBhvr>
                                        <p:cTn id="42" dur="1" fill="hold">
                                          <p:stCondLst>
                                            <p:cond delay="0"/>
                                          </p:stCondLst>
                                        </p:cTn>
                                        <p:tgtEl>
                                          <p:spTgt spid="585">
                                            <p:txEl>
                                              <p:pRg st="4" end="4"/>
                                            </p:txEl>
                                          </p:spTgt>
                                        </p:tgtEl>
                                        <p:attrNameLst>
                                          <p:attrName>style.visibility</p:attrName>
                                        </p:attrNameLst>
                                      </p:cBhvr>
                                      <p:to>
                                        <p:strVal val="visible"/>
                                      </p:to>
                                    </p:set>
                                    <p:animEffect transition="in" filter="checkerboard(across)">
                                      <p:cBhvr>
                                        <p:cTn id="43" dur="500"/>
                                        <p:tgtEl>
                                          <p:spTgt spid="58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2F4DD8C-BBC2-DE55-62EC-29FFFBC54988}"/>
              </a:ext>
            </a:extLst>
          </p:cNvPr>
          <p:cNvSpPr>
            <a:spLocks noGrp="1"/>
          </p:cNvSpPr>
          <p:nvPr>
            <p:ph type="title"/>
          </p:nvPr>
        </p:nvSpPr>
        <p:spPr>
          <a:xfrm>
            <a:off x="6006796" y="431260"/>
            <a:ext cx="4314252" cy="1456267"/>
          </a:xfrm>
        </p:spPr>
        <p:txBody>
          <a:bodyPr/>
          <a:lstStyle/>
          <a:p>
            <a:r>
              <a:rPr kumimoji="1" lang="zh-HK" altLang="en-US" dirty="0"/>
              <a:t>日出而作</a:t>
            </a:r>
            <a:r>
              <a:rPr kumimoji="1" lang="zh-TW" altLang="en-US" dirty="0"/>
              <a:t> 日入而息</a:t>
            </a:r>
            <a:endParaRPr kumimoji="1" lang="zh-HK" altLang="en-US" dirty="0"/>
          </a:p>
        </p:txBody>
      </p:sp>
      <p:pic>
        <p:nvPicPr>
          <p:cNvPr id="6" name="內容版面配置區 5">
            <a:extLst>
              <a:ext uri="{FF2B5EF4-FFF2-40B4-BE49-F238E27FC236}">
                <a16:creationId xmlns:a16="http://schemas.microsoft.com/office/drawing/2014/main" id="{50F8BACE-95D0-6EBA-212F-45FBFCFD531D}"/>
              </a:ext>
            </a:extLst>
          </p:cNvPr>
          <p:cNvPicPr>
            <a:picLocks noGrp="1" noChangeAspect="1"/>
          </p:cNvPicPr>
          <p:nvPr>
            <p:ph idx="1"/>
          </p:nvPr>
        </p:nvPicPr>
        <p:blipFill>
          <a:blip r:embed="rId2"/>
          <a:stretch>
            <a:fillRect/>
          </a:stretch>
        </p:blipFill>
        <p:spPr>
          <a:xfrm>
            <a:off x="2131393" y="241036"/>
            <a:ext cx="3443077" cy="3649662"/>
          </a:xfrm>
        </p:spPr>
      </p:pic>
      <p:pic>
        <p:nvPicPr>
          <p:cNvPr id="4" name="b3b7d0a20cf431ade3b748e44736acaf2fdd9881.jpeg" descr="b3b7d0a20cf431ade3b748e44736acaf2fdd9881.jpeg">
            <a:extLst>
              <a:ext uri="{FF2B5EF4-FFF2-40B4-BE49-F238E27FC236}">
                <a16:creationId xmlns:a16="http://schemas.microsoft.com/office/drawing/2014/main" id="{1D13B4D0-A678-522A-9440-A75E12063F44}"/>
              </a:ext>
            </a:extLst>
          </p:cNvPr>
          <p:cNvPicPr>
            <a:picLocks noChangeAspect="1"/>
          </p:cNvPicPr>
          <p:nvPr/>
        </p:nvPicPr>
        <p:blipFill>
          <a:blip r:embed="rId3"/>
          <a:stretch>
            <a:fillRect/>
          </a:stretch>
        </p:blipFill>
        <p:spPr>
          <a:xfrm>
            <a:off x="551206" y="4216199"/>
            <a:ext cx="3646242" cy="2429511"/>
          </a:xfrm>
          <a:prstGeom prst="rect">
            <a:avLst/>
          </a:prstGeom>
          <a:ln w="12700">
            <a:miter lim="400000"/>
          </a:ln>
        </p:spPr>
      </p:pic>
      <p:pic>
        <p:nvPicPr>
          <p:cNvPr id="7" name="圖片 2" descr="圖片 2">
            <a:extLst>
              <a:ext uri="{FF2B5EF4-FFF2-40B4-BE49-F238E27FC236}">
                <a16:creationId xmlns:a16="http://schemas.microsoft.com/office/drawing/2014/main" id="{3E82F69E-15D6-0352-7606-439BCA7CAC44}"/>
              </a:ext>
            </a:extLst>
          </p:cNvPr>
          <p:cNvPicPr>
            <a:picLocks/>
          </p:cNvPicPr>
          <p:nvPr/>
        </p:nvPicPr>
        <p:blipFill>
          <a:blip r:embed="rId4"/>
          <a:stretch>
            <a:fillRect/>
          </a:stretch>
        </p:blipFill>
        <p:spPr>
          <a:xfrm>
            <a:off x="6790305" y="2065867"/>
            <a:ext cx="5158179" cy="2200415"/>
          </a:xfrm>
          <a:prstGeom prst="rect">
            <a:avLst/>
          </a:prstGeom>
          <a:ln w="12700">
            <a:miter lim="400000"/>
          </a:ln>
        </p:spPr>
      </p:pic>
      <p:pic>
        <p:nvPicPr>
          <p:cNvPr id="8" name="圖片 2" descr="圖片 2">
            <a:extLst>
              <a:ext uri="{FF2B5EF4-FFF2-40B4-BE49-F238E27FC236}">
                <a16:creationId xmlns:a16="http://schemas.microsoft.com/office/drawing/2014/main" id="{5E426B7F-762D-2AA1-BCCA-43A72B46916A}"/>
              </a:ext>
            </a:extLst>
          </p:cNvPr>
          <p:cNvPicPr>
            <a:picLocks/>
          </p:cNvPicPr>
          <p:nvPr/>
        </p:nvPicPr>
        <p:blipFill>
          <a:blip r:embed="rId5"/>
          <a:stretch>
            <a:fillRect/>
          </a:stretch>
        </p:blipFill>
        <p:spPr>
          <a:xfrm>
            <a:off x="6751043" y="4359451"/>
            <a:ext cx="5334602" cy="2286259"/>
          </a:xfrm>
          <a:prstGeom prst="rect">
            <a:avLst/>
          </a:prstGeom>
          <a:ln w="12700">
            <a:miter lim="400000"/>
          </a:ln>
        </p:spPr>
      </p:pic>
      <p:sp>
        <p:nvSpPr>
          <p:cNvPr id="5" name="文字方塊 4">
            <a:extLst>
              <a:ext uri="{FF2B5EF4-FFF2-40B4-BE49-F238E27FC236}">
                <a16:creationId xmlns:a16="http://schemas.microsoft.com/office/drawing/2014/main" id="{AD79D6D5-1F39-DBF0-5119-C049555D55C1}"/>
              </a:ext>
            </a:extLst>
          </p:cNvPr>
          <p:cNvSpPr txBox="1"/>
          <p:nvPr/>
        </p:nvSpPr>
        <p:spPr>
          <a:xfrm>
            <a:off x="4437029" y="5246288"/>
            <a:ext cx="1895677" cy="584775"/>
          </a:xfrm>
          <a:prstGeom prst="rect">
            <a:avLst/>
          </a:prstGeom>
          <a:noFill/>
        </p:spPr>
        <p:txBody>
          <a:bodyPr wrap="square">
            <a:spAutoFit/>
          </a:bodyPr>
          <a:lstStyle/>
          <a:p>
            <a:r>
              <a:rPr kumimoji="1" lang="zh-TW" altLang="en-US" sz="3200" dirty="0"/>
              <a:t>廿四节气</a:t>
            </a:r>
            <a:endParaRPr lang="zh-HK" altLang="en-US" sz="3200" dirty="0"/>
          </a:p>
        </p:txBody>
      </p:sp>
    </p:spTree>
    <p:extLst>
      <p:ext uri="{BB962C8B-B14F-4D97-AF65-F5344CB8AC3E}">
        <p14:creationId xmlns:p14="http://schemas.microsoft.com/office/powerpoint/2010/main" val="38590839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 name="力学时(Dynamical Times)"/>
          <p:cNvSpPr txBox="1">
            <a:spLocks noGrp="1"/>
          </p:cNvSpPr>
          <p:nvPr>
            <p:ph type="title"/>
          </p:nvPr>
        </p:nvSpPr>
        <p:spPr>
          <a:prstGeom prst="rect">
            <a:avLst/>
          </a:prstGeom>
        </p:spPr>
        <p:txBody>
          <a:bodyPr/>
          <a:lstStyle/>
          <a:p>
            <a:r>
              <a:t>力学时(Dynamical Times)</a:t>
            </a:r>
          </a:p>
        </p:txBody>
      </p:sp>
      <p:sp>
        <p:nvSpPr>
          <p:cNvPr id="588" name="力学时标包括历书时(ephemeris time, ET), TT, TDB等 （天文常用这些时标，如脉冲星计时）…"/>
          <p:cNvSpPr txBox="1">
            <a:spLocks noGrp="1"/>
          </p:cNvSpPr>
          <p:nvPr>
            <p:ph type="body" idx="1"/>
          </p:nvPr>
        </p:nvSpPr>
        <p:spPr>
          <a:xfrm>
            <a:off x="2166938" y="1503908"/>
            <a:ext cx="7858125" cy="4464844"/>
          </a:xfrm>
          <a:prstGeom prst="rect">
            <a:avLst/>
          </a:prstGeom>
        </p:spPr>
        <p:txBody>
          <a:bodyPr>
            <a:normAutofit/>
          </a:bodyPr>
          <a:lstStyle/>
          <a:p>
            <a:r>
              <a:rPr sz="2400" dirty="0" err="1"/>
              <a:t>力学时标包括</a:t>
            </a:r>
            <a:r>
              <a:rPr sz="2400" b="1" dirty="0" err="1">
                <a:solidFill>
                  <a:srgbClr val="FF0000"/>
                </a:solidFill>
              </a:rPr>
              <a:t>历书时</a:t>
            </a:r>
            <a:r>
              <a:rPr sz="2400" dirty="0"/>
              <a:t>(ephemeris time, ET), </a:t>
            </a:r>
            <a:r>
              <a:rPr lang="zh-HK" altLang="en-US" sz="2400" dirty="0"/>
              <a:t>后被</a:t>
            </a:r>
            <a:r>
              <a:rPr sz="2400" dirty="0"/>
              <a:t>TT, </a:t>
            </a:r>
            <a:r>
              <a:rPr sz="2400" dirty="0" err="1"/>
              <a:t>TDB等</a:t>
            </a:r>
            <a:r>
              <a:rPr lang="zh-HK" altLang="en-US" sz="2400" dirty="0"/>
              <a:t>替代</a:t>
            </a:r>
            <a:r>
              <a:rPr sz="2400" dirty="0"/>
              <a:t> （</a:t>
            </a:r>
            <a:r>
              <a:rPr sz="2400" dirty="0" err="1"/>
              <a:t>天文常用这些时标，如脉冲星计时</a:t>
            </a:r>
            <a:r>
              <a:rPr sz="2400" dirty="0"/>
              <a:t>）</a:t>
            </a:r>
          </a:p>
          <a:p>
            <a:r>
              <a:rPr lang="zh-CN" altLang="en-US" sz="2400" dirty="0"/>
              <a:t>比较 ：</a:t>
            </a:r>
            <a:r>
              <a:rPr lang="en-HK" sz="2400" dirty="0"/>
              <a:t>TAI </a:t>
            </a:r>
            <a:r>
              <a:rPr lang="zh-CN" altLang="en-US" sz="2400" dirty="0"/>
              <a:t>是累积的时间（积分），而</a:t>
            </a:r>
            <a:r>
              <a:rPr sz="2400" dirty="0" err="1"/>
              <a:t>力学时是</a:t>
            </a:r>
            <a:r>
              <a:rPr sz="2400" dirty="0" err="1">
                <a:solidFill>
                  <a:schemeClr val="accent4">
                    <a:lumMod val="60000"/>
                    <a:lumOff val="40000"/>
                  </a:schemeClr>
                </a:solidFill>
              </a:rPr>
              <a:t>时间间隔</a:t>
            </a:r>
            <a:r>
              <a:rPr sz="2400" dirty="0" err="1"/>
              <a:t>，是导数</a:t>
            </a:r>
            <a:endParaRPr sz="2400" dirty="0"/>
          </a:p>
          <a:p>
            <a:r>
              <a:rPr sz="2400" dirty="0" err="1"/>
              <a:t>通过观测天体</a:t>
            </a:r>
            <a:r>
              <a:rPr sz="2400" dirty="0"/>
              <a:t>(</a:t>
            </a:r>
            <a:r>
              <a:rPr sz="2400" dirty="0" err="1"/>
              <a:t>例如太阳</a:t>
            </a:r>
            <a:r>
              <a:rPr sz="2400" dirty="0"/>
              <a:t>)</a:t>
            </a:r>
            <a:r>
              <a:rPr sz="2400" dirty="0" err="1"/>
              <a:t>的位置（其与地球轨道周期相关）定义时间</a:t>
            </a:r>
            <a:r>
              <a:rPr sz="2400" dirty="0"/>
              <a:t>：</a:t>
            </a:r>
          </a:p>
        </p:txBody>
      </p:sp>
      <p:pic>
        <p:nvPicPr>
          <p:cNvPr id="589" name="影像" descr="影像"/>
          <p:cNvPicPr>
            <a:picLocks noChangeAspect="1"/>
          </p:cNvPicPr>
          <p:nvPr/>
        </p:nvPicPr>
        <p:blipFill>
          <a:blip r:embed="rId2"/>
          <a:stretch>
            <a:fillRect/>
          </a:stretch>
        </p:blipFill>
        <p:spPr>
          <a:xfrm>
            <a:off x="2166937" y="5227587"/>
            <a:ext cx="8036719" cy="741165"/>
          </a:xfrm>
          <a:prstGeom prst="rect">
            <a:avLst/>
          </a:prstGeom>
          <a:ln w="12700">
            <a:miter lim="400000"/>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88">
                                            <p:txEl>
                                              <p:pRg st="1" end="1"/>
                                            </p:txEl>
                                          </p:spTgt>
                                        </p:tgtEl>
                                        <p:attrNameLst>
                                          <p:attrName>style.visibility</p:attrName>
                                        </p:attrNameLst>
                                      </p:cBhvr>
                                      <p:to>
                                        <p:strVal val="visible"/>
                                      </p:to>
                                    </p:set>
                                    <p:animEffect transition="in" filter="checkerboard(across)">
                                      <p:cBhvr>
                                        <p:cTn id="7" dur="500"/>
                                        <p:tgtEl>
                                          <p:spTgt spid="58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88">
                                            <p:txEl>
                                              <p:pRg st="2" end="2"/>
                                            </p:txEl>
                                          </p:spTgt>
                                        </p:tgtEl>
                                        <p:attrNameLst>
                                          <p:attrName>style.visibility</p:attrName>
                                        </p:attrNameLst>
                                      </p:cBhvr>
                                      <p:to>
                                        <p:strVal val="visible"/>
                                      </p:to>
                                    </p:set>
                                    <p:animEffect transition="in" filter="blinds(horizontal)">
                                      <p:cBhvr>
                                        <p:cTn id="12" dur="500"/>
                                        <p:tgtEl>
                                          <p:spTgt spid="58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 name="力学时(Dynamical Times)"/>
          <p:cNvSpPr txBox="1">
            <a:spLocks noGrp="1"/>
          </p:cNvSpPr>
          <p:nvPr>
            <p:ph type="title"/>
          </p:nvPr>
        </p:nvSpPr>
        <p:spPr>
          <a:prstGeom prst="rect">
            <a:avLst/>
          </a:prstGeom>
        </p:spPr>
        <p:txBody>
          <a:bodyPr/>
          <a:lstStyle/>
          <a:p>
            <a:r>
              <a:t>力学时(Dynamical Times)</a:t>
            </a:r>
          </a:p>
        </p:txBody>
      </p:sp>
      <p:sp>
        <p:nvSpPr>
          <p:cNvPr id="592" name="历书时(ephemeris time, ET与TAI保持着高度的一致性 ，因此在天文观测中仍被广泛使用  ET ~= TAI +31.184s 两者之差是恒定的"/>
          <p:cNvSpPr txBox="1">
            <a:spLocks noGrp="1"/>
          </p:cNvSpPr>
          <p:nvPr>
            <p:ph type="body" idx="1"/>
          </p:nvPr>
        </p:nvSpPr>
        <p:spPr>
          <a:xfrm>
            <a:off x="2166938" y="1503908"/>
            <a:ext cx="7858125" cy="4464844"/>
          </a:xfrm>
          <a:prstGeom prst="rect">
            <a:avLst/>
          </a:prstGeom>
        </p:spPr>
        <p:txBody>
          <a:bodyPr>
            <a:normAutofit/>
          </a:bodyPr>
          <a:lstStyle/>
          <a:p>
            <a:r>
              <a:rPr sz="2531" dirty="0" err="1"/>
              <a:t>历书时</a:t>
            </a:r>
            <a:r>
              <a:rPr sz="2531" dirty="0"/>
              <a:t>(ephemeris time, ET</a:t>
            </a:r>
            <a:r>
              <a:rPr lang="en-US" sz="2531" dirty="0"/>
              <a:t>)</a:t>
            </a:r>
            <a:r>
              <a:rPr sz="2531" dirty="0" err="1"/>
              <a:t>与TAI保持着高度的一致性，因此在天文观测中仍被广泛使用</a:t>
            </a:r>
            <a:br>
              <a:rPr sz="2531" dirty="0"/>
            </a:br>
            <a:br>
              <a:rPr sz="2531" dirty="0"/>
            </a:br>
            <a:r>
              <a:rPr sz="2531" dirty="0"/>
              <a:t>ET ~= TAI +31.184s</a:t>
            </a:r>
            <a:br>
              <a:rPr sz="2531" dirty="0"/>
            </a:br>
            <a:r>
              <a:rPr sz="2531" dirty="0" err="1"/>
              <a:t>两者之差是恒定的</a:t>
            </a:r>
            <a:endParaRPr sz="2531" dirty="0"/>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 name="儒略日(Julian date)"/>
          <p:cNvSpPr txBox="1">
            <a:spLocks noGrp="1"/>
          </p:cNvSpPr>
          <p:nvPr>
            <p:ph type="title"/>
          </p:nvPr>
        </p:nvSpPr>
        <p:spPr>
          <a:prstGeom prst="rect">
            <a:avLst/>
          </a:prstGeom>
        </p:spPr>
        <p:txBody>
          <a:bodyPr/>
          <a:lstStyle/>
          <a:p>
            <a:r>
              <a:t>儒略日(Julian date)</a:t>
            </a:r>
          </a:p>
        </p:txBody>
      </p:sp>
      <p:sp>
        <p:nvSpPr>
          <p:cNvPr id="595" name="天文学家经常使用…"/>
          <p:cNvSpPr txBox="1">
            <a:spLocks noGrp="1"/>
          </p:cNvSpPr>
          <p:nvPr>
            <p:ph type="body" idx="1"/>
          </p:nvPr>
        </p:nvSpPr>
        <p:spPr>
          <a:prstGeom prst="rect">
            <a:avLst/>
          </a:prstGeom>
        </p:spPr>
        <p:txBody>
          <a:bodyPr>
            <a:normAutofit/>
          </a:bodyPr>
          <a:lstStyle/>
          <a:p>
            <a:r>
              <a:rPr sz="2400" dirty="0" err="1"/>
              <a:t>天文学家经常使用</a:t>
            </a:r>
            <a:endParaRPr sz="2400" dirty="0"/>
          </a:p>
          <a:p>
            <a:r>
              <a:rPr sz="2400" dirty="0"/>
              <a:t>Julian date (JD) = number of elapsed UT or UTC days since 4713 BC January 1.5 (12 </a:t>
            </a:r>
            <a:r>
              <a:rPr sz="2400" dirty="0" err="1"/>
              <a:t>hrs</a:t>
            </a:r>
            <a:r>
              <a:rPr sz="2400" dirty="0"/>
              <a:t> UT on January 1)</a:t>
            </a:r>
          </a:p>
          <a:p>
            <a:r>
              <a:rPr sz="2400" dirty="0"/>
              <a:t>MJD = JD - 2400000.5</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B1DBD-1C05-761A-303B-E018245C6413}"/>
              </a:ext>
            </a:extLst>
          </p:cNvPr>
          <p:cNvSpPr>
            <a:spLocks noGrp="1"/>
          </p:cNvSpPr>
          <p:nvPr>
            <p:ph type="title"/>
          </p:nvPr>
        </p:nvSpPr>
        <p:spPr/>
        <p:txBody>
          <a:bodyPr/>
          <a:lstStyle/>
          <a:p>
            <a:r>
              <a:rPr lang="zh-TW" altLang="en-US" dirty="0"/>
              <a:t>瞬时的天极和天赤道</a:t>
            </a:r>
            <a:endParaRPr lang="en-US" dirty="0"/>
          </a:p>
        </p:txBody>
      </p:sp>
      <p:sp>
        <p:nvSpPr>
          <p:cNvPr id="3" name="Content Placeholder 2">
            <a:extLst>
              <a:ext uri="{FF2B5EF4-FFF2-40B4-BE49-F238E27FC236}">
                <a16:creationId xmlns:a16="http://schemas.microsoft.com/office/drawing/2014/main" id="{B8CA83BE-817B-FD61-8FED-3D8E02776CC4}"/>
              </a:ext>
            </a:extLst>
          </p:cNvPr>
          <p:cNvSpPr>
            <a:spLocks noGrp="1"/>
          </p:cNvSpPr>
          <p:nvPr>
            <p:ph idx="1"/>
          </p:nvPr>
        </p:nvSpPr>
        <p:spPr>
          <a:xfrm>
            <a:off x="685801" y="2142067"/>
            <a:ext cx="5410199" cy="3649133"/>
          </a:xfrm>
        </p:spPr>
        <p:txBody>
          <a:bodyPr/>
          <a:lstStyle/>
          <a:p>
            <a:r>
              <a:rPr lang="zh-TW" altLang="en-US" dirty="0"/>
              <a:t>天轴是地球自转轴的延长线，交天球于天极</a:t>
            </a:r>
            <a:r>
              <a:rPr lang="en-US" altLang="zh-TW" dirty="0"/>
              <a:t>.</a:t>
            </a:r>
            <a:r>
              <a:rPr lang="zh-TW" altLang="en-US" dirty="0"/>
              <a:t>由于进动</a:t>
            </a:r>
            <a:r>
              <a:rPr lang="zh-TW" altLang="en-HK" dirty="0"/>
              <a:t>（</a:t>
            </a:r>
            <a:r>
              <a:rPr lang="zh-TW" altLang="en-US" dirty="0"/>
              <a:t> 岁差</a:t>
            </a:r>
            <a:r>
              <a:rPr lang="zh-TW" altLang="en-HK" dirty="0"/>
              <a:t>）</a:t>
            </a:r>
            <a:r>
              <a:rPr lang="zh-TW" altLang="en-US" dirty="0"/>
              <a:t>运动，地球自转轴在天球参考系 </a:t>
            </a:r>
            <a:r>
              <a:rPr lang="en-US" dirty="0"/>
              <a:t>CRS</a:t>
            </a:r>
            <a:r>
              <a:rPr lang="zh-TW" altLang="en-US" dirty="0"/>
              <a:t>中的指向随时间而变化，是瞬时的</a:t>
            </a:r>
            <a:endParaRPr lang="en-HK" altLang="zh-TW" dirty="0"/>
          </a:p>
          <a:p>
            <a:r>
              <a:rPr lang="zh-TW" altLang="en-US" dirty="0"/>
              <a:t>天极和天赤道也具有瞬时的性质</a:t>
            </a:r>
            <a:endParaRPr lang="en-HK" altLang="zh-TW" dirty="0"/>
          </a:p>
          <a:p>
            <a:r>
              <a:rPr lang="zh-TW" altLang="en-US" dirty="0"/>
              <a:t>为了区别， </a:t>
            </a:r>
            <a:r>
              <a:rPr lang="en-US" altLang="zh-TW" dirty="0"/>
              <a:t>((</a:t>
            </a:r>
            <a:r>
              <a:rPr lang="en-US" dirty="0"/>
              <a:t>IERS </a:t>
            </a:r>
            <a:r>
              <a:rPr lang="zh-TW" altLang="en-US" dirty="0"/>
              <a:t>规范 </a:t>
            </a:r>
            <a:r>
              <a:rPr lang="en-US" altLang="zh-TW" dirty="0"/>
              <a:t>2003)). </a:t>
            </a:r>
            <a:r>
              <a:rPr lang="zh-TW" altLang="en-US" dirty="0"/>
              <a:t>特称现在所说的这种具有瞬时性质的</a:t>
            </a:r>
            <a:endParaRPr lang="en-HK" altLang="zh-TW" dirty="0"/>
          </a:p>
          <a:p>
            <a:r>
              <a:rPr lang="zh-TW" altLang="en-US" dirty="0">
                <a:solidFill>
                  <a:srgbClr val="FFC000"/>
                </a:solidFill>
              </a:rPr>
              <a:t>天极</a:t>
            </a:r>
            <a:r>
              <a:rPr lang="zh-TW" altLang="en-US" dirty="0"/>
              <a:t>为天球中间极，缩写为 </a:t>
            </a:r>
            <a:r>
              <a:rPr lang="en-US" dirty="0"/>
              <a:t>CIP ( celestial intermediate pole).</a:t>
            </a:r>
            <a:endParaRPr lang="en-HK" altLang="zh-TW" dirty="0"/>
          </a:p>
          <a:p>
            <a:r>
              <a:rPr lang="zh-TW" altLang="en-US" dirty="0">
                <a:solidFill>
                  <a:srgbClr val="00B0F0"/>
                </a:solidFill>
              </a:rPr>
              <a:t>天赤道</a:t>
            </a:r>
            <a:r>
              <a:rPr lang="zh-TW" altLang="en-US" dirty="0"/>
              <a:t>为中间赤道</a:t>
            </a:r>
            <a:endParaRPr lang="en-US" dirty="0"/>
          </a:p>
        </p:txBody>
      </p:sp>
      <p:pic>
        <p:nvPicPr>
          <p:cNvPr id="4" name="Picture 3">
            <a:extLst>
              <a:ext uri="{FF2B5EF4-FFF2-40B4-BE49-F238E27FC236}">
                <a16:creationId xmlns:a16="http://schemas.microsoft.com/office/drawing/2014/main" id="{1F197D38-A5FB-A8AA-7AC1-FC8D0EAE9A7C}"/>
              </a:ext>
            </a:extLst>
          </p:cNvPr>
          <p:cNvPicPr>
            <a:picLocks noChangeAspect="1"/>
          </p:cNvPicPr>
          <p:nvPr/>
        </p:nvPicPr>
        <p:blipFill rotWithShape="1">
          <a:blip r:embed="rId2"/>
          <a:srcRect b="9824"/>
          <a:stretch/>
        </p:blipFill>
        <p:spPr>
          <a:xfrm>
            <a:off x="6596415" y="2453246"/>
            <a:ext cx="5023495" cy="3961623"/>
          </a:xfrm>
          <a:prstGeom prst="rect">
            <a:avLst/>
          </a:prstGeom>
        </p:spPr>
      </p:pic>
      <p:pic>
        <p:nvPicPr>
          <p:cNvPr id="5" name="E-KBiuYbOCYYYAnfsNEoBIpnGsImuEScSyCzGRRs6hs.jpg.jpeg" descr="E-KBiuYbOCYYYAnfsNEoBIpnGsImuEScSyCzGRRs6hs.jpg.jpeg">
            <a:extLst>
              <a:ext uri="{FF2B5EF4-FFF2-40B4-BE49-F238E27FC236}">
                <a16:creationId xmlns:a16="http://schemas.microsoft.com/office/drawing/2014/main" id="{77EF3021-D842-91DA-39CF-168B61771B0E}"/>
              </a:ext>
            </a:extLst>
          </p:cNvPr>
          <p:cNvPicPr>
            <a:picLocks noChangeAspect="1"/>
          </p:cNvPicPr>
          <p:nvPr/>
        </p:nvPicPr>
        <p:blipFill>
          <a:blip r:embed="rId3"/>
          <a:stretch>
            <a:fillRect/>
          </a:stretch>
        </p:blipFill>
        <p:spPr>
          <a:xfrm>
            <a:off x="8543879" y="222221"/>
            <a:ext cx="3076031" cy="1843646"/>
          </a:xfrm>
          <a:prstGeom prst="rect">
            <a:avLst/>
          </a:prstGeom>
          <a:ln w="12700">
            <a:miter lim="400000"/>
          </a:ln>
        </p:spPr>
      </p:pic>
    </p:spTree>
    <p:extLst>
      <p:ext uri="{BB962C8B-B14F-4D97-AF65-F5344CB8AC3E}">
        <p14:creationId xmlns:p14="http://schemas.microsoft.com/office/powerpoint/2010/main" val="2218479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B1DBD-1C05-761A-303B-E018245C6413}"/>
              </a:ext>
            </a:extLst>
          </p:cNvPr>
          <p:cNvSpPr>
            <a:spLocks noGrp="1"/>
          </p:cNvSpPr>
          <p:nvPr>
            <p:ph type="title"/>
          </p:nvPr>
        </p:nvSpPr>
        <p:spPr/>
        <p:txBody>
          <a:bodyPr/>
          <a:lstStyle/>
          <a:p>
            <a:r>
              <a:rPr lang="zh-TW" altLang="en-US" dirty="0"/>
              <a:t>无旋转点</a:t>
            </a:r>
            <a:r>
              <a:rPr lang="en-US" altLang="zh-TW" dirty="0"/>
              <a:t>CIO</a:t>
            </a:r>
            <a:r>
              <a:rPr lang="zh-TW" altLang="en-US" dirty="0"/>
              <a:t>和</a:t>
            </a:r>
            <a:r>
              <a:rPr lang="en-US" altLang="zh-TW" dirty="0"/>
              <a:t>TIO</a:t>
            </a:r>
            <a:endParaRPr lang="en-US" dirty="0"/>
          </a:p>
        </p:txBody>
      </p:sp>
      <p:sp>
        <p:nvSpPr>
          <p:cNvPr id="3" name="Content Placeholder 2">
            <a:extLst>
              <a:ext uri="{FF2B5EF4-FFF2-40B4-BE49-F238E27FC236}">
                <a16:creationId xmlns:a16="http://schemas.microsoft.com/office/drawing/2014/main" id="{B8CA83BE-817B-FD61-8FED-3D8E02776CC4}"/>
              </a:ext>
            </a:extLst>
          </p:cNvPr>
          <p:cNvSpPr>
            <a:spLocks noGrp="1"/>
          </p:cNvSpPr>
          <p:nvPr>
            <p:ph idx="1"/>
          </p:nvPr>
        </p:nvSpPr>
        <p:spPr>
          <a:xfrm>
            <a:off x="685801" y="2142067"/>
            <a:ext cx="5410199" cy="3649133"/>
          </a:xfrm>
        </p:spPr>
        <p:txBody>
          <a:bodyPr>
            <a:normAutofit/>
          </a:bodyPr>
          <a:lstStyle/>
          <a:p>
            <a:r>
              <a:rPr lang="zh-TW" altLang="en-US" dirty="0"/>
              <a:t>为了度量的需要，在中间赤道上选取一个相对于天球参考系没有转动的点作为零点，叫做天球中间零点</a:t>
            </a:r>
            <a:r>
              <a:rPr lang="en-US" altLang="zh-TW" dirty="0"/>
              <a:t>(</a:t>
            </a:r>
            <a:r>
              <a:rPr lang="en-US" dirty="0"/>
              <a:t>celestial intermediate origin. CIO)</a:t>
            </a:r>
          </a:p>
          <a:p>
            <a:r>
              <a:rPr lang="zh-TW" altLang="en-US" dirty="0"/>
              <a:t>同样的，在中间赤道上选取一个相对于地球参考系没有转动的点作为零点，叫做地球中间零点 </a:t>
            </a:r>
            <a:r>
              <a:rPr lang="en-US" altLang="zh-TW" dirty="0"/>
              <a:t>(</a:t>
            </a:r>
            <a:r>
              <a:rPr lang="en-HK" altLang="zh-TW" dirty="0"/>
              <a:t>terrestrial intermediate origin, TIO)</a:t>
            </a:r>
          </a:p>
          <a:p>
            <a:r>
              <a:rPr lang="zh-TW" altLang="en-US" dirty="0"/>
              <a:t>均为固定方向原点</a:t>
            </a:r>
          </a:p>
          <a:p>
            <a:endParaRPr lang="zh-TW" altLang="en-US" dirty="0"/>
          </a:p>
        </p:txBody>
      </p:sp>
      <p:pic>
        <p:nvPicPr>
          <p:cNvPr id="5" name="Picture 4">
            <a:extLst>
              <a:ext uri="{FF2B5EF4-FFF2-40B4-BE49-F238E27FC236}">
                <a16:creationId xmlns:a16="http://schemas.microsoft.com/office/drawing/2014/main" id="{F5CE5BC8-7FBD-1019-ECB7-44489F641560}"/>
              </a:ext>
            </a:extLst>
          </p:cNvPr>
          <p:cNvPicPr>
            <a:picLocks noChangeAspect="1"/>
          </p:cNvPicPr>
          <p:nvPr/>
        </p:nvPicPr>
        <p:blipFill>
          <a:blip r:embed="rId2"/>
          <a:stretch>
            <a:fillRect/>
          </a:stretch>
        </p:blipFill>
        <p:spPr>
          <a:xfrm>
            <a:off x="6502399" y="1022350"/>
            <a:ext cx="5003800" cy="4813300"/>
          </a:xfrm>
          <a:prstGeom prst="rect">
            <a:avLst/>
          </a:prstGeom>
        </p:spPr>
      </p:pic>
      <p:sp>
        <p:nvSpPr>
          <p:cNvPr id="7" name="TextBox 6">
            <a:extLst>
              <a:ext uri="{FF2B5EF4-FFF2-40B4-BE49-F238E27FC236}">
                <a16:creationId xmlns:a16="http://schemas.microsoft.com/office/drawing/2014/main" id="{3DB7EECA-077F-A43A-A55D-04135CE80AD1}"/>
              </a:ext>
            </a:extLst>
          </p:cNvPr>
          <p:cNvSpPr txBox="1"/>
          <p:nvPr/>
        </p:nvSpPr>
        <p:spPr>
          <a:xfrm>
            <a:off x="6502399" y="5925234"/>
            <a:ext cx="4856967" cy="646331"/>
          </a:xfrm>
          <a:prstGeom prst="rect">
            <a:avLst/>
          </a:prstGeom>
          <a:noFill/>
        </p:spPr>
        <p:txBody>
          <a:bodyPr wrap="square">
            <a:spAutoFit/>
          </a:bodyPr>
          <a:lstStyle/>
          <a:p>
            <a:r>
              <a:rPr lang="zh-TW" altLang="en-US" dirty="0"/>
              <a:t>地心参考系中的中间赤道 ，</a:t>
            </a:r>
            <a:r>
              <a:rPr lang="en-HK" altLang="zh-TW" dirty="0"/>
              <a:t>E </a:t>
            </a:r>
            <a:r>
              <a:rPr lang="zh-TW" altLang="en-US" dirty="0"/>
              <a:t>为地球质心，平太阳和春分点都在这个圆周上</a:t>
            </a:r>
            <a:r>
              <a:rPr lang="en-US" altLang="zh-TW" dirty="0"/>
              <a:t>.</a:t>
            </a:r>
            <a:endParaRPr lang="zh-TW" altLang="en-US" dirty="0"/>
          </a:p>
        </p:txBody>
      </p:sp>
    </p:spTree>
    <p:extLst>
      <p:ext uri="{BB962C8B-B14F-4D97-AF65-F5344CB8AC3E}">
        <p14:creationId xmlns:p14="http://schemas.microsoft.com/office/powerpoint/2010/main" val="18097704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B1DBD-1C05-761A-303B-E018245C6413}"/>
              </a:ext>
            </a:extLst>
          </p:cNvPr>
          <p:cNvSpPr>
            <a:spLocks noGrp="1"/>
          </p:cNvSpPr>
          <p:nvPr>
            <p:ph type="title"/>
          </p:nvPr>
        </p:nvSpPr>
        <p:spPr/>
        <p:txBody>
          <a:bodyPr/>
          <a:lstStyle/>
          <a:p>
            <a:r>
              <a:rPr lang="zh-HK" altLang="en-US" dirty="0"/>
              <a:t>地球自转角</a:t>
            </a:r>
            <a:endParaRPr lang="en-US" dirty="0"/>
          </a:p>
        </p:txBody>
      </p:sp>
      <p:sp>
        <p:nvSpPr>
          <p:cNvPr id="3" name="Content Placeholder 2">
            <a:extLst>
              <a:ext uri="{FF2B5EF4-FFF2-40B4-BE49-F238E27FC236}">
                <a16:creationId xmlns:a16="http://schemas.microsoft.com/office/drawing/2014/main" id="{B8CA83BE-817B-FD61-8FED-3D8E02776CC4}"/>
              </a:ext>
            </a:extLst>
          </p:cNvPr>
          <p:cNvSpPr>
            <a:spLocks noGrp="1"/>
          </p:cNvSpPr>
          <p:nvPr>
            <p:ph idx="1"/>
          </p:nvPr>
        </p:nvSpPr>
        <p:spPr>
          <a:xfrm>
            <a:off x="685801" y="2142067"/>
            <a:ext cx="5410199" cy="3649133"/>
          </a:xfrm>
        </p:spPr>
        <p:txBody>
          <a:bodyPr>
            <a:normAutofit/>
          </a:bodyPr>
          <a:lstStyle/>
          <a:p>
            <a:r>
              <a:rPr lang="zh-TW" altLang="en-US" dirty="0"/>
              <a:t>中间赤道＝天球中间赤道＝地球中间赤道</a:t>
            </a:r>
            <a:endParaRPr lang="en-US" altLang="zh-TW" dirty="0"/>
          </a:p>
          <a:p>
            <a:r>
              <a:rPr lang="zh-HK" altLang="en-US" dirty="0"/>
              <a:t>在天球参考系中观察时，</a:t>
            </a:r>
            <a:r>
              <a:rPr lang="en-HK" altLang="zh-TW" dirty="0"/>
              <a:t>TIO </a:t>
            </a:r>
            <a:r>
              <a:rPr lang="zh-TW" altLang="en-US" dirty="0"/>
              <a:t>沿赤道逆时针方向运动，周期为 </a:t>
            </a:r>
            <a:r>
              <a:rPr lang="en-US" altLang="zh-TW" dirty="0"/>
              <a:t>1 </a:t>
            </a:r>
            <a:r>
              <a:rPr lang="zh-TW" altLang="en-US" dirty="0"/>
              <a:t>恒星日</a:t>
            </a:r>
            <a:endParaRPr lang="en-US" altLang="zh-TW" dirty="0"/>
          </a:p>
          <a:p>
            <a:r>
              <a:rPr lang="zh-HK" altLang="en-US" dirty="0"/>
              <a:t>在地球参考系中观察时，</a:t>
            </a:r>
            <a:r>
              <a:rPr lang="en-HK" altLang="zh-TW" dirty="0"/>
              <a:t>CIO </a:t>
            </a:r>
            <a:r>
              <a:rPr lang="zh-TW" altLang="en-US" dirty="0"/>
              <a:t>以同样周期沿赤道顺时针方向运动</a:t>
            </a:r>
            <a:endParaRPr lang="en-US" altLang="zh-TW" dirty="0"/>
          </a:p>
          <a:p>
            <a:r>
              <a:rPr lang="zh-TW" altLang="en-US" dirty="0"/>
              <a:t>反映的都是地球绕轴自转的运动，</a:t>
            </a:r>
          </a:p>
          <a:p>
            <a:r>
              <a:rPr lang="en-HK" altLang="zh-TW" dirty="0"/>
              <a:t>CIO </a:t>
            </a:r>
            <a:r>
              <a:rPr lang="zh-TW" altLang="en-US" dirty="0"/>
              <a:t>和</a:t>
            </a:r>
            <a:r>
              <a:rPr lang="en-US" altLang="zh-TW" dirty="0"/>
              <a:t>TIO</a:t>
            </a:r>
            <a:r>
              <a:rPr lang="zh-TW" altLang="en-US" dirty="0"/>
              <a:t>之间的夹角正是地球自转角度的度量，叫做地球自转角 </a:t>
            </a:r>
            <a:r>
              <a:rPr lang="en-US" altLang="zh-TW" dirty="0"/>
              <a:t>(</a:t>
            </a:r>
            <a:r>
              <a:rPr lang="en-HK" altLang="zh-TW" dirty="0"/>
              <a:t>earth rotating angle , ERA).</a:t>
            </a:r>
            <a:endParaRPr lang="zh-TW" altLang="en-US" dirty="0"/>
          </a:p>
        </p:txBody>
      </p:sp>
      <p:pic>
        <p:nvPicPr>
          <p:cNvPr id="5" name="Picture 4">
            <a:extLst>
              <a:ext uri="{FF2B5EF4-FFF2-40B4-BE49-F238E27FC236}">
                <a16:creationId xmlns:a16="http://schemas.microsoft.com/office/drawing/2014/main" id="{F5CE5BC8-7FBD-1019-ECB7-44489F641560}"/>
              </a:ext>
            </a:extLst>
          </p:cNvPr>
          <p:cNvPicPr>
            <a:picLocks noChangeAspect="1"/>
          </p:cNvPicPr>
          <p:nvPr/>
        </p:nvPicPr>
        <p:blipFill>
          <a:blip r:embed="rId2"/>
          <a:stretch>
            <a:fillRect/>
          </a:stretch>
        </p:blipFill>
        <p:spPr>
          <a:xfrm>
            <a:off x="6502399" y="1022350"/>
            <a:ext cx="5003800" cy="4813300"/>
          </a:xfrm>
          <a:prstGeom prst="rect">
            <a:avLst/>
          </a:prstGeom>
        </p:spPr>
      </p:pic>
      <p:sp>
        <p:nvSpPr>
          <p:cNvPr id="7" name="TextBox 6">
            <a:extLst>
              <a:ext uri="{FF2B5EF4-FFF2-40B4-BE49-F238E27FC236}">
                <a16:creationId xmlns:a16="http://schemas.microsoft.com/office/drawing/2014/main" id="{3DB7EECA-077F-A43A-A55D-04135CE80AD1}"/>
              </a:ext>
            </a:extLst>
          </p:cNvPr>
          <p:cNvSpPr txBox="1"/>
          <p:nvPr/>
        </p:nvSpPr>
        <p:spPr>
          <a:xfrm>
            <a:off x="6502399" y="5925234"/>
            <a:ext cx="4856967" cy="646331"/>
          </a:xfrm>
          <a:prstGeom prst="rect">
            <a:avLst/>
          </a:prstGeom>
          <a:noFill/>
        </p:spPr>
        <p:txBody>
          <a:bodyPr wrap="square">
            <a:spAutoFit/>
          </a:bodyPr>
          <a:lstStyle/>
          <a:p>
            <a:r>
              <a:rPr lang="zh-TW" altLang="en-US" dirty="0"/>
              <a:t>地心参考系中的中间赤道 ，</a:t>
            </a:r>
            <a:r>
              <a:rPr lang="en-HK" altLang="zh-TW" dirty="0"/>
              <a:t>E </a:t>
            </a:r>
            <a:r>
              <a:rPr lang="zh-TW" altLang="en-US" dirty="0"/>
              <a:t>为地球质心，平太阳和春分点都在这个圆周上</a:t>
            </a:r>
            <a:r>
              <a:rPr lang="en-US" altLang="zh-TW" dirty="0"/>
              <a:t>.</a:t>
            </a:r>
            <a:endParaRPr lang="zh-TW" altLang="en-US" dirty="0"/>
          </a:p>
        </p:txBody>
      </p:sp>
    </p:spTree>
    <p:extLst>
      <p:ext uri="{BB962C8B-B14F-4D97-AF65-F5344CB8AC3E}">
        <p14:creationId xmlns:p14="http://schemas.microsoft.com/office/powerpoint/2010/main" val="2203473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B1DBD-1C05-761A-303B-E018245C6413}"/>
              </a:ext>
            </a:extLst>
          </p:cNvPr>
          <p:cNvSpPr>
            <a:spLocks noGrp="1"/>
          </p:cNvSpPr>
          <p:nvPr>
            <p:ph type="title"/>
          </p:nvPr>
        </p:nvSpPr>
        <p:spPr/>
        <p:txBody>
          <a:bodyPr/>
          <a:lstStyle/>
          <a:p>
            <a:r>
              <a:rPr lang="en-US" dirty="0"/>
              <a:t>Galileo</a:t>
            </a:r>
            <a:r>
              <a:rPr lang="zh-TW" altLang="en-US" dirty="0"/>
              <a:t>变换：绝对时间与相对空间</a:t>
            </a:r>
            <a:endParaRPr lang="en-US" dirty="0"/>
          </a:p>
        </p:txBody>
      </p:sp>
      <p:sp>
        <p:nvSpPr>
          <p:cNvPr id="3" name="Content Placeholder 2">
            <a:extLst>
              <a:ext uri="{FF2B5EF4-FFF2-40B4-BE49-F238E27FC236}">
                <a16:creationId xmlns:a16="http://schemas.microsoft.com/office/drawing/2014/main" id="{B8CA83BE-817B-FD61-8FED-3D8E02776CC4}"/>
              </a:ext>
            </a:extLst>
          </p:cNvPr>
          <p:cNvSpPr>
            <a:spLocks noGrp="1"/>
          </p:cNvSpPr>
          <p:nvPr>
            <p:ph idx="1"/>
          </p:nvPr>
        </p:nvSpPr>
        <p:spPr/>
        <p:txBody>
          <a:bodyPr>
            <a:normAutofit/>
          </a:bodyPr>
          <a:lstStyle/>
          <a:p>
            <a:pPr algn="l"/>
            <a:r>
              <a:rPr lang="zh-TW" altLang="en-US" b="1" i="0" dirty="0">
                <a:effectLst/>
                <a:latin typeface="quote-cjk-patch"/>
              </a:rPr>
              <a:t>上次课中参考系变换时用的</a:t>
            </a:r>
            <a:r>
              <a:rPr lang="en-HK" b="1" i="0" dirty="0">
                <a:effectLst/>
                <a:latin typeface="quote-cjk-patch"/>
              </a:rPr>
              <a:t> Galileo</a:t>
            </a:r>
            <a:r>
              <a:rPr lang="zh-TW" altLang="en-US" b="1" i="0" dirty="0">
                <a:effectLst/>
                <a:latin typeface="quote-cjk-patch"/>
              </a:rPr>
              <a:t>变换</a:t>
            </a:r>
            <a:endParaRPr lang="en-HK" b="1" i="0" dirty="0">
              <a:effectLst/>
              <a:latin typeface="quote-cjk-patch"/>
            </a:endParaRPr>
          </a:p>
          <a:p>
            <a:pPr algn="l"/>
            <a:r>
              <a:rPr lang="en-HK" b="1" i="0" dirty="0">
                <a:effectLst/>
                <a:latin typeface="quote-cjk-patch"/>
              </a:rPr>
              <a:t>Galileo</a:t>
            </a:r>
            <a:r>
              <a:rPr lang="zh-TW" altLang="en-US" b="1" i="0" dirty="0">
                <a:effectLst/>
                <a:latin typeface="quote-cjk-patch"/>
              </a:rPr>
              <a:t>变换与经典时空观</a:t>
            </a:r>
            <a:br>
              <a:rPr lang="zh-TW" altLang="en-US" b="0" i="0" dirty="0">
                <a:effectLst/>
                <a:latin typeface="quote-cjk-patch"/>
              </a:rPr>
            </a:br>
            <a:r>
              <a:rPr lang="zh-TW" altLang="en-US" b="0" i="0" dirty="0">
                <a:effectLst/>
                <a:latin typeface="quote-cjk-patch"/>
              </a:rPr>
              <a:t>空间变换：</a:t>
            </a:r>
            <a:r>
              <a:rPr lang="en-HK" b="1" i="0" dirty="0">
                <a:effectLst/>
                <a:latin typeface="KaTeX_Main"/>
              </a:rPr>
              <a:t>x</a:t>
            </a:r>
            <a:r>
              <a:rPr lang="en-HK" b="0" i="0" dirty="0">
                <a:effectLst/>
                <a:latin typeface="KaTeX_Main"/>
              </a:rPr>
              <a:t>′=</a:t>
            </a:r>
            <a:r>
              <a:rPr lang="en-HK" b="0" i="1" dirty="0" err="1">
                <a:effectLst/>
                <a:latin typeface="KaTeX_Math"/>
              </a:rPr>
              <a:t>R</a:t>
            </a:r>
            <a:r>
              <a:rPr lang="en-HK" b="1" i="0" dirty="0" err="1">
                <a:effectLst/>
                <a:latin typeface="KaTeX_Main"/>
              </a:rPr>
              <a:t>x</a:t>
            </a:r>
            <a:r>
              <a:rPr lang="en-HK" b="0" i="0" dirty="0" err="1">
                <a:effectLst/>
                <a:latin typeface="KaTeX_Main"/>
              </a:rPr>
              <a:t>+</a:t>
            </a:r>
            <a:r>
              <a:rPr lang="en-HK" b="1" i="0" dirty="0" err="1">
                <a:effectLst/>
                <a:latin typeface="KaTeX_Main"/>
              </a:rPr>
              <a:t>v</a:t>
            </a:r>
            <a:r>
              <a:rPr lang="en-HK" b="0" i="1" dirty="0" err="1">
                <a:effectLst/>
                <a:latin typeface="KaTeX_Math"/>
              </a:rPr>
              <a:t>t</a:t>
            </a:r>
            <a:r>
              <a:rPr lang="en-HK" b="0" i="0" dirty="0" err="1">
                <a:effectLst/>
                <a:latin typeface="KaTeX_Main"/>
              </a:rPr>
              <a:t>+</a:t>
            </a:r>
            <a:r>
              <a:rPr lang="en-HK" b="1" i="0" dirty="0" err="1">
                <a:effectLst/>
                <a:latin typeface="KaTeX_Main"/>
              </a:rPr>
              <a:t>d</a:t>
            </a:r>
            <a:endParaRPr lang="en-HK" b="0" i="0" dirty="0">
              <a:effectLst/>
              <a:latin typeface="quote-cjk-patch"/>
            </a:endParaRPr>
          </a:p>
          <a:p>
            <a:pPr algn="l">
              <a:buFont typeface="Arial" panose="020B0604020202020204" pitchFamily="34" charset="0"/>
              <a:buChar char="•"/>
            </a:pPr>
            <a:r>
              <a:rPr lang="zh-TW" altLang="en-US" b="0" i="0" dirty="0">
                <a:effectLst/>
                <a:latin typeface="quote-cjk-patch"/>
              </a:rPr>
              <a:t>时间变换：</a:t>
            </a:r>
            <a:r>
              <a:rPr lang="en-HK" b="0" i="1" dirty="0">
                <a:effectLst/>
                <a:latin typeface="KaTeX_Math"/>
              </a:rPr>
              <a:t>t</a:t>
            </a:r>
            <a:r>
              <a:rPr lang="en-HK" b="0" i="0" dirty="0">
                <a:effectLst/>
                <a:latin typeface="KaTeX_Main"/>
              </a:rPr>
              <a:t>′=</a:t>
            </a:r>
            <a:r>
              <a:rPr lang="en-HK" b="0" i="1" dirty="0">
                <a:effectLst/>
                <a:latin typeface="KaTeX_Math"/>
              </a:rPr>
              <a:t>t</a:t>
            </a:r>
            <a:r>
              <a:rPr lang="en-HK" b="0" i="0" dirty="0">
                <a:effectLst/>
                <a:latin typeface="quote-cjk-patch"/>
              </a:rPr>
              <a:t>（</a:t>
            </a:r>
            <a:r>
              <a:rPr lang="zh-TW" altLang="en-US" b="0" i="0" dirty="0">
                <a:effectLst/>
                <a:latin typeface="quote-cjk-patch"/>
              </a:rPr>
              <a:t>时间绝对，不参与变换）</a:t>
            </a:r>
          </a:p>
          <a:p>
            <a:pPr algn="l">
              <a:buFont typeface="Arial" panose="020B0604020202020204" pitchFamily="34" charset="0"/>
              <a:buChar char="•"/>
            </a:pPr>
            <a:r>
              <a:rPr lang="zh-TW" altLang="en-US" b="0" i="0" dirty="0">
                <a:effectLst/>
                <a:latin typeface="quote-cjk-patch"/>
              </a:rPr>
              <a:t>弧微分：</a:t>
            </a:r>
            <a:r>
              <a:rPr lang="en-HK" b="0" i="0" dirty="0">
                <a:effectLst/>
                <a:latin typeface="KaTeX_Main"/>
              </a:rPr>
              <a:t>d</a:t>
            </a:r>
            <a:r>
              <a:rPr lang="el-GR" b="0" i="0" dirty="0">
                <a:effectLst/>
                <a:latin typeface="KaTeX_Main"/>
              </a:rPr>
              <a:t>τ</a:t>
            </a:r>
            <a:r>
              <a:rPr lang="el-GR" b="0" i="0" baseline="30000" dirty="0">
                <a:effectLst/>
                <a:latin typeface="KaTeX_Main"/>
              </a:rPr>
              <a:t>2</a:t>
            </a:r>
            <a:r>
              <a:rPr lang="el-GR" b="0" i="0" dirty="0">
                <a:effectLst/>
                <a:latin typeface="KaTeX_Main"/>
              </a:rPr>
              <a:t>=</a:t>
            </a:r>
            <a:r>
              <a:rPr lang="en-HK" b="0" i="0" dirty="0">
                <a:effectLst/>
                <a:latin typeface="KaTeX_Main"/>
              </a:rPr>
              <a:t>dx</a:t>
            </a:r>
            <a:r>
              <a:rPr lang="en-HK" b="0" i="0" baseline="30000" dirty="0">
                <a:effectLst/>
                <a:latin typeface="KaTeX_Main"/>
              </a:rPr>
              <a:t>2</a:t>
            </a:r>
            <a:r>
              <a:rPr lang="en-HK" b="0" i="0" dirty="0">
                <a:effectLst/>
                <a:latin typeface="KaTeX_Main"/>
              </a:rPr>
              <a:t>+dy</a:t>
            </a:r>
            <a:r>
              <a:rPr lang="en-HK" b="0" i="0" baseline="30000" dirty="0">
                <a:effectLst/>
                <a:latin typeface="KaTeX_Main"/>
              </a:rPr>
              <a:t>2</a:t>
            </a:r>
            <a:r>
              <a:rPr lang="en-HK" b="0" i="0" dirty="0">
                <a:effectLst/>
                <a:latin typeface="KaTeX_Main"/>
              </a:rPr>
              <a:t>+dz</a:t>
            </a:r>
            <a:r>
              <a:rPr lang="en-HK" b="0" i="0" baseline="30000" dirty="0">
                <a:effectLst/>
                <a:latin typeface="KaTeX_Main"/>
              </a:rPr>
              <a:t>2</a:t>
            </a:r>
            <a:r>
              <a:rPr lang="en-HK" b="0" i="0" dirty="0">
                <a:effectLst/>
                <a:latin typeface="quote-cjk-patch"/>
              </a:rPr>
              <a:t>（Euclid</a:t>
            </a:r>
            <a:r>
              <a:rPr lang="zh-TW" altLang="en-US" b="0" i="0" dirty="0">
                <a:effectLst/>
                <a:latin typeface="quote-cjk-patch"/>
              </a:rPr>
              <a:t>空间）</a:t>
            </a:r>
            <a:br>
              <a:rPr lang="zh-TW" altLang="en-US" b="0" i="0" dirty="0">
                <a:effectLst/>
                <a:latin typeface="quote-cjk-patch"/>
              </a:rPr>
            </a:br>
            <a:endParaRPr lang="en-US" dirty="0"/>
          </a:p>
        </p:txBody>
      </p:sp>
      <p:pic>
        <p:nvPicPr>
          <p:cNvPr id="5" name="Picture 4">
            <a:extLst>
              <a:ext uri="{FF2B5EF4-FFF2-40B4-BE49-F238E27FC236}">
                <a16:creationId xmlns:a16="http://schemas.microsoft.com/office/drawing/2014/main" id="{CB8835C2-FD83-5E29-952F-D3DE80D486DA}"/>
              </a:ext>
            </a:extLst>
          </p:cNvPr>
          <p:cNvPicPr>
            <a:picLocks noChangeAspect="1"/>
          </p:cNvPicPr>
          <p:nvPr/>
        </p:nvPicPr>
        <p:blipFill>
          <a:blip r:embed="rId2"/>
          <a:stretch>
            <a:fillRect/>
          </a:stretch>
        </p:blipFill>
        <p:spPr>
          <a:xfrm>
            <a:off x="7629092" y="2142067"/>
            <a:ext cx="3188134" cy="3291233"/>
          </a:xfrm>
          <a:prstGeom prst="rect">
            <a:avLst/>
          </a:prstGeom>
        </p:spPr>
      </p:pic>
    </p:spTree>
    <p:extLst>
      <p:ext uri="{BB962C8B-B14F-4D97-AF65-F5344CB8AC3E}">
        <p14:creationId xmlns:p14="http://schemas.microsoft.com/office/powerpoint/2010/main" val="1599587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B1DBD-1C05-761A-303B-E018245C6413}"/>
              </a:ext>
            </a:extLst>
          </p:cNvPr>
          <p:cNvSpPr>
            <a:spLocks noGrp="1"/>
          </p:cNvSpPr>
          <p:nvPr>
            <p:ph type="title"/>
          </p:nvPr>
        </p:nvSpPr>
        <p:spPr/>
        <p:txBody>
          <a:bodyPr>
            <a:normAutofit fontScale="90000"/>
          </a:bodyPr>
          <a:lstStyle/>
          <a:p>
            <a:r>
              <a:rPr lang="zh-TW" altLang="en-US" dirty="0"/>
              <a:t>太阳系中的惯性参考系</a:t>
            </a:r>
            <a:r>
              <a:rPr lang="en-US" dirty="0"/>
              <a:t>BCRS </a:t>
            </a:r>
            <a:br>
              <a:rPr lang="en-US" dirty="0"/>
            </a:br>
            <a:r>
              <a:rPr lang="zh-TW" altLang="en-US" dirty="0"/>
              <a:t>与 </a:t>
            </a:r>
            <a:r>
              <a:rPr lang="en-US" dirty="0"/>
              <a:t>GCRS</a:t>
            </a:r>
            <a:br>
              <a:rPr lang="en-US" dirty="0"/>
            </a:br>
            <a:endParaRPr lang="en-US" sz="2800" dirty="0"/>
          </a:p>
        </p:txBody>
      </p:sp>
      <p:sp>
        <p:nvSpPr>
          <p:cNvPr id="3" name="Content Placeholder 2">
            <a:extLst>
              <a:ext uri="{FF2B5EF4-FFF2-40B4-BE49-F238E27FC236}">
                <a16:creationId xmlns:a16="http://schemas.microsoft.com/office/drawing/2014/main" id="{B8CA83BE-817B-FD61-8FED-3D8E02776CC4}"/>
              </a:ext>
            </a:extLst>
          </p:cNvPr>
          <p:cNvSpPr>
            <a:spLocks noGrp="1"/>
          </p:cNvSpPr>
          <p:nvPr>
            <p:ph idx="1"/>
          </p:nvPr>
        </p:nvSpPr>
        <p:spPr>
          <a:xfrm>
            <a:off x="168967" y="2791585"/>
            <a:ext cx="10131425" cy="3649133"/>
          </a:xfrm>
        </p:spPr>
        <p:txBody>
          <a:bodyPr>
            <a:normAutofit/>
          </a:bodyPr>
          <a:lstStyle/>
          <a:p>
            <a:r>
              <a:rPr lang="zh-TW" altLang="en-US" sz="2400" b="1" dirty="0">
                <a:solidFill>
                  <a:schemeClr val="accent6">
                    <a:lumMod val="60000"/>
                    <a:lumOff val="40000"/>
                  </a:schemeClr>
                </a:solidFill>
              </a:rPr>
              <a:t>质心天球参考系</a:t>
            </a:r>
            <a:r>
              <a:rPr lang="zh-TW" altLang="en-US" dirty="0"/>
              <a:t>（</a:t>
            </a:r>
            <a:r>
              <a:rPr lang="en-HK" altLang="zh-TW" dirty="0"/>
              <a:t>Barycentric Celestial Reference System, BCRS, </a:t>
            </a:r>
            <a:r>
              <a:rPr lang="zh-TW" altLang="en-US" dirty="0"/>
              <a:t>这里质心，专指太阳系质心）</a:t>
            </a:r>
            <a:br>
              <a:rPr lang="en-HK" altLang="zh-TW" dirty="0"/>
            </a:br>
            <a:endParaRPr lang="en-HK" altLang="zh-TW" dirty="0"/>
          </a:p>
          <a:p>
            <a:pPr marL="0" indent="0">
              <a:buNone/>
            </a:pPr>
            <a:r>
              <a:rPr lang="zh-TW" altLang="en-US" dirty="0"/>
              <a:t>相对于遥远类星体定向，描述太阳系天体（行星、小行星等）的运动</a:t>
            </a:r>
          </a:p>
          <a:p>
            <a:pPr marL="0" indent="0">
              <a:buNone/>
            </a:pPr>
            <a:endParaRPr lang="en-US" altLang="zh-TW" dirty="0"/>
          </a:p>
          <a:p>
            <a:r>
              <a:rPr lang="zh-TW" altLang="en-US" sz="2400" b="1" dirty="0">
                <a:solidFill>
                  <a:srgbClr val="FFC000"/>
                </a:solidFill>
              </a:rPr>
              <a:t>地心天球参考系</a:t>
            </a:r>
            <a:r>
              <a:rPr lang="zh-TW" altLang="en-US" dirty="0"/>
              <a:t>（ </a:t>
            </a:r>
            <a:r>
              <a:rPr lang="en-HK" altLang="zh-TW" dirty="0"/>
              <a:t>Geocentric Celestial Reference System, GCRS</a:t>
            </a:r>
            <a:r>
              <a:rPr lang="zh-TW" altLang="en-HK" dirty="0"/>
              <a:t>）</a:t>
            </a:r>
            <a:br>
              <a:rPr lang="en-HK" altLang="zh-TW" dirty="0"/>
            </a:br>
            <a:endParaRPr lang="zh-TW" altLang="en-US" dirty="0"/>
          </a:p>
          <a:p>
            <a:pPr marL="0" indent="0">
              <a:buNone/>
            </a:pPr>
            <a:r>
              <a:rPr lang="zh-TW" altLang="en-US" dirty="0"/>
              <a:t>原点在地球质心，用于描述地球物体（包括地面观测者）的运动</a:t>
            </a:r>
            <a:endParaRPr lang="zh-TW" altLang="en-HK" dirty="0"/>
          </a:p>
          <a:p>
            <a:pPr marL="0" indent="0">
              <a:buNone/>
            </a:pPr>
            <a:endParaRPr lang="en-HK" altLang="zh-TW" dirty="0"/>
          </a:p>
          <a:p>
            <a:r>
              <a:rPr lang="zh-TW" altLang="en-US" dirty="0"/>
              <a:t>采用适用于引力场中的广义相对论框架</a:t>
            </a:r>
            <a:endParaRPr lang="en-US" dirty="0"/>
          </a:p>
        </p:txBody>
      </p:sp>
      <p:pic>
        <p:nvPicPr>
          <p:cNvPr id="5" name="Picture 4">
            <a:extLst>
              <a:ext uri="{FF2B5EF4-FFF2-40B4-BE49-F238E27FC236}">
                <a16:creationId xmlns:a16="http://schemas.microsoft.com/office/drawing/2014/main" id="{A3535DA0-3E16-514B-B707-FC7B2454E22C}"/>
              </a:ext>
            </a:extLst>
          </p:cNvPr>
          <p:cNvPicPr>
            <a:picLocks noChangeAspect="1"/>
          </p:cNvPicPr>
          <p:nvPr/>
        </p:nvPicPr>
        <p:blipFill>
          <a:blip r:embed="rId2"/>
          <a:stretch>
            <a:fillRect/>
          </a:stretch>
        </p:blipFill>
        <p:spPr>
          <a:xfrm>
            <a:off x="7367104" y="4244009"/>
            <a:ext cx="4629344" cy="2227999"/>
          </a:xfrm>
          <a:prstGeom prst="rect">
            <a:avLst/>
          </a:prstGeom>
        </p:spPr>
      </p:pic>
      <p:pic>
        <p:nvPicPr>
          <p:cNvPr id="7" name="Picture 6">
            <a:extLst>
              <a:ext uri="{FF2B5EF4-FFF2-40B4-BE49-F238E27FC236}">
                <a16:creationId xmlns:a16="http://schemas.microsoft.com/office/drawing/2014/main" id="{CA2DE076-C1E5-EF02-1AF2-A790CA5561DC}"/>
              </a:ext>
            </a:extLst>
          </p:cNvPr>
          <p:cNvPicPr>
            <a:picLocks noChangeAspect="1"/>
          </p:cNvPicPr>
          <p:nvPr/>
        </p:nvPicPr>
        <p:blipFill>
          <a:blip r:embed="rId3"/>
          <a:stretch>
            <a:fillRect/>
          </a:stretch>
        </p:blipFill>
        <p:spPr>
          <a:xfrm>
            <a:off x="6768547" y="385992"/>
            <a:ext cx="5172206" cy="2310097"/>
          </a:xfrm>
          <a:prstGeom prst="rect">
            <a:avLst/>
          </a:prstGeom>
        </p:spPr>
      </p:pic>
      <p:cxnSp>
        <p:nvCxnSpPr>
          <p:cNvPr id="14" name="Straight Arrow Connector 13">
            <a:extLst>
              <a:ext uri="{FF2B5EF4-FFF2-40B4-BE49-F238E27FC236}">
                <a16:creationId xmlns:a16="http://schemas.microsoft.com/office/drawing/2014/main" id="{DEBAFC99-22A7-4527-8492-E825EADB9B4A}"/>
              </a:ext>
            </a:extLst>
          </p:cNvPr>
          <p:cNvCxnSpPr/>
          <p:nvPr/>
        </p:nvCxnSpPr>
        <p:spPr>
          <a:xfrm>
            <a:off x="10060200" y="6117552"/>
            <a:ext cx="59944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EC1229B0-786C-D38E-34DD-A8BDA01D2BBD}"/>
              </a:ext>
            </a:extLst>
          </p:cNvPr>
          <p:cNvCxnSpPr>
            <a:cxnSpLocks/>
          </p:cNvCxnSpPr>
          <p:nvPr/>
        </p:nvCxnSpPr>
        <p:spPr>
          <a:xfrm flipV="1">
            <a:off x="8530225" y="1948472"/>
            <a:ext cx="282441" cy="20600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 name="Rounded Rectangle 16">
            <a:extLst>
              <a:ext uri="{FF2B5EF4-FFF2-40B4-BE49-F238E27FC236}">
                <a16:creationId xmlns:a16="http://schemas.microsoft.com/office/drawing/2014/main" id="{D9303981-EAC8-13E9-D6A4-99D448E8107A}"/>
              </a:ext>
            </a:extLst>
          </p:cNvPr>
          <p:cNvSpPr/>
          <p:nvPr/>
        </p:nvSpPr>
        <p:spPr>
          <a:xfrm>
            <a:off x="6768547" y="385992"/>
            <a:ext cx="2726182" cy="223608"/>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59839854-37E3-ADB9-7258-94C059345978}"/>
              </a:ext>
            </a:extLst>
          </p:cNvPr>
          <p:cNvSpPr/>
          <p:nvPr/>
        </p:nvSpPr>
        <p:spPr>
          <a:xfrm>
            <a:off x="7373580" y="4354375"/>
            <a:ext cx="2542207" cy="217625"/>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5618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blinds(horizontal)">
                                      <p:cBhvr>
                                        <p:cTn id="10" dur="500"/>
                                        <p:tgtEl>
                                          <p:spTgt spid="3">
                                            <p:txEl>
                                              <p:pRg st="4" end="4"/>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blinds(horizontal)">
                                      <p:cBhvr>
                                        <p:cTn id="13" dur="500"/>
                                        <p:tgtEl>
                                          <p:spTgt spid="3">
                                            <p:txEl>
                                              <p:pRg st="6" end="6"/>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linds(horizontal)">
                                      <p:cBhvr>
                                        <p:cTn id="16" dur="500"/>
                                        <p:tgtEl>
                                          <p:spTgt spid="5"/>
                                        </p:tgtEl>
                                      </p:cBhvr>
                                    </p:animEffect>
                                  </p:childTnLst>
                                </p:cTn>
                              </p:par>
                              <p:par>
                                <p:cTn id="17" presetID="5" presetClass="entr" presetSubtype="1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checkerboard(across)">
                                      <p:cBhvr>
                                        <p:cTn id="19" dur="500"/>
                                        <p:tgtEl>
                                          <p:spTgt spid="14"/>
                                        </p:tgtEl>
                                      </p:cBhvr>
                                    </p:animEffect>
                                  </p:childTnLst>
                                </p:cTn>
                              </p:par>
                              <p:par>
                                <p:cTn id="20" presetID="5" presetClass="entr" presetSubtype="1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checkerboard(across)">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B1DBD-1C05-761A-303B-E018245C6413}"/>
              </a:ext>
            </a:extLst>
          </p:cNvPr>
          <p:cNvSpPr>
            <a:spLocks noGrp="1"/>
          </p:cNvSpPr>
          <p:nvPr>
            <p:ph type="title"/>
          </p:nvPr>
        </p:nvSpPr>
        <p:spPr>
          <a:xfrm>
            <a:off x="685801" y="-147930"/>
            <a:ext cx="10131425" cy="1456267"/>
          </a:xfrm>
        </p:spPr>
        <p:txBody>
          <a:bodyPr/>
          <a:lstStyle/>
          <a:p>
            <a:r>
              <a:rPr lang="en-US" sz="3600" dirty="0"/>
              <a:t>IAU 2000</a:t>
            </a:r>
            <a:r>
              <a:rPr lang="zh-TW" altLang="en-US" sz="3600" dirty="0"/>
              <a:t>年决议下的相对论参考系框架</a:t>
            </a:r>
            <a:endParaRPr lang="en-US" dirty="0"/>
          </a:p>
        </p:txBody>
      </p:sp>
      <p:sp>
        <p:nvSpPr>
          <p:cNvPr id="3" name="Content Placeholder 2">
            <a:extLst>
              <a:ext uri="{FF2B5EF4-FFF2-40B4-BE49-F238E27FC236}">
                <a16:creationId xmlns:a16="http://schemas.microsoft.com/office/drawing/2014/main" id="{B8CA83BE-817B-FD61-8FED-3D8E02776CC4}"/>
              </a:ext>
            </a:extLst>
          </p:cNvPr>
          <p:cNvSpPr>
            <a:spLocks noGrp="1"/>
          </p:cNvSpPr>
          <p:nvPr>
            <p:ph idx="1"/>
          </p:nvPr>
        </p:nvSpPr>
        <p:spPr>
          <a:xfrm>
            <a:off x="685801" y="1043609"/>
            <a:ext cx="10131425" cy="5595730"/>
          </a:xfrm>
        </p:spPr>
        <p:txBody>
          <a:bodyPr>
            <a:normAutofit fontScale="92500" lnSpcReduction="10000"/>
          </a:bodyPr>
          <a:lstStyle/>
          <a:p>
            <a:r>
              <a:rPr lang="zh-TW" altLang="en-US" dirty="0"/>
              <a:t>在广义相对论里，平直的 </a:t>
            </a:r>
            <a:r>
              <a:rPr lang="en-US" dirty="0" err="1"/>
              <a:t>Minkowski</a:t>
            </a:r>
            <a:r>
              <a:rPr lang="en-US" dirty="0"/>
              <a:t> </a:t>
            </a:r>
            <a:r>
              <a:rPr lang="zh-TW" altLang="en-US" dirty="0"/>
              <a:t>空间为弯曲的 </a:t>
            </a:r>
            <a:r>
              <a:rPr lang="en-US" dirty="0"/>
              <a:t>Riemann</a:t>
            </a:r>
            <a:r>
              <a:rPr lang="zh-TW" altLang="en-US" dirty="0"/>
              <a:t>空间所取代，事件间隔表达式的一般形式为</a:t>
            </a:r>
            <a:r>
              <a:rPr lang="en-US" altLang="zh-TW" dirty="0"/>
              <a:t>:</a:t>
            </a:r>
            <a:br>
              <a:rPr lang="en-US" altLang="zh-TW" dirty="0"/>
            </a:br>
            <a:br>
              <a:rPr lang="en-US" altLang="zh-TW" dirty="0"/>
            </a:br>
            <a:br>
              <a:rPr lang="en-US" altLang="zh-TW" dirty="0"/>
            </a:br>
            <a:endParaRPr lang="en-US" altLang="zh-TW" dirty="0"/>
          </a:p>
          <a:p>
            <a:r>
              <a:rPr lang="zh-TW" altLang="en-US" dirty="0"/>
              <a:t>根据</a:t>
            </a:r>
            <a:r>
              <a:rPr lang="en-HK" altLang="zh-TW" dirty="0"/>
              <a:t>B-K </a:t>
            </a:r>
            <a:r>
              <a:rPr lang="zh-TW" altLang="en-US" dirty="0"/>
              <a:t>框架与 </a:t>
            </a:r>
            <a:r>
              <a:rPr lang="en-HK" altLang="zh-TW" dirty="0"/>
              <a:t>DSX </a:t>
            </a:r>
            <a:r>
              <a:rPr lang="zh-TW" altLang="en-US" dirty="0"/>
              <a:t>框架</a:t>
            </a:r>
            <a:r>
              <a:rPr lang="en-US" altLang="zh-TW" dirty="0"/>
              <a:t>, </a:t>
            </a:r>
            <a:r>
              <a:rPr lang="en-HK" altLang="zh-TW" dirty="0"/>
              <a:t>IAU 2000</a:t>
            </a:r>
            <a:r>
              <a:rPr lang="zh-TW" altLang="en-US" dirty="0"/>
              <a:t>年的</a:t>
            </a:r>
            <a:r>
              <a:rPr lang="en-HK" altLang="zh-TW" dirty="0"/>
              <a:t>B2</a:t>
            </a:r>
            <a:r>
              <a:rPr lang="zh-TW" altLang="en-US" dirty="0"/>
              <a:t>决议，</a:t>
            </a:r>
            <a:r>
              <a:rPr lang="en-HK" altLang="zh-TW" dirty="0"/>
              <a:t>BCRS</a:t>
            </a:r>
            <a:r>
              <a:rPr lang="zh-TW" altLang="en-US" dirty="0"/>
              <a:t>采纳以下度规</a:t>
            </a:r>
            <a:r>
              <a:rPr lang="en-US" altLang="zh-TW" dirty="0"/>
              <a:t>(</a:t>
            </a:r>
            <a:r>
              <a:rPr lang="en-HK" altLang="zh-TW" dirty="0"/>
              <a:t>GCRS</a:t>
            </a:r>
            <a:r>
              <a:rPr lang="zh-TW" altLang="en-US" dirty="0"/>
              <a:t>也类似</a:t>
            </a:r>
            <a:r>
              <a:rPr lang="en-US" altLang="zh-TW" dirty="0"/>
              <a:t>):</a:t>
            </a:r>
            <a:br>
              <a:rPr lang="en-US" altLang="zh-TW" sz="1800" dirty="0"/>
            </a:br>
            <a:br>
              <a:rPr lang="en-US" altLang="zh-TW" sz="1800" dirty="0"/>
            </a:br>
            <a:br>
              <a:rPr lang="en-US" altLang="zh-TW" sz="1800" dirty="0"/>
            </a:br>
            <a:br>
              <a:rPr lang="en-US" altLang="zh-TW" sz="1800" dirty="0"/>
            </a:br>
            <a:br>
              <a:rPr lang="en-US" altLang="zh-TW" sz="1800" dirty="0"/>
            </a:br>
            <a:endParaRPr lang="en-US" altLang="zh-TW" sz="1800" dirty="0"/>
          </a:p>
          <a:p>
            <a:pPr algn="l">
              <a:buFont typeface="Arial" panose="020B0604020202020204" pitchFamily="34" charset="0"/>
              <a:buChar char="•"/>
            </a:pPr>
            <a:br>
              <a:rPr lang="en-US" altLang="zh-TW" dirty="0"/>
            </a:br>
            <a:br>
              <a:rPr lang="en-US" altLang="zh-TW" dirty="0"/>
            </a:br>
            <a:r>
              <a:rPr lang="en-US" altLang="zh-TW" dirty="0"/>
              <a:t>(</a:t>
            </a:r>
            <a:r>
              <a:rPr lang="en-HK" b="0" i="1" dirty="0">
                <a:effectLst/>
                <a:latin typeface="KaTeX_Math"/>
              </a:rPr>
              <a:t>U</a:t>
            </a:r>
            <a:r>
              <a:rPr lang="en-HK" b="0" i="0" dirty="0">
                <a:effectLst/>
                <a:latin typeface="quote-cjk-patch"/>
              </a:rPr>
              <a:t>：</a:t>
            </a:r>
            <a:r>
              <a:rPr lang="zh-TW" altLang="en-US" b="0" i="0" dirty="0">
                <a:effectLst/>
                <a:latin typeface="quote-cjk-patch"/>
              </a:rPr>
              <a:t>标量引力势</a:t>
            </a:r>
            <a:br>
              <a:rPr lang="en-US" altLang="zh-TW" b="0" i="0" dirty="0">
                <a:effectLst/>
                <a:latin typeface="quote-cjk-patch"/>
              </a:rPr>
            </a:br>
            <a:br>
              <a:rPr lang="en-US" altLang="zh-TW" b="0" i="0" dirty="0">
                <a:effectLst/>
                <a:latin typeface="quote-cjk-patch"/>
              </a:rPr>
            </a:br>
            <a:br>
              <a:rPr lang="en-US" altLang="zh-TW" b="0" i="0" dirty="0">
                <a:effectLst/>
                <a:latin typeface="quote-cjk-patch"/>
              </a:rPr>
            </a:br>
            <a:br>
              <a:rPr lang="en-US" altLang="zh-TW" b="0" i="0" dirty="0">
                <a:effectLst/>
                <a:latin typeface="quote-cjk-patch"/>
              </a:rPr>
            </a:br>
            <a:br>
              <a:rPr lang="en-US" altLang="zh-TW" b="0" i="0" dirty="0">
                <a:effectLst/>
                <a:latin typeface="quote-cjk-patch"/>
              </a:rPr>
            </a:br>
            <a:r>
              <a:rPr lang="en-HK" b="0" i="1" dirty="0">
                <a:effectLst/>
                <a:latin typeface="KaTeX_Math"/>
              </a:rPr>
              <a:t>U</a:t>
            </a:r>
            <a:r>
              <a:rPr lang="en-HK" b="0" i="1" baseline="30000" dirty="0">
                <a:effectLst/>
                <a:latin typeface="KaTeX_Math"/>
              </a:rPr>
              <a:t>i</a:t>
            </a:r>
            <a:r>
              <a:rPr lang="en-HK" b="0" i="0" dirty="0">
                <a:effectLst/>
                <a:latin typeface="quote-cjk-patch"/>
              </a:rPr>
              <a:t>：</a:t>
            </a:r>
            <a:r>
              <a:rPr lang="zh-TW" altLang="en-US" b="0" i="0" dirty="0">
                <a:effectLst/>
                <a:latin typeface="quote-cjk-patch"/>
              </a:rPr>
              <a:t>矢量引力势</a:t>
            </a:r>
            <a:r>
              <a:rPr lang="en-US" altLang="zh-TW" dirty="0"/>
              <a:t>)</a:t>
            </a:r>
            <a:br>
              <a:rPr lang="en-US" altLang="zh-TW" dirty="0"/>
            </a:br>
            <a:br>
              <a:rPr lang="en-US" altLang="zh-TW" dirty="0"/>
            </a:br>
            <a:br>
              <a:rPr lang="en-US" altLang="zh-TW" dirty="0"/>
            </a:br>
            <a:endParaRPr lang="zh-TW" altLang="en-US" dirty="0"/>
          </a:p>
        </p:txBody>
      </p:sp>
      <p:pic>
        <p:nvPicPr>
          <p:cNvPr id="5" name="Picture 4">
            <a:extLst>
              <a:ext uri="{FF2B5EF4-FFF2-40B4-BE49-F238E27FC236}">
                <a16:creationId xmlns:a16="http://schemas.microsoft.com/office/drawing/2014/main" id="{F19DC4B4-F67E-F4D3-029C-27C0A150E47F}"/>
              </a:ext>
            </a:extLst>
          </p:cNvPr>
          <p:cNvPicPr>
            <a:picLocks noChangeAspect="1"/>
          </p:cNvPicPr>
          <p:nvPr/>
        </p:nvPicPr>
        <p:blipFill>
          <a:blip r:embed="rId2"/>
          <a:stretch>
            <a:fillRect/>
          </a:stretch>
        </p:blipFill>
        <p:spPr>
          <a:xfrm>
            <a:off x="2064096" y="1554985"/>
            <a:ext cx="7772400" cy="699970"/>
          </a:xfrm>
          <a:prstGeom prst="rect">
            <a:avLst/>
          </a:prstGeom>
        </p:spPr>
      </p:pic>
      <p:pic>
        <p:nvPicPr>
          <p:cNvPr id="7" name="Picture 6">
            <a:extLst>
              <a:ext uri="{FF2B5EF4-FFF2-40B4-BE49-F238E27FC236}">
                <a16:creationId xmlns:a16="http://schemas.microsoft.com/office/drawing/2014/main" id="{7E6736EC-DB37-CB99-115C-099C2B757A5A}"/>
              </a:ext>
            </a:extLst>
          </p:cNvPr>
          <p:cNvPicPr>
            <a:picLocks noChangeAspect="1"/>
          </p:cNvPicPr>
          <p:nvPr/>
        </p:nvPicPr>
        <p:blipFill rotWithShape="1">
          <a:blip r:embed="rId3"/>
          <a:srcRect b="62122"/>
          <a:stretch/>
        </p:blipFill>
        <p:spPr>
          <a:xfrm>
            <a:off x="2730778" y="4783718"/>
            <a:ext cx="5348908" cy="739857"/>
          </a:xfrm>
          <a:prstGeom prst="rect">
            <a:avLst/>
          </a:prstGeom>
        </p:spPr>
      </p:pic>
      <p:pic>
        <p:nvPicPr>
          <p:cNvPr id="9" name="Picture 8">
            <a:extLst>
              <a:ext uri="{FF2B5EF4-FFF2-40B4-BE49-F238E27FC236}">
                <a16:creationId xmlns:a16="http://schemas.microsoft.com/office/drawing/2014/main" id="{147F0B80-5B31-0710-3F03-6E377646A651}"/>
              </a:ext>
            </a:extLst>
          </p:cNvPr>
          <p:cNvPicPr>
            <a:picLocks noChangeAspect="1"/>
          </p:cNvPicPr>
          <p:nvPr/>
        </p:nvPicPr>
        <p:blipFill>
          <a:blip r:embed="rId4"/>
          <a:stretch>
            <a:fillRect/>
          </a:stretch>
        </p:blipFill>
        <p:spPr>
          <a:xfrm>
            <a:off x="3536719" y="2560512"/>
            <a:ext cx="2214794" cy="2008995"/>
          </a:xfrm>
          <a:prstGeom prst="rect">
            <a:avLst/>
          </a:prstGeom>
        </p:spPr>
      </p:pic>
      <p:pic>
        <p:nvPicPr>
          <p:cNvPr id="10" name="Picture 9">
            <a:extLst>
              <a:ext uri="{FF2B5EF4-FFF2-40B4-BE49-F238E27FC236}">
                <a16:creationId xmlns:a16="http://schemas.microsoft.com/office/drawing/2014/main" id="{66DA9D34-1E7F-33A4-3B4E-04A4698CFCE2}"/>
              </a:ext>
            </a:extLst>
          </p:cNvPr>
          <p:cNvPicPr>
            <a:picLocks noChangeAspect="1"/>
          </p:cNvPicPr>
          <p:nvPr/>
        </p:nvPicPr>
        <p:blipFill rotWithShape="1">
          <a:blip r:embed="rId3"/>
          <a:srcRect l="25953" t="62984" r="25976"/>
          <a:stretch/>
        </p:blipFill>
        <p:spPr>
          <a:xfrm>
            <a:off x="3091069" y="5850953"/>
            <a:ext cx="2445027" cy="687527"/>
          </a:xfrm>
          <a:prstGeom prst="rect">
            <a:avLst/>
          </a:prstGeom>
        </p:spPr>
      </p:pic>
    </p:spTree>
    <p:extLst>
      <p:ext uri="{BB962C8B-B14F-4D97-AF65-F5344CB8AC3E}">
        <p14:creationId xmlns:p14="http://schemas.microsoft.com/office/powerpoint/2010/main" val="2779898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B1DBD-1C05-761A-303B-E018245C6413}"/>
              </a:ext>
            </a:extLst>
          </p:cNvPr>
          <p:cNvSpPr>
            <a:spLocks noGrp="1"/>
          </p:cNvSpPr>
          <p:nvPr>
            <p:ph type="title"/>
          </p:nvPr>
        </p:nvSpPr>
        <p:spPr/>
        <p:txBody>
          <a:bodyPr>
            <a:normAutofit/>
          </a:bodyPr>
          <a:lstStyle/>
          <a:p>
            <a:r>
              <a:rPr lang="zh-TW" altLang="en-US" dirty="0"/>
              <a:t>时间系统与坐标时变换</a:t>
            </a:r>
            <a:endParaRPr lang="en-US" dirty="0"/>
          </a:p>
        </p:txBody>
      </p:sp>
      <p:sp>
        <p:nvSpPr>
          <p:cNvPr id="3" name="Content Placeholder 2">
            <a:extLst>
              <a:ext uri="{FF2B5EF4-FFF2-40B4-BE49-F238E27FC236}">
                <a16:creationId xmlns:a16="http://schemas.microsoft.com/office/drawing/2014/main" id="{B8CA83BE-817B-FD61-8FED-3D8E02776CC4}"/>
              </a:ext>
            </a:extLst>
          </p:cNvPr>
          <p:cNvSpPr>
            <a:spLocks noGrp="1"/>
          </p:cNvSpPr>
          <p:nvPr>
            <p:ph idx="1"/>
          </p:nvPr>
        </p:nvSpPr>
        <p:spPr/>
        <p:txBody>
          <a:bodyPr>
            <a:normAutofit fontScale="92500" lnSpcReduction="20000"/>
          </a:bodyPr>
          <a:lstStyle/>
          <a:p>
            <a:endParaRPr lang="zh-TW" altLang="en-US" dirty="0"/>
          </a:p>
          <a:p>
            <a:r>
              <a:rPr lang="zh-TW" altLang="en-US" dirty="0"/>
              <a:t>基于度规方程的时间定义</a:t>
            </a:r>
          </a:p>
          <a:p>
            <a:endParaRPr lang="zh-TW" altLang="en-US" dirty="0"/>
          </a:p>
          <a:p>
            <a:r>
              <a:rPr lang="zh-TW" altLang="en-US" dirty="0"/>
              <a:t>两大坐标时系统：</a:t>
            </a:r>
            <a:r>
              <a:rPr lang="en-US" dirty="0"/>
              <a:t>TCB （Barycentric Coordinate Time）</a:t>
            </a:r>
            <a:r>
              <a:rPr lang="zh-TW" altLang="en-US" dirty="0"/>
              <a:t>与 </a:t>
            </a:r>
            <a:r>
              <a:rPr lang="en-US" dirty="0"/>
              <a:t>TCG  （Geocentric Coordinate Time）</a:t>
            </a:r>
          </a:p>
          <a:p>
            <a:r>
              <a:rPr lang="zh-TW" altLang="en-US" b="1" dirty="0"/>
              <a:t>坐标时</a:t>
            </a:r>
            <a:r>
              <a:rPr lang="zh-TW" altLang="en-US" dirty="0"/>
              <a:t>：度规方程中的时间变量，快慢与局部引力场有关</a:t>
            </a:r>
          </a:p>
          <a:p>
            <a:endParaRPr lang="zh-TW" altLang="en-US" dirty="0"/>
          </a:p>
          <a:p>
            <a:r>
              <a:rPr lang="zh-TW" altLang="en-US" dirty="0"/>
              <a:t>派生出的两大时间系统：</a:t>
            </a:r>
          </a:p>
          <a:p>
            <a:endParaRPr lang="zh-TW" altLang="en-US" dirty="0"/>
          </a:p>
          <a:p>
            <a:r>
              <a:rPr lang="en-US" dirty="0"/>
              <a:t>TCB（</a:t>
            </a:r>
            <a:r>
              <a:rPr lang="zh-TW" altLang="en-US" dirty="0"/>
              <a:t>质心坐标时）</a:t>
            </a:r>
            <a:r>
              <a:rPr lang="en-US" altLang="zh-TW" dirty="0"/>
              <a:t>— </a:t>
            </a:r>
            <a:r>
              <a:rPr lang="zh-TW" altLang="en-US" dirty="0"/>
              <a:t>适用于质心天球参考系</a:t>
            </a:r>
          </a:p>
          <a:p>
            <a:r>
              <a:rPr lang="en-US" dirty="0"/>
              <a:t>TCG（</a:t>
            </a:r>
            <a:r>
              <a:rPr lang="zh-TW" altLang="en-US" dirty="0"/>
              <a:t>地心坐标时）</a:t>
            </a:r>
            <a:r>
              <a:rPr lang="en-US" altLang="zh-TW" dirty="0"/>
              <a:t>— </a:t>
            </a:r>
            <a:r>
              <a:rPr lang="zh-TW" altLang="en-US" dirty="0"/>
              <a:t>适用于地心天球参考系</a:t>
            </a:r>
            <a:endParaRPr lang="en-US" dirty="0"/>
          </a:p>
          <a:p>
            <a:endParaRPr lang="en-US" dirty="0"/>
          </a:p>
        </p:txBody>
      </p:sp>
    </p:spTree>
    <p:extLst>
      <p:ext uri="{BB962C8B-B14F-4D97-AF65-F5344CB8AC3E}">
        <p14:creationId xmlns:p14="http://schemas.microsoft.com/office/powerpoint/2010/main" val="531630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B1DBD-1C05-761A-303B-E018245C6413}"/>
              </a:ext>
            </a:extLst>
          </p:cNvPr>
          <p:cNvSpPr>
            <a:spLocks noGrp="1"/>
          </p:cNvSpPr>
          <p:nvPr>
            <p:ph type="title"/>
          </p:nvPr>
        </p:nvSpPr>
        <p:spPr>
          <a:xfrm>
            <a:off x="685801" y="0"/>
            <a:ext cx="10131425" cy="1456267"/>
          </a:xfrm>
        </p:spPr>
        <p:txBody>
          <a:bodyPr/>
          <a:lstStyle/>
          <a:p>
            <a:r>
              <a:rPr lang="en-US" dirty="0"/>
              <a:t>TCB </a:t>
            </a:r>
            <a:r>
              <a:rPr lang="zh-TW" altLang="en-US" dirty="0"/>
              <a:t>与 </a:t>
            </a:r>
            <a:r>
              <a:rPr lang="en-US" dirty="0"/>
              <a:t>TCG </a:t>
            </a:r>
            <a:r>
              <a:rPr lang="zh-TW" altLang="en-US" dirty="0"/>
              <a:t>变换</a:t>
            </a:r>
            <a:endParaRPr lang="en-US" dirty="0"/>
          </a:p>
        </p:txBody>
      </p:sp>
      <p:sp>
        <p:nvSpPr>
          <p:cNvPr id="3" name="Content Placeholder 2">
            <a:extLst>
              <a:ext uri="{FF2B5EF4-FFF2-40B4-BE49-F238E27FC236}">
                <a16:creationId xmlns:a16="http://schemas.microsoft.com/office/drawing/2014/main" id="{B8CA83BE-817B-FD61-8FED-3D8E02776CC4}"/>
              </a:ext>
            </a:extLst>
          </p:cNvPr>
          <p:cNvSpPr>
            <a:spLocks noGrp="1"/>
          </p:cNvSpPr>
          <p:nvPr>
            <p:ph idx="1"/>
          </p:nvPr>
        </p:nvSpPr>
        <p:spPr>
          <a:xfrm>
            <a:off x="685801" y="1302027"/>
            <a:ext cx="10131425" cy="5188226"/>
          </a:xfrm>
        </p:spPr>
        <p:txBody>
          <a:bodyPr>
            <a:normAutofit/>
          </a:bodyPr>
          <a:lstStyle/>
          <a:p>
            <a:r>
              <a:rPr lang="en-US" dirty="0"/>
              <a:t>TCB </a:t>
            </a:r>
            <a:r>
              <a:rPr lang="zh-TW" altLang="en-US" dirty="0"/>
              <a:t>与 </a:t>
            </a:r>
            <a:r>
              <a:rPr lang="en-US" dirty="0"/>
              <a:t>TCG </a:t>
            </a:r>
            <a:r>
              <a:rPr lang="zh-TW" altLang="en-US" dirty="0"/>
              <a:t>的变换关系为四维变换，根据 </a:t>
            </a:r>
            <a:r>
              <a:rPr lang="en-US" dirty="0"/>
              <a:t>IERS </a:t>
            </a:r>
            <a:r>
              <a:rPr lang="zh-TW" altLang="en-US" dirty="0"/>
              <a:t>规范 </a:t>
            </a:r>
            <a:r>
              <a:rPr lang="en-US" altLang="zh-TW" dirty="0"/>
              <a:t>2010</a:t>
            </a:r>
            <a:r>
              <a:rPr lang="zh-TW" altLang="en-US" dirty="0"/>
              <a:t>：</a:t>
            </a:r>
            <a:br>
              <a:rPr lang="en-US" altLang="zh-TW" dirty="0"/>
            </a:br>
            <a:br>
              <a:rPr lang="en-US" altLang="zh-TW" dirty="0"/>
            </a:br>
            <a:br>
              <a:rPr lang="en-US" altLang="zh-TW" dirty="0"/>
            </a:br>
            <a:br>
              <a:rPr lang="en-US" altLang="zh-TW" dirty="0"/>
            </a:br>
            <a:br>
              <a:rPr lang="en-US" altLang="zh-TW" dirty="0"/>
            </a:br>
            <a:endParaRPr lang="en-US" altLang="zh-TW" dirty="0"/>
          </a:p>
          <a:p>
            <a:pPr algn="r"/>
            <a:br>
              <a:rPr lang="en-US" altLang="zh-TW" dirty="0"/>
            </a:br>
            <a:br>
              <a:rPr lang="en-US" altLang="zh-TW" dirty="0"/>
            </a:br>
            <a:r>
              <a:rPr lang="en-HK" i="1" dirty="0">
                <a:effectLst/>
                <a:latin typeface="KaTeX_Math"/>
              </a:rPr>
              <a:t>L</a:t>
            </a:r>
            <a:r>
              <a:rPr lang="en-HK" i="1" baseline="-25000" dirty="0">
                <a:effectLst/>
                <a:latin typeface="KaTeX_Math"/>
              </a:rPr>
              <a:t>B</a:t>
            </a:r>
            <a:r>
              <a:rPr lang="en-HK" dirty="0">
                <a:effectLst/>
              </a:rPr>
              <a:t>​​​</a:t>
            </a:r>
            <a:r>
              <a:rPr lang="en-HK" b="0" i="0" dirty="0">
                <a:effectLst/>
                <a:latin typeface="KaTeX_Main"/>
              </a:rPr>
              <a:t>=1.550519768×10</a:t>
            </a:r>
            <a:r>
              <a:rPr lang="en-HK" b="0" i="0" baseline="30000" dirty="0">
                <a:effectLst/>
                <a:latin typeface="KaTeX_Main"/>
              </a:rPr>
              <a:t>−8</a:t>
            </a:r>
            <a:br>
              <a:rPr lang="en-HK" b="0" i="0" dirty="0">
                <a:effectLst/>
                <a:latin typeface="KaTeX_Main"/>
              </a:rPr>
            </a:br>
            <a:r>
              <a:rPr lang="en-HK" b="0" i="0" dirty="0">
                <a:effectLst/>
                <a:latin typeface="KaTeX_Main"/>
              </a:rPr>
              <a:t>L</a:t>
            </a:r>
            <a:r>
              <a:rPr lang="en-HK" b="0" i="0" baseline="-25000" dirty="0">
                <a:effectLst/>
                <a:latin typeface="KaTeX_Main"/>
              </a:rPr>
              <a:t>C</a:t>
            </a:r>
            <a:r>
              <a:rPr lang="en-HK" b="0" i="0" dirty="0">
                <a:effectLst/>
                <a:latin typeface="KaTeX_Main"/>
              </a:rPr>
              <a:t>=1.48082686741×10</a:t>
            </a:r>
            <a:r>
              <a:rPr lang="en-HK" b="0" i="0" baseline="30000" dirty="0">
                <a:effectLst/>
                <a:latin typeface="KaTeX_Main"/>
              </a:rPr>
              <a:t>−8</a:t>
            </a:r>
            <a:br>
              <a:rPr lang="en-HK" b="0" i="0" dirty="0">
                <a:effectLst/>
                <a:latin typeface="KaTeX_Main"/>
              </a:rPr>
            </a:br>
            <a:r>
              <a:rPr lang="en-HK" b="0" i="0" dirty="0">
                <a:effectLst/>
                <a:latin typeface="KaTeX_Main"/>
              </a:rPr>
              <a:t>T</a:t>
            </a:r>
            <a:r>
              <a:rPr lang="en-HK" b="0" i="0" baseline="-25000" dirty="0">
                <a:effectLst/>
                <a:latin typeface="KaTeX_Main"/>
              </a:rPr>
              <a:t>0</a:t>
            </a:r>
            <a:r>
              <a:rPr lang="en-HK" b="0" i="0" dirty="0">
                <a:effectLst/>
                <a:latin typeface="KaTeX_Main"/>
              </a:rPr>
              <a:t>=2443144.5003725 (</a:t>
            </a:r>
            <a:r>
              <a:rPr lang="zh-TW" altLang="en-US" b="0" i="0" dirty="0">
                <a:effectLst/>
                <a:latin typeface="Times New Roman" panose="02020603050405020304" pitchFamily="18" charset="0"/>
              </a:rPr>
              <a:t>约</a:t>
            </a:r>
            <a:r>
              <a:rPr lang="en-HK" b="0" i="0" dirty="0">
                <a:effectLst/>
                <a:latin typeface="KaTeX_Main"/>
              </a:rPr>
              <a:t>J2000.0)​</a:t>
            </a:r>
          </a:p>
          <a:p>
            <a:r>
              <a:rPr lang="en-HK" b="0" i="0" dirty="0">
                <a:effectLst/>
                <a:latin typeface="KaTeX_Main"/>
              </a:rPr>
              <a:t>TCB </a:t>
            </a:r>
            <a:r>
              <a:rPr lang="zh-TW" altLang="en-US" b="0" i="0" dirty="0">
                <a:effectLst/>
                <a:latin typeface="KaTeX_Main"/>
              </a:rPr>
              <a:t>与 </a:t>
            </a:r>
            <a:r>
              <a:rPr lang="en-HK" b="0" i="0" dirty="0">
                <a:effectLst/>
                <a:latin typeface="KaTeX_Main"/>
              </a:rPr>
              <a:t>TCG </a:t>
            </a:r>
            <a:r>
              <a:rPr lang="zh-TW" altLang="en-US" b="0" i="0" dirty="0">
                <a:effectLst/>
                <a:latin typeface="KaTeX_Main"/>
              </a:rPr>
              <a:t>是广义相对论框架下精确的时间系统</a:t>
            </a:r>
          </a:p>
          <a:p>
            <a:r>
              <a:rPr lang="zh-TW" altLang="en-US" b="0" i="0" dirty="0">
                <a:effectLst/>
                <a:latin typeface="KaTeX_Main"/>
              </a:rPr>
              <a:t>两者通过四维时空变换相联系，包含线性项、速度项和非线性周期项</a:t>
            </a:r>
          </a:p>
          <a:p>
            <a:r>
              <a:rPr lang="zh-TW" altLang="en-US" b="0" i="0" dirty="0">
                <a:effectLst/>
                <a:latin typeface="KaTeX_Main"/>
              </a:rPr>
              <a:t>高精度应用（如行星历表、</a:t>
            </a:r>
            <a:r>
              <a:rPr lang="en-HK" b="0" i="0" dirty="0">
                <a:effectLst/>
                <a:latin typeface="KaTeX_Main"/>
              </a:rPr>
              <a:t>VLBI、</a:t>
            </a:r>
            <a:r>
              <a:rPr lang="zh-TW" altLang="en-US" b="0" i="0" dirty="0">
                <a:effectLst/>
                <a:latin typeface="KaTeX_Main"/>
              </a:rPr>
              <a:t>卫星导航）必须使用这些变换</a:t>
            </a:r>
          </a:p>
          <a:p>
            <a:r>
              <a:rPr lang="en-HK" b="0" i="0" dirty="0">
                <a:effectLst/>
                <a:latin typeface="KaTeX_Main"/>
              </a:rPr>
              <a:t>IERS TE405 </a:t>
            </a:r>
            <a:r>
              <a:rPr lang="zh-TW" altLang="en-US" b="0" i="0" dirty="0">
                <a:effectLst/>
                <a:latin typeface="KaTeX_Main"/>
              </a:rPr>
              <a:t>文件提供实用非线性项差值</a:t>
            </a:r>
            <a:br>
              <a:rPr lang="en-HK" b="0" i="0" dirty="0">
                <a:effectLst/>
                <a:latin typeface="KaTeX_Main"/>
              </a:rPr>
            </a:br>
            <a:endParaRPr lang="en-US" dirty="0"/>
          </a:p>
        </p:txBody>
      </p:sp>
      <p:pic>
        <p:nvPicPr>
          <p:cNvPr id="5" name="Picture 4">
            <a:extLst>
              <a:ext uri="{FF2B5EF4-FFF2-40B4-BE49-F238E27FC236}">
                <a16:creationId xmlns:a16="http://schemas.microsoft.com/office/drawing/2014/main" id="{78AC0E55-3CA9-BA7D-D757-66F885A2E5FB}"/>
              </a:ext>
            </a:extLst>
          </p:cNvPr>
          <p:cNvPicPr>
            <a:picLocks noChangeAspect="1"/>
          </p:cNvPicPr>
          <p:nvPr/>
        </p:nvPicPr>
        <p:blipFill>
          <a:blip r:embed="rId2"/>
          <a:stretch>
            <a:fillRect/>
          </a:stretch>
        </p:blipFill>
        <p:spPr>
          <a:xfrm>
            <a:off x="1709530" y="2138840"/>
            <a:ext cx="5754204" cy="1537082"/>
          </a:xfrm>
          <a:prstGeom prst="rect">
            <a:avLst/>
          </a:prstGeom>
        </p:spPr>
      </p:pic>
    </p:spTree>
    <p:extLst>
      <p:ext uri="{BB962C8B-B14F-4D97-AF65-F5344CB8AC3E}">
        <p14:creationId xmlns:p14="http://schemas.microsoft.com/office/powerpoint/2010/main" val="1570039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B1DBD-1C05-761A-303B-E018245C6413}"/>
              </a:ext>
            </a:extLst>
          </p:cNvPr>
          <p:cNvSpPr>
            <a:spLocks noGrp="1"/>
          </p:cNvSpPr>
          <p:nvPr>
            <p:ph type="title"/>
          </p:nvPr>
        </p:nvSpPr>
        <p:spPr/>
        <p:txBody>
          <a:bodyPr/>
          <a:lstStyle/>
          <a:p>
            <a:r>
              <a:rPr lang="zh-TW" altLang="en-US" dirty="0"/>
              <a:t>质心力学时</a:t>
            </a:r>
            <a:endParaRPr lang="en-US" dirty="0"/>
          </a:p>
        </p:txBody>
      </p:sp>
      <p:sp>
        <p:nvSpPr>
          <p:cNvPr id="3" name="Content Placeholder 2">
            <a:extLst>
              <a:ext uri="{FF2B5EF4-FFF2-40B4-BE49-F238E27FC236}">
                <a16:creationId xmlns:a16="http://schemas.microsoft.com/office/drawing/2014/main" id="{B8CA83BE-817B-FD61-8FED-3D8E02776CC4}"/>
              </a:ext>
            </a:extLst>
          </p:cNvPr>
          <p:cNvSpPr>
            <a:spLocks noGrp="1"/>
          </p:cNvSpPr>
          <p:nvPr>
            <p:ph idx="1"/>
          </p:nvPr>
        </p:nvSpPr>
        <p:spPr/>
        <p:txBody>
          <a:bodyPr/>
          <a:lstStyle/>
          <a:p>
            <a:pPr>
              <a:buFont typeface="Arial" panose="020B0604020202020204" pitchFamily="34" charset="0"/>
              <a:buChar char="•"/>
            </a:pPr>
            <a:r>
              <a:rPr lang="zh-TW" altLang="en-US" dirty="0"/>
              <a:t>由于历史的原因，质心天球参考系中用作历表和动力学方程时间自变量基准的不是</a:t>
            </a:r>
            <a:r>
              <a:rPr lang="en-US" altLang="zh-TW" dirty="0"/>
              <a:t>TCB</a:t>
            </a:r>
            <a:r>
              <a:rPr lang="zh-TW" altLang="en-US" dirty="0"/>
              <a:t>，而是</a:t>
            </a:r>
            <a:r>
              <a:rPr lang="en-US" altLang="zh-TW" dirty="0"/>
              <a:t>TDB</a:t>
            </a:r>
            <a:endParaRPr lang="en-US" altLang="zh-HK" b="1" dirty="0"/>
          </a:p>
          <a:p>
            <a:pPr>
              <a:buFont typeface="Arial" panose="020B0604020202020204" pitchFamily="34" charset="0"/>
              <a:buChar char="•"/>
            </a:pPr>
            <a:r>
              <a:rPr lang="zh-HK" altLang="en-US" b="1" dirty="0"/>
              <a:t>质心力学时（</a:t>
            </a:r>
            <a:r>
              <a:rPr lang="en-HK" altLang="zh-HK" b="1" dirty="0"/>
              <a:t>TDB</a:t>
            </a:r>
            <a:r>
              <a:rPr lang="zh-HK" altLang="en-HK" b="1" dirty="0"/>
              <a:t>）</a:t>
            </a:r>
            <a:r>
              <a:rPr lang="en-HK" altLang="zh-HK" dirty="0"/>
              <a:t> </a:t>
            </a:r>
            <a:r>
              <a:rPr lang="zh-HK" altLang="en-US" dirty="0"/>
              <a:t>是质心天球参考系中用于历表和动力学方程的时间自变量</a:t>
            </a:r>
          </a:p>
          <a:p>
            <a:pPr>
              <a:buFont typeface="Arial" panose="020B0604020202020204" pitchFamily="34" charset="0"/>
              <a:buChar char="•"/>
            </a:pPr>
            <a:r>
              <a:rPr lang="zh-HK" altLang="en-US" dirty="0"/>
              <a:t>与</a:t>
            </a:r>
            <a:r>
              <a:rPr lang="zh-HK" altLang="en-US" b="1" dirty="0"/>
              <a:t>质心坐标时（</a:t>
            </a:r>
            <a:r>
              <a:rPr lang="en-HK" altLang="zh-HK" b="1" dirty="0"/>
              <a:t>TCB</a:t>
            </a:r>
            <a:r>
              <a:rPr lang="zh-HK" altLang="en-HK" b="1" dirty="0"/>
              <a:t>）</a:t>
            </a:r>
            <a:r>
              <a:rPr lang="en-HK" altLang="zh-HK" dirty="0"/>
              <a:t> </a:t>
            </a:r>
            <a:r>
              <a:rPr lang="zh-HK" altLang="en-US" dirty="0"/>
              <a:t>的转换关系如下</a:t>
            </a:r>
            <a:r>
              <a:rPr lang="zh-HK" altLang="en-HK" dirty="0"/>
              <a:t>（</a:t>
            </a:r>
            <a:r>
              <a:rPr lang="en-HK" altLang="zh-HK" dirty="0"/>
              <a:t>IERS</a:t>
            </a:r>
            <a:r>
              <a:rPr lang="zh-HK" altLang="en-US" dirty="0"/>
              <a:t>规范</a:t>
            </a:r>
            <a:r>
              <a:rPr lang="en-US" altLang="zh-HK" dirty="0"/>
              <a:t>2010</a:t>
            </a:r>
            <a:r>
              <a:rPr lang="zh-HK" altLang="en-US" dirty="0"/>
              <a:t>）：</a:t>
            </a:r>
          </a:p>
          <a:p>
            <a:r>
              <a:rPr lang="en-HK" altLang="zh-HK" dirty="0"/>
              <a:t>TDB=TCB−L</a:t>
            </a:r>
            <a:r>
              <a:rPr lang="en-HK" altLang="zh-HK" baseline="-25000" dirty="0"/>
              <a:t>B</a:t>
            </a:r>
            <a:r>
              <a:rPr lang="en-HK" altLang="zh-HK" dirty="0"/>
              <a:t>×(JD</a:t>
            </a:r>
            <a:r>
              <a:rPr lang="en-HK" altLang="zh-HK" baseline="-25000" dirty="0"/>
              <a:t>TCB</a:t>
            </a:r>
            <a:r>
              <a:rPr lang="en-HK" altLang="zh-HK" dirty="0"/>
              <a:t>−T</a:t>
            </a:r>
            <a:r>
              <a:rPr lang="en-HK" altLang="zh-HK" baseline="-25000" dirty="0"/>
              <a:t>0</a:t>
            </a:r>
            <a:r>
              <a:rPr lang="en-HK" altLang="zh-HK" dirty="0"/>
              <a:t>)×86 400 s+TDB</a:t>
            </a:r>
            <a:r>
              <a:rPr lang="en-HK" altLang="zh-HK" baseline="-25000" dirty="0"/>
              <a:t>0</a:t>
            </a:r>
            <a:r>
              <a:rPr lang="zh-HK" altLang="en-US" dirty="0"/>
              <a:t>其中：</a:t>
            </a:r>
          </a:p>
          <a:p>
            <a:r>
              <a:rPr lang="en-HK" altLang="zh-HK" dirty="0"/>
              <a:t>L</a:t>
            </a:r>
            <a:r>
              <a:rPr lang="en-HK" altLang="zh-HK" baseline="-25000" dirty="0"/>
              <a:t>B</a:t>
            </a:r>
            <a:r>
              <a:rPr lang="en-HK" altLang="zh-HK" dirty="0"/>
              <a:t>=1.550 519 768×10</a:t>
            </a:r>
            <a:r>
              <a:rPr lang="en-HK" altLang="zh-HK" baseline="30000" dirty="0"/>
              <a:t>−8</a:t>
            </a:r>
            <a:r>
              <a:rPr lang="zh-HK" altLang="en-HK" dirty="0"/>
              <a:t>（</a:t>
            </a:r>
            <a:r>
              <a:rPr lang="zh-HK" altLang="en-US" dirty="0"/>
              <a:t>见公式</a:t>
            </a:r>
            <a:r>
              <a:rPr lang="en-US" altLang="zh-HK" dirty="0"/>
              <a:t>2.11</a:t>
            </a:r>
            <a:r>
              <a:rPr lang="zh-HK" altLang="en-US" dirty="0"/>
              <a:t>隐含）</a:t>
            </a:r>
            <a:r>
              <a:rPr lang="en-HK" altLang="zh-HK" dirty="0"/>
              <a:t>TDB</a:t>
            </a:r>
            <a:r>
              <a:rPr lang="en-HK" altLang="zh-HK" baseline="-25000" dirty="0"/>
              <a:t>0</a:t>
            </a:r>
            <a:r>
              <a:rPr lang="en-HK" altLang="zh-HK" dirty="0"/>
              <a:t>=−6.55×10</a:t>
            </a:r>
            <a:r>
              <a:rPr lang="en-HK" altLang="zh-HK" baseline="30000" dirty="0"/>
              <a:t>−5</a:t>
            </a:r>
            <a:r>
              <a:rPr lang="en-HK" altLang="zh-HK" dirty="0"/>
              <a:t> s</a:t>
            </a:r>
            <a:r>
              <a:rPr lang="zh-HK" altLang="en-HK" dirty="0"/>
              <a:t>（</a:t>
            </a:r>
            <a:r>
              <a:rPr lang="zh-HK" altLang="en-US" dirty="0"/>
              <a:t>公式</a:t>
            </a:r>
            <a:r>
              <a:rPr lang="en-US" altLang="zh-HK" dirty="0"/>
              <a:t>2.13</a:t>
            </a:r>
            <a:r>
              <a:rPr lang="zh-HK" altLang="en-US" dirty="0"/>
              <a:t>）</a:t>
            </a:r>
            <a:endParaRPr lang="en-US" dirty="0"/>
          </a:p>
        </p:txBody>
      </p:sp>
    </p:spTree>
    <p:extLst>
      <p:ext uri="{BB962C8B-B14F-4D97-AF65-F5344CB8AC3E}">
        <p14:creationId xmlns:p14="http://schemas.microsoft.com/office/powerpoint/2010/main" val="8993795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Celestial</Template>
  <TotalTime>10502</TotalTime>
  <Words>1811</Words>
  <Application>Microsoft Macintosh PowerPoint</Application>
  <PresentationFormat>寬螢幕</PresentationFormat>
  <Paragraphs>152</Paragraphs>
  <Slides>35</Slides>
  <Notes>0</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35</vt:i4>
      </vt:variant>
    </vt:vector>
  </HeadingPairs>
  <TitlesOfParts>
    <vt:vector size="44" baseType="lpstr">
      <vt:lpstr>KaTeX_Main</vt:lpstr>
      <vt:lpstr>KaTeX_Math</vt:lpstr>
      <vt:lpstr>PingFang HK</vt:lpstr>
      <vt:lpstr>quote-cjk-patch</vt:lpstr>
      <vt:lpstr>Arial</vt:lpstr>
      <vt:lpstr>Calibri</vt:lpstr>
      <vt:lpstr>Calibri Light</vt:lpstr>
      <vt:lpstr>Times New Roman</vt:lpstr>
      <vt:lpstr>Celestial</vt:lpstr>
      <vt:lpstr>《天体力学与天体测量基础》</vt:lpstr>
      <vt:lpstr>时标  (time standards)</vt:lpstr>
      <vt:lpstr>日出而作 日入而息</vt:lpstr>
      <vt:lpstr>Galileo变换：绝对时间与相对空间</vt:lpstr>
      <vt:lpstr>太阳系中的惯性参考系BCRS  与 GCRS </vt:lpstr>
      <vt:lpstr>IAU 2000年决议下的相对论参考系框架</vt:lpstr>
      <vt:lpstr>时间系统与坐标时变换</vt:lpstr>
      <vt:lpstr>TCB 与 TCG 变换</vt:lpstr>
      <vt:lpstr>质心力学时</vt:lpstr>
      <vt:lpstr>地球时</vt:lpstr>
      <vt:lpstr>时间基准转换关系图</vt:lpstr>
      <vt:lpstr>时间基准转换关系图</vt:lpstr>
      <vt:lpstr>PowerPoint 簡報</vt:lpstr>
      <vt:lpstr>时间标准的历史</vt:lpstr>
      <vt:lpstr>原子时 TAI (international atomic time)</vt:lpstr>
      <vt:lpstr>原子跃迁</vt:lpstr>
      <vt:lpstr>原子时TAI</vt:lpstr>
      <vt:lpstr>用太阳计时, 视太阳时 (Local apparent solar time)</vt:lpstr>
      <vt:lpstr>视太阳时的两种读法</vt:lpstr>
      <vt:lpstr>PowerPoint 簡報</vt:lpstr>
      <vt:lpstr>平太阳时(Local mean solar time)</vt:lpstr>
      <vt:lpstr>时差（Equation of time）</vt:lpstr>
      <vt:lpstr>不同经度观测站太阳瞬时方向不一致， 怎么解决不同时区的平太阳时(也叫地方时)之间的差异？</vt:lpstr>
      <vt:lpstr>世界时(Universal Time, UT家族)</vt:lpstr>
      <vt:lpstr>协调世界时(UTC)</vt:lpstr>
      <vt:lpstr>闰秒</vt:lpstr>
      <vt:lpstr>协调世界时(UTC)</vt:lpstr>
      <vt:lpstr>PowerPoint 簡報</vt:lpstr>
      <vt:lpstr>UTC的未來</vt:lpstr>
      <vt:lpstr>力学时(Dynamical Times)</vt:lpstr>
      <vt:lpstr>力学时(Dynamical Times)</vt:lpstr>
      <vt:lpstr>儒略日(Julian date)</vt:lpstr>
      <vt:lpstr>瞬时的天极和天赤道</vt:lpstr>
      <vt:lpstr>无旋转点CIO和TIO</vt:lpstr>
      <vt:lpstr>地球自转角</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phtam</dc:creator>
  <cp:lastModifiedBy>Microsoft Office User</cp:lastModifiedBy>
  <cp:revision>75</cp:revision>
  <dcterms:created xsi:type="dcterms:W3CDTF">2026-04-01T14:24:07Z</dcterms:created>
  <dcterms:modified xsi:type="dcterms:W3CDTF">2026-04-15T06:23:03Z</dcterms:modified>
</cp:coreProperties>
</file>