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521" r:id="rId3"/>
    <p:sldId id="563" r:id="rId4"/>
    <p:sldId id="564" r:id="rId5"/>
    <p:sldId id="275" r:id="rId6"/>
    <p:sldId id="270" r:id="rId7"/>
    <p:sldId id="595" r:id="rId8"/>
    <p:sldId id="260" r:id="rId9"/>
    <p:sldId id="261" r:id="rId10"/>
    <p:sldId id="598" r:id="rId11"/>
    <p:sldId id="263" r:id="rId12"/>
    <p:sldId id="323" r:id="rId13"/>
    <p:sldId id="258" r:id="rId14"/>
    <p:sldId id="599" r:id="rId15"/>
    <p:sldId id="321" r:id="rId16"/>
    <p:sldId id="536" r:id="rId17"/>
    <p:sldId id="597" r:id="rId18"/>
    <p:sldId id="593" r:id="rId19"/>
    <p:sldId id="318" r:id="rId20"/>
    <p:sldId id="596" r:id="rId21"/>
    <p:sldId id="581" r:id="rId22"/>
    <p:sldId id="582" r:id="rId23"/>
    <p:sldId id="600" r:id="rId24"/>
    <p:sldId id="601" r:id="rId25"/>
    <p:sldId id="602" r:id="rId26"/>
    <p:sldId id="353" r:id="rId27"/>
    <p:sldId id="355" r:id="rId28"/>
    <p:sldId id="603" r:id="rId29"/>
    <p:sldId id="285" r:id="rId30"/>
    <p:sldId id="284" r:id="rId31"/>
    <p:sldId id="294" r:id="rId32"/>
    <p:sldId id="604" r:id="rId33"/>
    <p:sldId id="605" r:id="rId34"/>
    <p:sldId id="351" r:id="rId35"/>
    <p:sldId id="264" r:id="rId36"/>
    <p:sldId id="352" r:id="rId37"/>
    <p:sldId id="266" r:id="rId38"/>
    <p:sldId id="267" r:id="rId39"/>
    <p:sldId id="268" r:id="rId40"/>
    <p:sldId id="356" r:id="rId41"/>
    <p:sldId id="606" r:id="rId42"/>
    <p:sldId id="360" r:id="rId43"/>
    <p:sldId id="358" r:id="rId44"/>
    <p:sldId id="276" r:id="rId45"/>
    <p:sldId id="359" r:id="rId46"/>
    <p:sldId id="279" r:id="rId47"/>
    <p:sldId id="280" r:id="rId48"/>
    <p:sldId id="281" r:id="rId49"/>
    <p:sldId id="282" r:id="rId50"/>
    <p:sldId id="286" r:id="rId51"/>
    <p:sldId id="287" r:id="rId52"/>
    <p:sldId id="363" r:id="rId53"/>
    <p:sldId id="290" r:id="rId54"/>
    <p:sldId id="291" r:id="rId55"/>
    <p:sldId id="292" r:id="rId56"/>
    <p:sldId id="293" r:id="rId57"/>
    <p:sldId id="367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3"/>
    <p:restoredTop sz="96327"/>
  </p:normalViewPr>
  <p:slideViewPr>
    <p:cSldViewPr snapToGrid="0">
      <p:cViewPr varScale="1">
        <p:scale>
          <a:sx n="125" d="100"/>
          <a:sy n="125" d="100"/>
        </p:scale>
        <p:origin x="16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631031" y="928688"/>
            <a:ext cx="10929938" cy="3770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2641" y="6493744"/>
            <a:ext cx="306720" cy="2373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02544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631031" y="928688"/>
            <a:ext cx="10929938" cy="37706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28" cap="all" spc="165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70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ketch of a cityscape"/>
          <p:cNvSpPr>
            <a:spLocks noGrp="1"/>
          </p:cNvSpPr>
          <p:nvPr>
            <p:ph type="pic" idx="21"/>
          </p:nvPr>
        </p:nvSpPr>
        <p:spPr>
          <a:xfrm>
            <a:off x="0" y="0"/>
            <a:ext cx="14355005" cy="70008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18328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31432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文字"/>
          <p:cNvSpPr txBox="1">
            <a:spLocks noGrp="1"/>
          </p:cNvSpPr>
          <p:nvPr>
            <p:ph type="title"/>
          </p:nvPr>
        </p:nvSpPr>
        <p:spPr>
          <a:xfrm>
            <a:off x="1012031" y="2402086"/>
            <a:ext cx="10477500" cy="2053828"/>
          </a:xfrm>
          <a:prstGeom prst="rect">
            <a:avLst/>
          </a:prstGeom>
        </p:spPr>
        <p:txBody>
          <a:bodyPr/>
          <a:lstStyle>
            <a:lvl1pPr>
              <a:defRPr cap="all" spc="163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標題文字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5270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  <p:sldLayoutId id="2147483673" r:id="rId18"/>
    <p:sldLayoutId id="2147483675" r:id="rId19"/>
    <p:sldLayoutId id="2147483676" r:id="rId20"/>
    <p:sldLayoutId id="2147483677" r:id="rId21"/>
    <p:sldLayoutId id="2147483678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tellar_classification#Class_K" TargetMode="External"/><Relationship Id="rId3" Type="http://schemas.openxmlformats.org/officeDocument/2006/relationships/hyperlink" Target="https://en.wikipedia.org/wiki/Solar_mass" TargetMode="External"/><Relationship Id="rId7" Type="http://schemas.openxmlformats.org/officeDocument/2006/relationships/hyperlink" Target="https://en.wikipedia.org/wiki/Stellar_classification#Class_G" TargetMode="External"/><Relationship Id="rId2" Type="http://schemas.openxmlformats.org/officeDocument/2006/relationships/hyperlink" Target="https://en.wikipedia.org/wiki/Stellar_classification#Class_O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en.wikipedia.org/wiki/Stellar_classification#Class_F" TargetMode="External"/><Relationship Id="rId5" Type="http://schemas.openxmlformats.org/officeDocument/2006/relationships/hyperlink" Target="https://en.wikipedia.org/wiki/Stellar_classification#Class_A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en.wikipedia.org/wiki/Stellar_classification#Class_B" TargetMode="External"/><Relationship Id="rId9" Type="http://schemas.openxmlformats.org/officeDocument/2006/relationships/hyperlink" Target="https://en.wikipedia.org/wiki/Stellar_classification#Class_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hysics.mcmaster.ca/~harris/mwgc.da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zhiqihuang.top/cm/codes/coordinate_transform.py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DD265-15C5-EB7A-1EAF-3F43FE878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6548" y="1964267"/>
            <a:ext cx="8963577" cy="2421464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天体力学与天体测量基础</a:t>
            </a:r>
            <a:r>
              <a:rPr lang="en-US" altLang="zh-TW" dirty="0"/>
              <a:t>》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C0B72-027E-AD93-8827-44A7053B42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谭柏轩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0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不同化学成分的吸收线强度与温度之间的关係"/>
          <p:cNvSpPr txBox="1">
            <a:spLocks noGrp="1"/>
          </p:cNvSpPr>
          <p:nvPr>
            <p:ph type="body" idx="21"/>
          </p:nvPr>
        </p:nvSpPr>
        <p:spPr>
          <a:xfrm>
            <a:off x="1997274" y="5763555"/>
            <a:ext cx="8197453" cy="373628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不同化学成分的吸收线强度与温度之间的关係</a:t>
            </a:r>
            <a:endParaRPr dirty="0"/>
          </a:p>
        </p:txBody>
      </p:sp>
      <p:sp>
        <p:nvSpPr>
          <p:cNvPr id="197" name="吸收线强度 与 温度"/>
          <p:cNvSpPr txBox="1">
            <a:spLocks noGrp="1"/>
          </p:cNvSpPr>
          <p:nvPr>
            <p:ph type="title"/>
          </p:nvPr>
        </p:nvSpPr>
        <p:spPr>
          <a:xfrm>
            <a:off x="593829" y="-7317"/>
            <a:ext cx="10131425" cy="1456267"/>
          </a:xfrm>
          <a:prstGeom prst="rect">
            <a:avLst/>
          </a:prstGeom>
        </p:spPr>
        <p:txBody>
          <a:bodyPr/>
          <a:lstStyle>
            <a:lvl1pPr defTabSz="416052">
              <a:defRPr sz="3640" spc="72"/>
            </a:lvl1pPr>
          </a:lstStyle>
          <a:p>
            <a:r>
              <a:rPr dirty="0" err="1"/>
              <a:t>吸收线强度</a:t>
            </a:r>
            <a:r>
              <a:rPr dirty="0"/>
              <a:t> </a:t>
            </a:r>
            <a:r>
              <a:rPr dirty="0" err="1"/>
              <a:t>与</a:t>
            </a:r>
            <a:r>
              <a:rPr dirty="0"/>
              <a:t> </a:t>
            </a:r>
            <a:r>
              <a:rPr dirty="0" err="1"/>
              <a:t>温度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B9962-6079-CA46-200E-65D6D4640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/>
          <a:stretch/>
        </p:blipFill>
        <p:spPr>
          <a:xfrm>
            <a:off x="2243218" y="1074341"/>
            <a:ext cx="6832648" cy="4517028"/>
          </a:xfrm>
          <a:prstGeom prst="rect">
            <a:avLst/>
          </a:prstGeom>
        </p:spPr>
      </p:pic>
      <p:pic>
        <p:nvPicPr>
          <p:cNvPr id="198" name="影像" descr="影像"/>
          <p:cNvPicPr>
            <a:picLocks noChangeAspect="1"/>
          </p:cNvPicPr>
          <p:nvPr/>
        </p:nvPicPr>
        <p:blipFill rotWithShape="1">
          <a:blip r:embed="rId3"/>
          <a:srcRect l="21561" t="79904" b="13471"/>
          <a:stretch/>
        </p:blipFill>
        <p:spPr>
          <a:xfrm>
            <a:off x="4586126" y="4707609"/>
            <a:ext cx="4598404" cy="18525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AD881A28-5633-F8F2-CEAF-BB4AE56B5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514" r="86519" b="13471"/>
          <a:stretch/>
        </p:blipFill>
        <p:spPr>
          <a:xfrm>
            <a:off x="2926964" y="4707382"/>
            <a:ext cx="790328" cy="19615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恒星的哈佛分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6052">
              <a:defRPr sz="3640" spc="72"/>
            </a:lvl1pPr>
          </a:lstStyle>
          <a:p>
            <a:r>
              <a:t>恒星的哈佛分类</a:t>
            </a:r>
          </a:p>
        </p:txBody>
      </p:sp>
      <p:graphicFrame>
        <p:nvGraphicFramePr>
          <p:cNvPr id="203" name="Table"/>
          <p:cNvGraphicFramePr/>
          <p:nvPr>
            <p:extLst>
              <p:ext uri="{D42A27DB-BD31-4B8C-83A1-F6EECF244321}">
                <p14:modId xmlns:p14="http://schemas.microsoft.com/office/powerpoint/2010/main" val="335461355"/>
              </p:ext>
            </p:extLst>
          </p:nvPr>
        </p:nvGraphicFramePr>
        <p:xfrm>
          <a:off x="2193727" y="2071813"/>
          <a:ext cx="7796759" cy="2718329"/>
        </p:xfrm>
        <a:graphic>
          <a:graphicData uri="http://schemas.openxmlformats.org/drawingml/2006/table">
            <a:tbl>
              <a:tblPr bandRow="1"/>
              <a:tblGrid>
                <a:gridCol w="768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6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2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40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9214"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光谱型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solidFill>
                      <a:schemeClr val="accent3">
                        <a:hueOff val="-81409"/>
                        <a:satOff val="11895"/>
                        <a:lumOff val="110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有效温度</a:t>
                      </a:r>
                    </a:p>
                  </a:txBody>
                  <a:tcPr marL="50006" marR="50006" marT="25003" marB="25003" anchor="ctr" horzOverflow="overflow">
                    <a:lnT w="12700">
                      <a:miter lim="400000"/>
                    </a:lnT>
                    <a:solidFill>
                      <a:schemeClr val="accent3">
                        <a:hueOff val="-81409"/>
                        <a:satOff val="11895"/>
                        <a:lumOff val="110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颜色</a:t>
                      </a:r>
                    </a:p>
                  </a:txBody>
                  <a:tcPr marL="50006" marR="50006" marT="25003" marB="25003" anchor="ctr" horzOverflow="overflow">
                    <a:lnT w="12700">
                      <a:miter lim="400000"/>
                    </a:lnT>
                    <a:solidFill>
                      <a:schemeClr val="accent3">
                        <a:hueOff val="-81409"/>
                        <a:satOff val="11895"/>
                        <a:lumOff val="110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作为主序星时的质量 （以太阳质量为单位）</a:t>
                      </a:r>
                    </a:p>
                  </a:txBody>
                  <a:tcPr marL="50006" marR="50006" marT="25003" marB="25003" anchor="ctr" horzOverflow="overflow">
                    <a:lnT w="12700">
                      <a:miter lim="400000"/>
                    </a:lnT>
                    <a:solidFill>
                      <a:schemeClr val="accent3">
                        <a:hueOff val="-81409"/>
                        <a:satOff val="11895"/>
                        <a:lumOff val="110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巴尔末线</a:t>
                      </a:r>
                      <a:endParaRPr sz="10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006" marR="50006" marT="25003" marB="25003" anchor="ctr" horzOverflow="overflow">
                    <a:lnT w="12700">
                      <a:miter lim="400000"/>
                    </a:lnT>
                    <a:solidFill>
                      <a:schemeClr val="accent3">
                        <a:hueOff val="-81409"/>
                        <a:satOff val="11895"/>
                        <a:lumOff val="110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主序星中的佔比</a:t>
                      </a:r>
                      <a:endParaRPr sz="10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chemeClr val="accent3">
                        <a:hueOff val="-81409"/>
                        <a:satOff val="11895"/>
                        <a:lumOff val="110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69">
                <a:tc>
                  <a:txBody>
                    <a:bodyPr/>
                    <a:lstStyle/>
                    <a:p>
                      <a:pPr>
                        <a:defRPr b="1" cap="none" spc="0">
                          <a:solidFill>
                            <a:srgbClr val="0645A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u="sng">
                          <a:hlinkClick r:id="rId2"/>
                        </a:rPr>
                        <a:t>O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≥ 30,000 K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蓝</a:t>
                      </a:r>
                    </a:p>
                  </a:txBody>
                  <a:tcPr marL="50006" marR="50006" marT="25003" marB="25003" anchor="ctr" horzOverflow="overflow">
                    <a:solidFill>
                      <a:srgbClr val="92B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dirty="0"/>
                        <a:t>≥ 16 </a:t>
                      </a:r>
                      <a:r>
                        <a:rPr sz="1300" i="1" dirty="0">
                          <a:solidFill>
                            <a:srgbClr val="0645AD"/>
                          </a:solidFill>
                          <a:hlinkClick r:id="rId3"/>
                        </a:rPr>
                        <a:t>M</a:t>
                      </a:r>
                      <a:r>
                        <a:rPr sz="800" baseline="-5999" dirty="0">
                          <a:solidFill>
                            <a:srgbClr val="0645AD"/>
                          </a:solidFill>
                          <a:hlinkClick r:id="rId3"/>
                        </a:rPr>
                        <a:t>☉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弱</a:t>
                      </a:r>
                      <a:endParaRPr sz="1000" dirty="0">
                        <a:solidFill>
                          <a:srgbClr val="202122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~0.00003%</a:t>
                      </a: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pPr>
                        <a:defRPr b="1" cap="none" spc="0">
                          <a:solidFill>
                            <a:srgbClr val="0645A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u="sng">
                          <a:hlinkClick r:id="rId4"/>
                        </a:rPr>
                        <a:t>B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10,000–30,000 K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深蓝白</a:t>
                      </a:r>
                    </a:p>
                  </a:txBody>
                  <a:tcPr marL="50006" marR="50006" marT="25003" marB="25003" anchor="ctr" horzOverflow="overflow">
                    <a:solidFill>
                      <a:srgbClr val="A2C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dirty="0"/>
                        <a:t>2.1–16 </a:t>
                      </a:r>
                      <a:r>
                        <a:rPr sz="1300" i="1" dirty="0">
                          <a:solidFill>
                            <a:srgbClr val="0645AD"/>
                          </a:solidFill>
                          <a:hlinkClick r:id="rId3"/>
                        </a:rPr>
                        <a:t>M</a:t>
                      </a:r>
                      <a:r>
                        <a:rPr sz="800" baseline="-5999" dirty="0">
                          <a:solidFill>
                            <a:srgbClr val="0645AD"/>
                          </a:solidFill>
                          <a:hlinkClick r:id="rId3"/>
                        </a:rPr>
                        <a:t>☉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中等</a:t>
                      </a:r>
                      <a:endParaRPr sz="1000" dirty="0">
                        <a:solidFill>
                          <a:srgbClr val="202122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0.13%</a:t>
                      </a: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pPr>
                        <a:defRPr b="1" cap="none" spc="0">
                          <a:solidFill>
                            <a:srgbClr val="0645A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u="sng">
                          <a:hlinkClick r:id="rId5"/>
                        </a:rPr>
                        <a:t>A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7,500–10,000 K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蓝白</a:t>
                      </a:r>
                    </a:p>
                  </a:txBody>
                  <a:tcPr marL="50006" marR="50006" marT="25003" marB="25003" anchor="ctr" horzOverflow="overflow">
                    <a:solidFill>
                      <a:srgbClr val="D5E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dirty="0"/>
                        <a:t>1.4–2.1 </a:t>
                      </a:r>
                      <a:r>
                        <a:rPr sz="1300" i="1" dirty="0">
                          <a:solidFill>
                            <a:srgbClr val="0645AD"/>
                          </a:solidFill>
                          <a:hlinkClick r:id="rId3"/>
                        </a:rPr>
                        <a:t>M</a:t>
                      </a:r>
                      <a:r>
                        <a:rPr sz="800" baseline="-5999" dirty="0">
                          <a:solidFill>
                            <a:srgbClr val="0645AD"/>
                          </a:solidFill>
                          <a:hlinkClick r:id="rId3"/>
                        </a:rPr>
                        <a:t>☉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強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0.6%</a:t>
                      </a: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pPr>
                        <a:defRPr b="1" cap="none" spc="0">
                          <a:solidFill>
                            <a:srgbClr val="0645A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u="sng">
                          <a:hlinkClick r:id="rId6"/>
                        </a:rPr>
                        <a:t>F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6,000–7,500 K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白</a:t>
                      </a:r>
                    </a:p>
                  </a:txBody>
                  <a:tcPr marL="50006" marR="50006" marT="25003" marB="25003" anchor="ctr" horzOverflow="overflow">
                    <a:solidFill>
                      <a:srgbClr val="F9F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dirty="0"/>
                        <a:t>1.04–1.4 </a:t>
                      </a:r>
                      <a:r>
                        <a:rPr sz="1300" i="1" dirty="0">
                          <a:solidFill>
                            <a:srgbClr val="0645AD"/>
                          </a:solidFill>
                          <a:hlinkClick r:id="rId3"/>
                        </a:rPr>
                        <a:t>M</a:t>
                      </a:r>
                      <a:r>
                        <a:rPr sz="800" baseline="-5999" dirty="0">
                          <a:solidFill>
                            <a:srgbClr val="0645AD"/>
                          </a:solidFill>
                          <a:hlinkClick r:id="rId3"/>
                        </a:rPr>
                        <a:t>☉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中等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3%</a:t>
                      </a: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pPr>
                        <a:defRPr b="1" cap="none" spc="0">
                          <a:solidFill>
                            <a:srgbClr val="0645A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u="sng">
                          <a:hlinkClick r:id="rId7"/>
                        </a:rPr>
                        <a:t>G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5,200–6,000 K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黃白</a:t>
                      </a:r>
                    </a:p>
                  </a:txBody>
                  <a:tcPr marL="50006" marR="50006" marT="25003" marB="25003" anchor="ctr" horzOverflow="overflow">
                    <a:solidFill>
                      <a:srgbClr val="FFED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dirty="0"/>
                        <a:t>0.8–1.04 </a:t>
                      </a:r>
                      <a:r>
                        <a:rPr sz="1300" i="1" dirty="0">
                          <a:solidFill>
                            <a:srgbClr val="0645AD"/>
                          </a:solidFill>
                          <a:hlinkClick r:id="rId3"/>
                        </a:rPr>
                        <a:t>M</a:t>
                      </a:r>
                      <a:r>
                        <a:rPr sz="800" baseline="-5999" dirty="0">
                          <a:solidFill>
                            <a:srgbClr val="0645AD"/>
                          </a:solidFill>
                          <a:hlinkClick r:id="rId3"/>
                        </a:rPr>
                        <a:t>☉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弱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7.6%</a:t>
                      </a: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pPr>
                        <a:defRPr b="1" cap="none" spc="0">
                          <a:solidFill>
                            <a:srgbClr val="0645A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u="sng">
                          <a:hlinkClick r:id="rId8"/>
                        </a:rPr>
                        <a:t>K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3,700–5,200 K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淡黃橙</a:t>
                      </a:r>
                    </a:p>
                  </a:txBody>
                  <a:tcPr marL="50006" marR="50006" marT="25003" marB="25003" anchor="ctr" horzOverflow="overflow">
                    <a:solidFill>
                      <a:srgbClr val="FFDA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dirty="0"/>
                        <a:t>0.45–0.8 </a:t>
                      </a:r>
                      <a:r>
                        <a:rPr sz="1300" i="1" dirty="0">
                          <a:solidFill>
                            <a:srgbClr val="0645AD"/>
                          </a:solidFill>
                          <a:hlinkClick r:id="rId3"/>
                        </a:rPr>
                        <a:t>M</a:t>
                      </a:r>
                      <a:r>
                        <a:rPr sz="800" baseline="-5999" dirty="0">
                          <a:solidFill>
                            <a:srgbClr val="0645AD"/>
                          </a:solidFill>
                          <a:hlinkClick r:id="rId3"/>
                        </a:rPr>
                        <a:t>☉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非常弱</a:t>
                      </a:r>
                    </a:p>
                  </a:txBody>
                  <a:tcPr marL="50006" marR="50006" marT="25003" marB="25003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12.1%</a:t>
                      </a: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pPr>
                        <a:defRPr b="1" cap="none" spc="0">
                          <a:solidFill>
                            <a:srgbClr val="0645A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u="sng">
                          <a:hlinkClick r:id="rId9"/>
                        </a:rPr>
                        <a:t>M</a:t>
                      </a:r>
                    </a:p>
                  </a:txBody>
                  <a:tcPr marL="50006" marR="50006" marT="25003" marB="25003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2,400–3,700 K</a:t>
                      </a:r>
                    </a:p>
                  </a:txBody>
                  <a:tcPr marL="50006" marR="50006" marT="25003" marB="25003" anchor="ctr" horzOverflow="overflow">
                    <a:lnB w="12700">
                      <a:miter lim="400000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浅橙红</a:t>
                      </a:r>
                    </a:p>
                  </a:txBody>
                  <a:tcPr marL="50006" marR="50006" marT="25003" marB="25003" anchor="ctr" horzOverflow="overflow">
                    <a:lnB w="12700">
                      <a:miter lim="400000"/>
                    </a:lnB>
                    <a:solidFill>
                      <a:srgbClr val="FFB56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cap="none" spc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1300" dirty="0"/>
                        <a:t>0.08–0.45 </a:t>
                      </a:r>
                      <a:r>
                        <a:rPr sz="1300" i="1" dirty="0">
                          <a:solidFill>
                            <a:srgbClr val="0645AD"/>
                          </a:solidFill>
                          <a:hlinkClick r:id="rId3"/>
                        </a:rPr>
                        <a:t>M</a:t>
                      </a:r>
                      <a:r>
                        <a:rPr sz="800" baseline="-5999" dirty="0">
                          <a:solidFill>
                            <a:srgbClr val="0645AD"/>
                          </a:solidFill>
                          <a:hlinkClick r:id="rId3"/>
                        </a:rPr>
                        <a:t>☉</a:t>
                      </a:r>
                    </a:p>
                  </a:txBody>
                  <a:tcPr marL="50006" marR="50006" marT="25003" marB="25003" anchor="ctr" horzOverflow="overflow">
                    <a:lnB w="12700">
                      <a:miter lim="400000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非常弱</a:t>
                      </a:r>
                    </a:p>
                  </a:txBody>
                  <a:tcPr marL="50006" marR="50006" marT="25003" marB="25003" anchor="ctr" horzOverflow="overflow">
                    <a:lnB w="12700">
                      <a:miter lim="400000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cap="none" spc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solidFill>
                            <a:srgbClr val="20212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76.45%</a:t>
                      </a:r>
                    </a:p>
                  </a:txBody>
                  <a:tcPr marL="50006" marR="50006" marT="25003" marB="25003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4" name="恒星光谱型"/>
          <p:cNvSpPr txBox="1"/>
          <p:nvPr/>
        </p:nvSpPr>
        <p:spPr>
          <a:xfrm>
            <a:off x="2013883" y="334863"/>
            <a:ext cx="1399334" cy="375167"/>
          </a:xfrm>
          <a:prstGeom prst="rect">
            <a:avLst/>
          </a:prstGeom>
          <a:blipFill>
            <a:blip r:embed="rId10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sz="1969"/>
              <a:t>恒星光谱型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52818-F963-871F-67A8-4CFDACDA6F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97274" y="918605"/>
            <a:ext cx="8197453" cy="373628"/>
          </a:xfrm>
        </p:spPr>
        <p:txBody>
          <a:bodyPr/>
          <a:lstStyle/>
          <a:p>
            <a:r>
              <a:rPr lang="en-US" dirty="0"/>
              <a:t>Blackbody radiation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D1AE18-271C-CFF6-AA36-67CDBAF1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黑体辐射
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650BA-6047-E8FF-9C2B-50478B63A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59" y="1282150"/>
            <a:ext cx="5464969" cy="4849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C65528-45C2-7811-17E8-C2FBF5DBFE36}"/>
              </a:ext>
            </a:extLst>
          </p:cNvPr>
          <p:cNvSpPr txBox="1"/>
          <p:nvPr/>
        </p:nvSpPr>
        <p:spPr>
          <a:xfrm>
            <a:off x="8018301" y="2870149"/>
            <a:ext cx="2572154" cy="2677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TW" altLang="en-US" sz="2400" dirty="0"/>
              <a:t>黑体辐射是连续谱</a:t>
            </a:r>
            <a:endParaRPr lang="en-US" altLang="zh-TW" sz="2400" dirty="0"/>
          </a:p>
          <a:p>
            <a:endParaRPr lang="en-HK" altLang="zh-TW" sz="2400" dirty="0"/>
          </a:p>
          <a:p>
            <a:r>
              <a:rPr lang="zh-TW" altLang="en-US" sz="2400" dirty="0"/>
              <a:t>恒星光谱並不是黑体辐射，光谱中也会出现谱线
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F859F-27DD-0359-CA1C-D4BF2D227AF1}"/>
              </a:ext>
            </a:extLst>
          </p:cNvPr>
          <p:cNvSpPr txBox="1"/>
          <p:nvPr/>
        </p:nvSpPr>
        <p:spPr>
          <a:xfrm>
            <a:off x="8018301" y="1485154"/>
            <a:ext cx="288537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TW" altLang="en-US" sz="2400" dirty="0"/>
              <a:t>理想黑体辐射谱由温度唯一决定
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6711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恒星光谱"/>
          <p:cNvSpPr txBox="1">
            <a:spLocks noGrp="1"/>
          </p:cNvSpPr>
          <p:nvPr>
            <p:ph type="title"/>
          </p:nvPr>
        </p:nvSpPr>
        <p:spPr>
          <a:xfrm>
            <a:off x="2013883" y="1030335"/>
            <a:ext cx="8197453" cy="959314"/>
          </a:xfrm>
          <a:prstGeom prst="rect">
            <a:avLst/>
          </a:prstGeom>
        </p:spPr>
        <p:txBody>
          <a:bodyPr/>
          <a:lstStyle>
            <a:lvl1pPr>
              <a:defRPr sz="4800" spc="96"/>
            </a:lvl1pPr>
          </a:lstStyle>
          <a:p>
            <a:r>
              <a:rPr dirty="0" err="1"/>
              <a:t>恒星光谱</a:t>
            </a:r>
            <a:endParaRPr dirty="0"/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974" y="1043601"/>
            <a:ext cx="3415911" cy="525065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8" name="請學生，觀察一下光譜"/>
          <p:cNvSpPr txBox="1">
            <a:spLocks noGrp="1"/>
          </p:cNvSpPr>
          <p:nvPr>
            <p:ph type="body" sz="quarter" idx="1"/>
          </p:nvPr>
        </p:nvSpPr>
        <p:spPr>
          <a:xfrm>
            <a:off x="1997273" y="2000251"/>
            <a:ext cx="3437930" cy="570230"/>
          </a:xfrm>
          <a:prstGeom prst="rect">
            <a:avLst/>
          </a:prstGeom>
        </p:spPr>
        <p:txBody>
          <a:bodyPr anchor="b"/>
          <a:lstStyle/>
          <a:p>
            <a:r>
              <a:rPr lang="zh-TW" altLang="en-US" dirty="0"/>
              <a:t>观察一下光谱</a:t>
            </a:r>
            <a:endParaRPr dirty="0"/>
          </a:p>
        </p:txBody>
      </p:sp>
      <p:sp>
        <p:nvSpPr>
          <p:cNvPr id="179" name="恒星光谱型"/>
          <p:cNvSpPr txBox="1"/>
          <p:nvPr/>
        </p:nvSpPr>
        <p:spPr>
          <a:xfrm>
            <a:off x="2013883" y="334863"/>
            <a:ext cx="1399334" cy="37516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sz="1969"/>
              <a:t>恒星光谱型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04CE3-A27D-8F77-801E-280B8182B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58" y="2865311"/>
            <a:ext cx="3747918" cy="3428947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A666DF97-8386-0965-0B51-EBDD9F3DA08C}"/>
              </a:ext>
            </a:extLst>
          </p:cNvPr>
          <p:cNvSpPr/>
          <p:nvPr/>
        </p:nvSpPr>
        <p:spPr>
          <a:xfrm>
            <a:off x="5750560" y="3545840"/>
            <a:ext cx="955040" cy="538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恒星光谱"/>
          <p:cNvSpPr txBox="1">
            <a:spLocks noGrp="1"/>
          </p:cNvSpPr>
          <p:nvPr>
            <p:ph type="title"/>
          </p:nvPr>
        </p:nvSpPr>
        <p:spPr>
          <a:xfrm>
            <a:off x="2013883" y="1030335"/>
            <a:ext cx="8197453" cy="959314"/>
          </a:xfrm>
          <a:prstGeom prst="rect">
            <a:avLst/>
          </a:prstGeom>
        </p:spPr>
        <p:txBody>
          <a:bodyPr/>
          <a:lstStyle>
            <a:lvl1pPr>
              <a:defRPr sz="4800" spc="96"/>
            </a:lvl1pPr>
          </a:lstStyle>
          <a:p>
            <a:r>
              <a:rPr dirty="0" err="1"/>
              <a:t>恒星光谱</a:t>
            </a:r>
            <a:endParaRPr dirty="0"/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974" y="1030335"/>
            <a:ext cx="3415911" cy="525065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8" name="請學生，觀察一下光譜"/>
          <p:cNvSpPr txBox="1">
            <a:spLocks noGrp="1"/>
          </p:cNvSpPr>
          <p:nvPr>
            <p:ph type="body" sz="quarter" idx="1"/>
          </p:nvPr>
        </p:nvSpPr>
        <p:spPr>
          <a:xfrm>
            <a:off x="1997273" y="2000251"/>
            <a:ext cx="3437930" cy="570230"/>
          </a:xfrm>
          <a:prstGeom prst="rect">
            <a:avLst/>
          </a:prstGeom>
        </p:spPr>
        <p:txBody>
          <a:bodyPr anchor="b"/>
          <a:lstStyle/>
          <a:p>
            <a:r>
              <a:rPr lang="zh-TW" altLang="en-US" dirty="0"/>
              <a:t>观察一下光谱</a:t>
            </a:r>
            <a:endParaRPr dirty="0"/>
          </a:p>
        </p:txBody>
      </p:sp>
      <p:sp>
        <p:nvSpPr>
          <p:cNvPr id="179" name="恒星光谱型"/>
          <p:cNvSpPr txBox="1"/>
          <p:nvPr/>
        </p:nvSpPr>
        <p:spPr>
          <a:xfrm>
            <a:off x="2013883" y="334863"/>
            <a:ext cx="1399334" cy="37516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sz="1969"/>
              <a:t>恒星光谱型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71409-7465-DFED-C159-0890804F0051}"/>
              </a:ext>
            </a:extLst>
          </p:cNvPr>
          <p:cNvSpPr txBox="1"/>
          <p:nvPr/>
        </p:nvSpPr>
        <p:spPr>
          <a:xfrm>
            <a:off x="2187446" y="2893790"/>
            <a:ext cx="3925163" cy="3231654"/>
          </a:xfrm>
          <a:prstGeom prst="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/>
              <a:t>恒星光谱是由</a:t>
            </a:r>
            <a:br>
              <a:rPr lang="en-HK" altLang="zh-TW" sz="2400" dirty="0"/>
            </a:br>
            <a:br>
              <a:rPr lang="en-HK" altLang="zh-TW" sz="2400" dirty="0"/>
            </a:br>
            <a:r>
              <a:rPr lang="zh-TW" altLang="en-US" sz="2400" dirty="0"/>
              <a:t>（与温度相关的）连续谱</a:t>
            </a:r>
          </a:p>
          <a:p>
            <a:pPr algn="ctr"/>
            <a:r>
              <a:rPr lang="en-US" altLang="zh-TW" sz="6000" dirty="0"/>
              <a:t>+</a:t>
            </a:r>
          </a:p>
          <a:p>
            <a:pPr algn="ctr"/>
            <a:r>
              <a:rPr lang="zh-TW" altLang="en-US" sz="2400" dirty="0"/>
              <a:t>吸收谱线</a:t>
            </a:r>
            <a:endParaRPr lang="en-HK" altLang="zh-TW" sz="2400" dirty="0"/>
          </a:p>
          <a:p>
            <a:pPr algn="ctr"/>
            <a:endParaRPr lang="en-HK" sz="2400" dirty="0"/>
          </a:p>
          <a:p>
            <a:pPr algn="ctr"/>
            <a:r>
              <a:rPr lang="zh-TW" altLang="en-US" sz="2400" dirty="0"/>
              <a:t>结合而成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3209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恒星光谱"/>
          <p:cNvSpPr txBox="1">
            <a:spLocks noGrp="1"/>
          </p:cNvSpPr>
          <p:nvPr>
            <p:ph type="title"/>
          </p:nvPr>
        </p:nvSpPr>
        <p:spPr>
          <a:xfrm>
            <a:off x="1997274" y="410766"/>
            <a:ext cx="8197453" cy="959314"/>
          </a:xfrm>
          <a:prstGeom prst="rect">
            <a:avLst/>
          </a:prstGeom>
        </p:spPr>
        <p:txBody>
          <a:bodyPr/>
          <a:lstStyle>
            <a:lvl1pPr>
              <a:defRPr sz="4800" spc="96"/>
            </a:lvl1pPr>
          </a:lstStyle>
          <a:p>
            <a:r>
              <a:t>恒星光谱</a:t>
            </a:r>
          </a:p>
        </p:txBody>
      </p:sp>
      <p:pic>
        <p:nvPicPr>
          <p:cNvPr id="177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94" y="1165521"/>
            <a:ext cx="3415911" cy="525065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DAAE161-D691-1D5A-4729-C3AD91C25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45" y="2615957"/>
            <a:ext cx="4395155" cy="4200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EE618D-14A8-3691-9F27-04372687B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4" y="410766"/>
            <a:ext cx="1339453" cy="1062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7F884-79F4-296D-3AB5-EADA4ED67B80}"/>
              </a:ext>
            </a:extLst>
          </p:cNvPr>
          <p:cNvSpPr txBox="1"/>
          <p:nvPr/>
        </p:nvSpPr>
        <p:spPr>
          <a:xfrm>
            <a:off x="799370" y="1536847"/>
            <a:ext cx="536775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TW" altLang="en-US" sz="2000" dirty="0"/>
              <a:t>依照温度的顺序依序为</a:t>
            </a:r>
            <a:r>
              <a:rPr lang="en-HK" sz="2000" dirty="0"/>
              <a:t>O、B、A、F、G、K、M</a:t>
            </a:r>
            <a:r>
              <a:rPr lang="zh-TW" altLang="en-US" sz="2000" dirty="0"/>
              <a:t>等类型，是由哈佛大学天文台发展出来的，称为哈佛分类法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91625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5D50-6D7C-EC81-A0C9-644498B2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GAIA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0B4F7-F591-CB9E-1EA7-4B327C6FD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403" y="2488819"/>
            <a:ext cx="4653597" cy="36496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6CF6F-B4A3-B816-741C-08143EB7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488" y="500062"/>
            <a:ext cx="4462368" cy="308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02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F3D42-83DE-55CB-781E-725FEA512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95" y="650680"/>
            <a:ext cx="9207409" cy="55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08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0069-9DA9-2C25-490F-FE9F58E1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75DA38-C1C3-9828-1101-BEB92D42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75" y="1166415"/>
            <a:ext cx="7772400" cy="45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26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13BC62D-E550-D0AA-5C64-6664F74EB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8928AAC-D044-C421-CB7D-13AF8447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55BD733-04BE-2E0A-5FB0-BA87894BE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7D25B13-158C-6224-35A3-FEA256771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74" y="540910"/>
            <a:ext cx="3131769" cy="341884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CBBA97F-290A-83C2-65D6-1B2EBFFAD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700" y="1066318"/>
            <a:ext cx="3983261" cy="2752071"/>
          </a:xfrm>
          <a:prstGeom prst="rect">
            <a:avLst/>
          </a:prstGeom>
        </p:spPr>
      </p:pic>
      <p:pic>
        <p:nvPicPr>
          <p:cNvPr id="5" name="th-14.jpeg" descr="th-14.jpeg">
            <a:extLst>
              <a:ext uri="{FF2B5EF4-FFF2-40B4-BE49-F238E27FC236}">
                <a16:creationId xmlns:a16="http://schemas.microsoft.com/office/drawing/2014/main" id="{58A1473B-62A0-714E-7CAE-2B414328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70" y="4607666"/>
            <a:ext cx="2318254" cy="1599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01300000291746125247722061056.jpg" descr="01300000291746125247722061056.jpg">
            <a:extLst>
              <a:ext uri="{FF2B5EF4-FFF2-40B4-BE49-F238E27FC236}">
                <a16:creationId xmlns:a16="http://schemas.microsoft.com/office/drawing/2014/main" id="{216CA452-7931-D2F2-1721-6ECA94AD9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181" y="4115941"/>
            <a:ext cx="2586800" cy="19470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94173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DD265-15C5-EB7A-1EAF-3F43FE8786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GAIA</a:t>
            </a:r>
            <a:r>
              <a:rPr lang="zh-TW" altLang="en-US" sz="3600" dirty="0"/>
              <a:t>在恒星研究中的作用，参考系入门</a:t>
            </a:r>
            <a:br>
              <a:rPr lang="en-US" altLang="zh-TW" sz="3600" dirty="0"/>
            </a:br>
            <a:r>
              <a:rPr lang="zh-TW" altLang="en-US" sz="3600" dirty="0"/>
              <a:t> </a:t>
            </a:r>
            <a:r>
              <a:rPr lang="en-US" altLang="zh-TW" sz="3600" dirty="0"/>
              <a:t>(</a:t>
            </a:r>
            <a:r>
              <a:rPr lang="en-HK" sz="3600" dirty="0"/>
              <a:t>GAIA in stellar astrophysics and an introduction to reference systems)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C0B72-027E-AD93-8827-44A7053B42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en-US" dirty="0"/>
              <a:t>2026-4-9</a:t>
            </a:r>
          </a:p>
          <a:p>
            <a:r>
              <a:rPr lang="zh-TW" altLang="en-US" dirty="0"/>
              <a:t>中山大学　 珠海校区</a:t>
            </a:r>
            <a:r>
              <a:rPr lang="en-US" altLang="zh-TW" dirty="0"/>
              <a:t>/</a:t>
            </a:r>
            <a:r>
              <a:rPr lang="zh-TW" altLang="en-US" dirty="0"/>
              <a:t>教学大楼</a:t>
            </a:r>
            <a:r>
              <a:rPr lang="en-US" altLang="zh-TW" dirty="0"/>
              <a:t>/</a:t>
            </a:r>
            <a:r>
              <a:rPr lang="zh-TW" altLang="en-US" dirty="0"/>
              <a:t>珠海</a:t>
            </a:r>
            <a:r>
              <a:rPr lang="en-HK" altLang="zh-TW" dirty="0"/>
              <a:t>F206</a:t>
            </a:r>
            <a:endParaRPr lang="en-US" dirty="0"/>
          </a:p>
        </p:txBody>
      </p:sp>
      <p:pic>
        <p:nvPicPr>
          <p:cNvPr id="4" name="20170313101521432.jpg" descr="20170313101521432.jpg">
            <a:extLst>
              <a:ext uri="{FF2B5EF4-FFF2-40B4-BE49-F238E27FC236}">
                <a16:creationId xmlns:a16="http://schemas.microsoft.com/office/drawing/2014/main" id="{F9C4C776-F5BB-9FED-2F65-0F3DC598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4328811"/>
            <a:ext cx="3637722" cy="24270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9935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91AA-7991-DEB0-1FCB-06C7A221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GAIA DR3 to do some stellar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A8C0-509F-4CE5-38F3-588CFBC68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https://ees2023.sciencesconf.org/data/ees2023_Creevey.pdf (</a:t>
            </a:r>
            <a:r>
              <a:rPr lang="zh-TW" altLang="en-US" dirty="0"/>
              <a:t>参考资料，值得细读</a:t>
            </a:r>
            <a:r>
              <a:rPr lang="en-US" altLang="zh-TW" dirty="0"/>
              <a:t>)</a:t>
            </a:r>
          </a:p>
          <a:p>
            <a:r>
              <a:rPr lang="en-US" dirty="0"/>
              <a:t>https://</a:t>
            </a:r>
            <a:r>
              <a:rPr lang="en-US" dirty="0" err="1"/>
              <a:t>gaiaverse.eu</a:t>
            </a:r>
            <a:r>
              <a:rPr lang="en-US" dirty="0"/>
              <a:t>/gaia-data-release-3-dr3/ (</a:t>
            </a:r>
            <a:r>
              <a:rPr lang="zh-TW" altLang="en-US" dirty="0"/>
              <a:t>数据库</a:t>
            </a:r>
            <a:r>
              <a:rPr lang="en-US" altLang="zh-TW" dirty="0"/>
              <a:t>)</a:t>
            </a:r>
          </a:p>
          <a:p>
            <a:r>
              <a:rPr lang="zh-TW" altLang="en-US" sz="2400" dirty="0"/>
              <a:t>作业</a:t>
            </a:r>
            <a:r>
              <a:rPr lang="en-US" altLang="zh-TW" sz="2400" dirty="0"/>
              <a:t>: </a:t>
            </a:r>
            <a:r>
              <a:rPr lang="zh-TW" altLang="en-US" sz="2400" dirty="0"/>
              <a:t>利用</a:t>
            </a:r>
            <a:r>
              <a:rPr lang="en-US" altLang="zh-TW" sz="2400" dirty="0"/>
              <a:t>GAIA DR3</a:t>
            </a:r>
            <a:r>
              <a:rPr lang="zh-TW" altLang="en-US" sz="2400" dirty="0"/>
              <a:t>数据</a:t>
            </a:r>
            <a:r>
              <a:rPr lang="en-US" altLang="zh-TW" sz="2400" dirty="0"/>
              <a:t>, </a:t>
            </a:r>
            <a:r>
              <a:rPr lang="zh-TW" altLang="en-US" sz="2400" dirty="0"/>
              <a:t>针对两个球状星团，画出他们的赫罗图，比较他们的年龄</a:t>
            </a:r>
            <a:r>
              <a:rPr lang="en-US" altLang="zh-TW" dirty="0">
                <a:hlinkClick r:id="rId2"/>
              </a:rPr>
              <a:t>https://physics.mcmaster.ca/~harris/mwgc.dat</a:t>
            </a:r>
            <a:endParaRPr lang="en-US" altLang="zh-TW" dirty="0"/>
          </a:p>
          <a:p>
            <a:r>
              <a:rPr lang="en-US" dirty="0" err="1"/>
              <a:t>思考</a:t>
            </a:r>
            <a:r>
              <a:rPr lang="en-US" dirty="0"/>
              <a:t>：</a:t>
            </a:r>
            <a:r>
              <a:rPr lang="zh-TW" altLang="en-US" dirty="0"/>
              <a:t>如果在银河系星场</a:t>
            </a:r>
            <a:r>
              <a:rPr lang="en-US" altLang="zh-TW" dirty="0"/>
              <a:t>(</a:t>
            </a:r>
            <a:r>
              <a:rPr lang="en-US" dirty="0"/>
              <a:t>Galactic field)</a:t>
            </a:r>
            <a:r>
              <a:rPr lang="zh-TW" altLang="en-US" dirty="0"/>
              <a:t>随便选一片区域画赫罗图，结果会怎样？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96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FD066-C0FE-E4E5-096D-3A95F43DD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36" y="853440"/>
            <a:ext cx="9380795" cy="529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0A63-B1A7-5D40-0A88-C38F52C0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4800"/>
            <a:ext cx="10131425" cy="1456267"/>
          </a:xfrm>
        </p:spPr>
        <p:txBody>
          <a:bodyPr/>
          <a:lstStyle/>
          <a:p>
            <a:r>
              <a:rPr lang="en-HK" b="1" dirty="0">
                <a:effectLst/>
                <a:latin typeface="Helvetica Neue" panose="02000503000000020004" pitchFamily="2" charset="0"/>
              </a:rPr>
              <a:t>What DR3 catalogue provide?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CD0557C-EB41-7D9F-ECB0-F5DDE67C60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910938"/>
              </p:ext>
            </p:extLst>
          </p:nvPr>
        </p:nvGraphicFramePr>
        <p:xfrm>
          <a:off x="2109216" y="1487424"/>
          <a:ext cx="6437376" cy="4901185"/>
        </p:xfrm>
        <a:graphic>
          <a:graphicData uri="http://schemas.openxmlformats.org/drawingml/2006/table">
            <a:tbl>
              <a:tblPr/>
              <a:tblGrid>
                <a:gridCol w="2218944">
                  <a:extLst>
                    <a:ext uri="{9D8B030D-6E8A-4147-A177-3AD203B41FA5}">
                      <a16:colId xmlns:a16="http://schemas.microsoft.com/office/drawing/2014/main" val="44154835"/>
                    </a:ext>
                  </a:extLst>
                </a:gridCol>
                <a:gridCol w="2218944">
                  <a:extLst>
                    <a:ext uri="{9D8B030D-6E8A-4147-A177-3AD203B41FA5}">
                      <a16:colId xmlns:a16="http://schemas.microsoft.com/office/drawing/2014/main" val="3229441856"/>
                    </a:ext>
                  </a:extLst>
                </a:gridCol>
                <a:gridCol w="1999488">
                  <a:extLst>
                    <a:ext uri="{9D8B030D-6E8A-4147-A177-3AD203B41FA5}">
                      <a16:colId xmlns:a16="http://schemas.microsoft.com/office/drawing/2014/main" val="142749074"/>
                    </a:ext>
                  </a:extLst>
                </a:gridCol>
              </a:tblGrid>
              <a:tr h="313544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Category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Primary Data Products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Key Metrics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852223"/>
                  </a:ext>
                </a:extLst>
              </a:tr>
              <a:tr h="759105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Astrometry &amp; Photometry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Celestial positions, proper motions, parallaxes, and broad-band photometry ($G$, $G_{BP}$, $G_{RP}$).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~1.8 billion sources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67012"/>
                  </a:ext>
                </a:extLst>
              </a:tr>
              <a:tr h="610586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Radial Velocities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Mean radial velocities (line-of-sight speeds) and $G_{RVS}$ magnitudes.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~33 million stars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148557"/>
                  </a:ext>
                </a:extLst>
              </a:tr>
              <a:tr h="610586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Spectroscopy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Mean low-resolution ($BP/RP$) and high-resolution ($RVS$) spectra.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220M ($BP/RP$), 1M ($RVS$)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67126"/>
                  </a:ext>
                </a:extLst>
              </a:tr>
              <a:tr h="610586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Astrophysical Parameters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$T_{eff}$, $\log g$, metallicity $[M/H]$, and chemical abundances.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470M (Parameters), 1.5B (Class)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03831"/>
                  </a:ext>
                </a:extLst>
              </a:tr>
              <a:tr h="610586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Non-Single Stars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Orbital elements for astrometric, spectroscopic, and eclipsing binaries.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~813,000 systems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992728"/>
                  </a:ext>
                </a:extLst>
              </a:tr>
              <a:tr h="462064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Solar System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Orbits and epoch observations of asteroids; reflectance spectra.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150,000 SSOs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320008"/>
                  </a:ext>
                </a:extLst>
              </a:tr>
              <a:tr h="462064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Variability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Epoch photometry and classification for variable stars.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~10 million sources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707253"/>
                  </a:ext>
                </a:extLst>
              </a:tr>
              <a:tr h="462064">
                <a:tc>
                  <a:txBody>
                    <a:bodyPr/>
                    <a:lstStyle/>
                    <a:p>
                      <a:pPr rtl="0"/>
                      <a:r>
                        <a:rPr lang="en-HK" sz="7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Extragalactic</a:t>
                      </a:r>
                      <a:endParaRPr lang="en-HK" sz="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Quasar host galaxies and galaxy light profiles.</a:t>
                      </a:r>
                    </a:p>
                  </a:txBody>
                  <a:tcPr marL="36865" marR="46082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HK" sz="7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1.1M (Quasars), 4.8M (Galaxies)</a:t>
                      </a:r>
                    </a:p>
                  </a:txBody>
                  <a:tcPr marL="36865" marR="36865" marT="61442" marB="6144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810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87C57C-471F-40C5-A1EA-9F2867FE9061}"/>
              </a:ext>
            </a:extLst>
          </p:cNvPr>
          <p:cNvSpPr txBox="1"/>
          <p:nvPr/>
        </p:nvSpPr>
        <p:spPr>
          <a:xfrm>
            <a:off x="3048000" y="63886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gaiaverse.eu</a:t>
            </a:r>
            <a:r>
              <a:rPr lang="en-US" dirty="0"/>
              <a:t>/gaia-data-release-3-dr3/</a:t>
            </a:r>
          </a:p>
        </p:txBody>
      </p:sp>
    </p:spTree>
    <p:extLst>
      <p:ext uri="{BB962C8B-B14F-4D97-AF65-F5344CB8AC3E}">
        <p14:creationId xmlns:p14="http://schemas.microsoft.com/office/powerpoint/2010/main" val="243184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CC36-A771-23E9-5FD2-080E7092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300480"/>
          </a:xfrm>
        </p:spPr>
        <p:txBody>
          <a:bodyPr/>
          <a:lstStyle/>
          <a:p>
            <a:r>
              <a:rPr lang="zh-TW" altLang="en-US" dirty="0"/>
              <a:t>以上天体方向的描述</a:t>
            </a:r>
            <a:br>
              <a:rPr lang="zh-TW" alt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6A4A7-3526-CFD2-1333-84EF110D77E2}"/>
              </a:ext>
            </a:extLst>
          </p:cNvPr>
          <p:cNvSpPr txBox="1"/>
          <p:nvPr/>
        </p:nvSpPr>
        <p:spPr>
          <a:xfrm>
            <a:off x="975360" y="182924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gea.esac.esa.int</a:t>
            </a:r>
            <a:r>
              <a:rPr lang="en-US" dirty="0"/>
              <a:t>/archive/documentation/GDR3/</a:t>
            </a:r>
            <a:r>
              <a:rPr lang="en-US" dirty="0" err="1"/>
              <a:t>Gaia_archive</a:t>
            </a:r>
            <a:r>
              <a:rPr lang="en-US" dirty="0"/>
              <a:t>/</a:t>
            </a:r>
            <a:r>
              <a:rPr lang="en-US" dirty="0" err="1"/>
              <a:t>chap_datamodel</a:t>
            </a:r>
            <a:r>
              <a:rPr lang="en-US" dirty="0"/>
              <a:t>/</a:t>
            </a:r>
            <a:r>
              <a:rPr lang="en-US" dirty="0" err="1"/>
              <a:t>sec_dm_main_source_catalogue</a:t>
            </a:r>
            <a:r>
              <a:rPr lang="en-US" dirty="0"/>
              <a:t>/</a:t>
            </a:r>
            <a:r>
              <a:rPr lang="en-US" dirty="0" err="1"/>
              <a:t>ssec_dm_gaia_source.html#gaia_source-ref_epoch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ADFDC-2282-CBBC-5D10-32E13578872B}"/>
              </a:ext>
            </a:extLst>
          </p:cNvPr>
          <p:cNvSpPr txBox="1"/>
          <p:nvPr/>
        </p:nvSpPr>
        <p:spPr>
          <a:xfrm>
            <a:off x="772160" y="53322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均基于赤道坐标系</a:t>
            </a:r>
            <a:r>
              <a:rPr lang="en-US" altLang="zh-TW" dirty="0"/>
              <a:t>(</a:t>
            </a:r>
            <a:r>
              <a:rPr lang="en-US" dirty="0"/>
              <a:t>ICRS)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ED8F7-B3FF-9AB0-0BC9-FD65288A4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60" y="3220622"/>
            <a:ext cx="7772400" cy="750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16F21-EFAA-8808-BBCF-2476445DC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960" y="4113910"/>
            <a:ext cx="7772400" cy="8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67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2629-3ECB-C25F-E8EB-DE63E218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2214880"/>
            <a:ext cx="10131425" cy="1456267"/>
          </a:xfrm>
        </p:spPr>
        <p:txBody>
          <a:bodyPr/>
          <a:lstStyle/>
          <a:p>
            <a:r>
              <a:rPr lang="zh-TW" altLang="en-US" dirty="0"/>
              <a:t>那咱们就聊聊</a:t>
            </a:r>
            <a:r>
              <a:rPr lang="en-US" altLang="zh-TW" dirty="0"/>
              <a:t> </a:t>
            </a:r>
            <a:r>
              <a:rPr lang="en-US" dirty="0"/>
              <a:t>ICRS⋯⋯</a:t>
            </a:r>
            <a:r>
              <a:rPr lang="zh-TW" altLang="en-US" dirty="0"/>
              <a:t>不⋯⋯</a:t>
            </a:r>
            <a:br>
              <a:rPr lang="zh-TW" altLang="en-US" dirty="0"/>
            </a:br>
            <a:r>
              <a:rPr lang="zh-TW" altLang="en-US" dirty="0"/>
              <a:t>（时空）参考系的建立吧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6B5E2-38C8-479F-E360-266CF949E8BF}"/>
              </a:ext>
            </a:extLst>
          </p:cNvPr>
          <p:cNvSpPr txBox="1"/>
          <p:nvPr/>
        </p:nvSpPr>
        <p:spPr>
          <a:xfrm>
            <a:off x="6352689" y="3671147"/>
            <a:ext cx="5204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ICRS:</a:t>
            </a:r>
          </a:p>
          <a:p>
            <a:r>
              <a:rPr lang="en-US" sz="2400" dirty="0"/>
              <a:t>International Celestial Reference System</a:t>
            </a:r>
          </a:p>
        </p:txBody>
      </p:sp>
    </p:spTree>
    <p:extLst>
      <p:ext uri="{BB962C8B-B14F-4D97-AF65-F5344CB8AC3E}">
        <p14:creationId xmlns:p14="http://schemas.microsoft.com/office/powerpoint/2010/main" val="3515144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253E-E9A3-8734-D20A-AD11BC6A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天球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E2B07-62AD-11B0-65E3-9A4DE98D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934378"/>
            <a:ext cx="5023495" cy="4393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11334-14F2-AE50-3DE0-E34E3F2CB2DC}"/>
              </a:ext>
            </a:extLst>
          </p:cNvPr>
          <p:cNvSpPr txBox="1"/>
          <p:nvPr/>
        </p:nvSpPr>
        <p:spPr>
          <a:xfrm>
            <a:off x="7995920" y="240268"/>
            <a:ext cx="3159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那先从我们自身出发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5E205-EF37-12AB-59A7-405A98B87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561" y="1029544"/>
            <a:ext cx="5490839" cy="28113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8254F-C8EE-0216-ACC5-8EC6DB6E104B}"/>
              </a:ext>
            </a:extLst>
          </p:cNvPr>
          <p:cNvCxnSpPr/>
          <p:nvPr/>
        </p:nvCxnSpPr>
        <p:spPr>
          <a:xfrm flipV="1">
            <a:off x="3474720" y="1442720"/>
            <a:ext cx="5303520" cy="2092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764E4C-E5F3-10B0-719E-D44A91C6E124}"/>
              </a:ext>
            </a:extLst>
          </p:cNvPr>
          <p:cNvCxnSpPr>
            <a:cxnSpLocks/>
          </p:cNvCxnSpPr>
          <p:nvPr/>
        </p:nvCxnSpPr>
        <p:spPr>
          <a:xfrm flipV="1">
            <a:off x="3474720" y="3429000"/>
            <a:ext cx="5425440" cy="645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7B1553-1053-4433-C1ED-645695C7F946}"/>
              </a:ext>
            </a:extLst>
          </p:cNvPr>
          <p:cNvSpPr txBox="1"/>
          <p:nvPr/>
        </p:nvSpPr>
        <p:spPr>
          <a:xfrm>
            <a:off x="8371840" y="3999468"/>
            <a:ext cx="1056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地球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0886985_624.jpg" descr="110886985_624.jpg">
            <a:extLst>
              <a:ext uri="{FF2B5EF4-FFF2-40B4-BE49-F238E27FC236}">
                <a16:creationId xmlns:a16="http://schemas.microsoft.com/office/drawing/2014/main" id="{234F1A94-D4A4-FE77-2E5F-83E4C072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04" y="400987"/>
            <a:ext cx="2736531" cy="18243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7FC77-90C1-FBBF-3F18-B22626916B62}"/>
              </a:ext>
            </a:extLst>
          </p:cNvPr>
          <p:cNvSpPr txBox="1"/>
          <p:nvPr/>
        </p:nvSpPr>
        <p:spPr>
          <a:xfrm>
            <a:off x="-680720" y="2355749"/>
            <a:ext cx="4866536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zh-TW" altLang="en-US" sz="2250" dirty="0">
                <a:solidFill>
                  <a:srgbClr val="FFC000"/>
                </a:solidFill>
                <a:latin typeface="Avenir Medium"/>
                <a:ea typeface="Avenir Medium"/>
                <a:cs typeface="Avenir Medium"/>
                <a:sym typeface="Avenir Medium"/>
              </a:rPr>
              <a:t>斗转星移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3B526-8322-2552-24F7-8C37102BC29A}"/>
              </a:ext>
            </a:extLst>
          </p:cNvPr>
          <p:cNvSpPr txBox="1"/>
          <p:nvPr/>
        </p:nvSpPr>
        <p:spPr>
          <a:xfrm>
            <a:off x="3058160" y="4826000"/>
            <a:ext cx="6526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FF00"/>
                </a:solidFill>
              </a:rPr>
              <a:t>视运动</a:t>
            </a:r>
            <a:r>
              <a:rPr lang="zh-TW" altLang="en-US" sz="2400" dirty="0"/>
              <a:t>，最简单可分为</a:t>
            </a:r>
            <a:r>
              <a:rPr lang="zh-TW" altLang="en-US" sz="2400" dirty="0">
                <a:solidFill>
                  <a:srgbClr val="92D050"/>
                </a:solidFill>
              </a:rPr>
              <a:t>周日运动</a:t>
            </a:r>
            <a:r>
              <a:rPr lang="en-US" altLang="zh-TW" sz="2400" dirty="0"/>
              <a:t>(</a:t>
            </a:r>
            <a:r>
              <a:rPr lang="zh-TW" altLang="en-US" sz="2400" dirty="0"/>
              <a:t>源于地球自转</a:t>
            </a:r>
            <a:r>
              <a:rPr lang="en-US" altLang="zh-TW" sz="2400" dirty="0"/>
              <a:t>)</a:t>
            </a:r>
            <a:br>
              <a:rPr lang="en-US" altLang="zh-TW" sz="2400" dirty="0"/>
            </a:br>
            <a:r>
              <a:rPr lang="zh-TW" altLang="en-US" sz="2400" dirty="0"/>
              <a:t>和</a:t>
            </a:r>
            <a:r>
              <a:rPr lang="zh-TW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周年运动</a:t>
            </a:r>
            <a:r>
              <a:rPr lang="en-US" altLang="zh-TW" sz="2400" dirty="0"/>
              <a:t>(</a:t>
            </a:r>
            <a:r>
              <a:rPr lang="zh-TW" altLang="en-US" sz="2400" dirty="0"/>
              <a:t>源于地球公转</a:t>
            </a:r>
            <a:r>
              <a:rPr lang="en-US" altLang="zh-TW" sz="2400" dirty="0"/>
              <a:t>)</a:t>
            </a:r>
            <a:r>
              <a:rPr lang="zh-TW" altLang="en-US" sz="2400" dirty="0"/>
              <a:t>两部分</a:t>
            </a:r>
          </a:p>
        </p:txBody>
      </p:sp>
      <p:pic>
        <p:nvPicPr>
          <p:cNvPr id="6" name="risefall.gif" descr="risefall.gif">
            <a:extLst>
              <a:ext uri="{FF2B5EF4-FFF2-40B4-BE49-F238E27FC236}">
                <a16:creationId xmlns:a16="http://schemas.microsoft.com/office/drawing/2014/main" id="{02A44F3F-C9AB-DCCD-B21B-22F9B6D4D33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80412" y="493302"/>
            <a:ext cx="4873806" cy="372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732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0.gif" descr="120.gif">
            <a:extLst>
              <a:ext uri="{FF2B5EF4-FFF2-40B4-BE49-F238E27FC236}">
                <a16:creationId xmlns:a16="http://schemas.microsoft.com/office/drawing/2014/main" id="{4EAA8295-7333-1FBC-EFC7-B97EBC01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766" y="1704129"/>
            <a:ext cx="6138082" cy="405998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北天极">
            <a:extLst>
              <a:ext uri="{FF2B5EF4-FFF2-40B4-BE49-F238E27FC236}">
                <a16:creationId xmlns:a16="http://schemas.microsoft.com/office/drawing/2014/main" id="{CD0017C2-70FA-6116-AB7A-BA888C21D6E2}"/>
              </a:ext>
            </a:extLst>
          </p:cNvPr>
          <p:cNvSpPr txBox="1"/>
          <p:nvPr/>
        </p:nvSpPr>
        <p:spPr>
          <a:xfrm>
            <a:off x="8255273" y="3701863"/>
            <a:ext cx="856005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rgbClr val="0433FF"/>
                </a:solidFill>
              </a:defRPr>
            </a:lvl1pPr>
          </a:lstStyle>
          <a:p>
            <a:r>
              <a:rPr sz="2039" dirty="0" err="1"/>
              <a:t>北天极</a:t>
            </a:r>
            <a:endParaRPr sz="2039" dirty="0"/>
          </a:p>
        </p:txBody>
      </p:sp>
      <p:sp>
        <p:nvSpPr>
          <p:cNvPr id="7" name="北天极">
            <a:extLst>
              <a:ext uri="{FF2B5EF4-FFF2-40B4-BE49-F238E27FC236}">
                <a16:creationId xmlns:a16="http://schemas.microsoft.com/office/drawing/2014/main" id="{AD0D2D73-0147-3821-3538-04D5B7D71EE3}"/>
              </a:ext>
            </a:extLst>
          </p:cNvPr>
          <p:cNvSpPr txBox="1"/>
          <p:nvPr/>
        </p:nvSpPr>
        <p:spPr>
          <a:xfrm>
            <a:off x="2257599" y="5854729"/>
            <a:ext cx="216245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rgbClr val="0433FF"/>
                </a:solidFill>
              </a:defRPr>
            </a:lvl1pPr>
          </a:lstStyle>
          <a:p>
            <a:r>
              <a:rPr lang="zh-HK" altLang="en-US" sz="2039" dirty="0">
                <a:highlight>
                  <a:srgbClr val="FFFF00"/>
                </a:highlight>
              </a:rPr>
              <a:t>南</a:t>
            </a:r>
            <a:r>
              <a:rPr sz="2039" dirty="0" err="1">
                <a:highlight>
                  <a:srgbClr val="FFFF00"/>
                </a:highlight>
              </a:rPr>
              <a:t>天极</a:t>
            </a:r>
            <a:r>
              <a:rPr lang="zh-HK" altLang="en-US" sz="2039" dirty="0">
                <a:highlight>
                  <a:srgbClr val="FFFF00"/>
                </a:highlight>
              </a:rPr>
              <a:t>，地平线下</a:t>
            </a:r>
            <a:endParaRPr sz="2039" dirty="0">
              <a:highlight>
                <a:srgbClr val="FFFF00"/>
              </a:highlight>
            </a:endParaRPr>
          </a:p>
        </p:txBody>
      </p:sp>
      <p:sp>
        <p:nvSpPr>
          <p:cNvPr id="5" name="南点">
            <a:extLst>
              <a:ext uri="{FF2B5EF4-FFF2-40B4-BE49-F238E27FC236}">
                <a16:creationId xmlns:a16="http://schemas.microsoft.com/office/drawing/2014/main" id="{00A31C58-0BC7-A826-4B63-2C6217915ADF}"/>
              </a:ext>
            </a:extLst>
          </p:cNvPr>
          <p:cNvSpPr txBox="1"/>
          <p:nvPr/>
        </p:nvSpPr>
        <p:spPr>
          <a:xfrm>
            <a:off x="3305472" y="4009910"/>
            <a:ext cx="3959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96FF"/>
                </a:solidFill>
              </a:defRPr>
            </a:lvl1pPr>
          </a:lstStyle>
          <a:p>
            <a:r>
              <a:rPr sz="1266" dirty="0" err="1"/>
              <a:t>南点</a:t>
            </a:r>
            <a:endParaRPr sz="1266" dirty="0"/>
          </a:p>
        </p:txBody>
      </p:sp>
      <p:sp>
        <p:nvSpPr>
          <p:cNvPr id="8" name="北点">
            <a:extLst>
              <a:ext uri="{FF2B5EF4-FFF2-40B4-BE49-F238E27FC236}">
                <a16:creationId xmlns:a16="http://schemas.microsoft.com/office/drawing/2014/main" id="{245C27C7-ED16-BA49-8A4A-6A5DC8928E93}"/>
              </a:ext>
            </a:extLst>
          </p:cNvPr>
          <p:cNvSpPr txBox="1"/>
          <p:nvPr/>
        </p:nvSpPr>
        <p:spPr>
          <a:xfrm>
            <a:off x="8663285" y="5426753"/>
            <a:ext cx="3959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96FF"/>
                </a:solidFill>
              </a:defRPr>
            </a:lvl1pPr>
          </a:lstStyle>
          <a:p>
            <a:r>
              <a:rPr sz="1266"/>
              <a:t>北点</a:t>
            </a:r>
          </a:p>
        </p:txBody>
      </p:sp>
      <p:sp>
        <p:nvSpPr>
          <p:cNvPr id="9" name="天体通过子午圈叫中天">
            <a:extLst>
              <a:ext uri="{FF2B5EF4-FFF2-40B4-BE49-F238E27FC236}">
                <a16:creationId xmlns:a16="http://schemas.microsoft.com/office/drawing/2014/main" id="{B54D2884-24CE-4F84-7B0A-CEB144741D36}"/>
              </a:ext>
            </a:extLst>
          </p:cNvPr>
          <p:cNvSpPr txBox="1"/>
          <p:nvPr/>
        </p:nvSpPr>
        <p:spPr>
          <a:xfrm>
            <a:off x="364718" y="3837546"/>
            <a:ext cx="1867499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800">
                <a:solidFill>
                  <a:srgbClr val="817463"/>
                </a:solidFill>
              </a:defRPr>
            </a:lvl1pPr>
          </a:lstStyle>
          <a:p>
            <a:r>
              <a:rPr sz="2000" dirty="0" err="1">
                <a:highlight>
                  <a:srgbClr val="00FFFF"/>
                </a:highlight>
              </a:rPr>
              <a:t>天体通过子午圈</a:t>
            </a:r>
            <a:br>
              <a:rPr lang="en-US" sz="2000" dirty="0">
                <a:highlight>
                  <a:srgbClr val="00FFFF"/>
                </a:highlight>
              </a:rPr>
            </a:br>
            <a:r>
              <a:rPr sz="2000" dirty="0" err="1">
                <a:highlight>
                  <a:srgbClr val="00FFFF"/>
                </a:highlight>
              </a:rPr>
              <a:t>叫中天</a:t>
            </a:r>
            <a:endParaRPr sz="2000" dirty="0">
              <a:highlight>
                <a:srgbClr val="00FFFF"/>
              </a:highlight>
            </a:endParaRPr>
          </a:p>
        </p:txBody>
      </p:sp>
      <p:sp>
        <p:nvSpPr>
          <p:cNvPr id="10" name="線條">
            <a:extLst>
              <a:ext uri="{FF2B5EF4-FFF2-40B4-BE49-F238E27FC236}">
                <a16:creationId xmlns:a16="http://schemas.microsoft.com/office/drawing/2014/main" id="{CF9B2913-169E-B954-11D2-D1D469D18DB0}"/>
              </a:ext>
            </a:extLst>
          </p:cNvPr>
          <p:cNvSpPr/>
          <p:nvPr/>
        </p:nvSpPr>
        <p:spPr>
          <a:xfrm flipH="1">
            <a:off x="7034408" y="1436935"/>
            <a:ext cx="138969" cy="789348"/>
          </a:xfrm>
          <a:prstGeom prst="line">
            <a:avLst/>
          </a:prstGeom>
          <a:ln w="50800">
            <a:solidFill>
              <a:srgbClr val="51515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434343"/>
                </a:solidFill>
              </a:defRPr>
            </a:pPr>
            <a:endParaRPr sz="1266"/>
          </a:p>
        </p:txBody>
      </p:sp>
      <p:sp>
        <p:nvSpPr>
          <p:cNvPr id="11" name="天球子午圈 (Meridian)">
            <a:extLst>
              <a:ext uri="{FF2B5EF4-FFF2-40B4-BE49-F238E27FC236}">
                <a16:creationId xmlns:a16="http://schemas.microsoft.com/office/drawing/2014/main" id="{118F57F6-574F-F35A-D9BA-E192C364DB35}"/>
              </a:ext>
            </a:extLst>
          </p:cNvPr>
          <p:cNvSpPr txBox="1"/>
          <p:nvPr/>
        </p:nvSpPr>
        <p:spPr>
          <a:xfrm>
            <a:off x="7318163" y="816309"/>
            <a:ext cx="1611018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/>
            </a:pPr>
            <a:r>
              <a:rPr sz="2400" dirty="0" err="1"/>
              <a:t>天球子午圈</a:t>
            </a:r>
            <a:br>
              <a:rPr sz="2400" dirty="0"/>
            </a:br>
            <a:r>
              <a:rPr sz="2400" dirty="0"/>
              <a:t>(Meridian)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049648-A9E9-015B-EDF5-A11DA1EC2697}"/>
              </a:ext>
            </a:extLst>
          </p:cNvPr>
          <p:cNvSpPr txBox="1">
            <a:spLocks/>
          </p:cNvSpPr>
          <p:nvPr/>
        </p:nvSpPr>
        <p:spPr>
          <a:xfrm>
            <a:off x="848361" y="382465"/>
            <a:ext cx="10131425" cy="7369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周日运动</a:t>
            </a:r>
          </a:p>
        </p:txBody>
      </p:sp>
    </p:spTree>
    <p:extLst>
      <p:ext uri="{BB962C8B-B14F-4D97-AF65-F5344CB8AC3E}">
        <p14:creationId xmlns:p14="http://schemas.microsoft.com/office/powerpoint/2010/main" val="3177955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6049648-A9E9-015B-EDF5-A11DA1EC2697}"/>
              </a:ext>
            </a:extLst>
          </p:cNvPr>
          <p:cNvSpPr txBox="1">
            <a:spLocks/>
          </p:cNvSpPr>
          <p:nvPr/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周年运动</a:t>
            </a:r>
          </a:p>
          <a:p>
            <a:endParaRPr lang="zh-TW" altLang="en-US" dirty="0"/>
          </a:p>
          <a:p>
            <a:endParaRPr lang="en-US" dirty="0"/>
          </a:p>
        </p:txBody>
      </p:sp>
      <p:pic>
        <p:nvPicPr>
          <p:cNvPr id="2" name="celestial_sphere_2w.jpg" descr="celestial_sphere_2w.jpg">
            <a:extLst>
              <a:ext uri="{FF2B5EF4-FFF2-40B4-BE49-F238E27FC236}">
                <a16:creationId xmlns:a16="http://schemas.microsoft.com/office/drawing/2014/main" id="{8A489166-CA36-8D9C-E3D0-D60114B21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41" y="609600"/>
            <a:ext cx="4851401" cy="485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圖片 2" descr="圖片 2">
            <a:extLst>
              <a:ext uri="{FF2B5EF4-FFF2-40B4-BE49-F238E27FC236}">
                <a16:creationId xmlns:a16="http://schemas.microsoft.com/office/drawing/2014/main" id="{20758E64-52F8-CA2B-F29B-F312CA445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1" y="2395222"/>
            <a:ext cx="3256279" cy="325627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太阳在天球上的运动， 称为黄道">
            <a:extLst>
              <a:ext uri="{FF2B5EF4-FFF2-40B4-BE49-F238E27FC236}">
                <a16:creationId xmlns:a16="http://schemas.microsoft.com/office/drawing/2014/main" id="{12A41B73-734F-323D-0A99-296528730070}"/>
              </a:ext>
            </a:extLst>
          </p:cNvPr>
          <p:cNvSpPr txBox="1">
            <a:spLocks/>
          </p:cNvSpPr>
          <p:nvPr/>
        </p:nvSpPr>
        <p:spPr>
          <a:xfrm>
            <a:off x="5477830" y="5520267"/>
            <a:ext cx="5642290" cy="9211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36816">
              <a:defRPr sz="4756"/>
            </a:pPr>
            <a:r>
              <a:rPr lang="zh-TW" altLang="en-US" sz="2800" dirty="0"/>
              <a:t>太阳在天球上的运动轨迹，</a:t>
            </a:r>
            <a:br>
              <a:rPr lang="zh-TW" altLang="en-US" sz="2800" dirty="0"/>
            </a:br>
            <a:r>
              <a:rPr lang="zh-TW" altLang="en-US" sz="2800" dirty="0"/>
              <a:t>称为黄道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A4262-EA3B-5A46-9AAE-29D48BE3FDA3}"/>
              </a:ext>
            </a:extLst>
          </p:cNvPr>
          <p:cNvSpPr txBox="1"/>
          <p:nvPr/>
        </p:nvSpPr>
        <p:spPr>
          <a:xfrm>
            <a:off x="1178560" y="5796188"/>
            <a:ext cx="191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黄道（平）面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00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黃道面與赤道面"/>
          <p:cNvSpPr txBox="1">
            <a:spLocks noGrp="1"/>
          </p:cNvSpPr>
          <p:nvPr>
            <p:ph type="title"/>
          </p:nvPr>
        </p:nvSpPr>
        <p:spPr>
          <a:xfrm>
            <a:off x="624841" y="33528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zh-HK" altLang="en-US" dirty="0"/>
              <a:t>黄道面与赤道面</a:t>
            </a:r>
            <a:endParaRPr dirty="0"/>
          </a:p>
        </p:txBody>
      </p:sp>
      <p:pic>
        <p:nvPicPr>
          <p:cNvPr id="310" name="圖片 2" descr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55107" y="1498753"/>
            <a:ext cx="4064687" cy="411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300px-AxialTiltObliquity-zh-Hans.png" descr="300px-AxialTiltObliquity-zh-Ha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13" y="1561092"/>
            <a:ext cx="3968861" cy="308248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春分点"/>
          <p:cNvSpPr txBox="1"/>
          <p:nvPr/>
        </p:nvSpPr>
        <p:spPr>
          <a:xfrm>
            <a:off x="2982760" y="4371472"/>
            <a:ext cx="774251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sz="1828" dirty="0" err="1"/>
              <a:t>春分点</a:t>
            </a:r>
            <a:endParaRPr sz="1828" dirty="0"/>
          </a:p>
        </p:txBody>
      </p:sp>
      <p:sp>
        <p:nvSpPr>
          <p:cNvPr id="313" name="黃道面與赤道面倾角：23.5度，为天文学基本重要参数之一"/>
          <p:cNvSpPr txBox="1"/>
          <p:nvPr/>
        </p:nvSpPr>
        <p:spPr>
          <a:xfrm>
            <a:off x="6511513" y="4891508"/>
            <a:ext cx="4308873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/>
              <a:t>黃道面與赤道面倾角：23.5度，</a:t>
            </a:r>
            <a:endParaRPr lang="en-HK" sz="2400" dirty="0"/>
          </a:p>
          <a:p>
            <a:r>
              <a:rPr sz="2400" dirty="0" err="1"/>
              <a:t>为天文学基本重要参数之一</a:t>
            </a:r>
            <a:endParaRPr sz="2400" dirty="0"/>
          </a:p>
        </p:txBody>
      </p:sp>
      <p:sp>
        <p:nvSpPr>
          <p:cNvPr id="2" name="春分点">
            <a:extLst>
              <a:ext uri="{FF2B5EF4-FFF2-40B4-BE49-F238E27FC236}">
                <a16:creationId xmlns:a16="http://schemas.microsoft.com/office/drawing/2014/main" id="{0DC016F3-0DA4-707F-EE2F-6167BFB5B257}"/>
              </a:ext>
            </a:extLst>
          </p:cNvPr>
          <p:cNvSpPr txBox="1"/>
          <p:nvPr/>
        </p:nvSpPr>
        <p:spPr>
          <a:xfrm>
            <a:off x="3698869" y="2391035"/>
            <a:ext cx="774251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HK" sz="1828" dirty="0" err="1"/>
              <a:t>秋</a:t>
            </a:r>
            <a:r>
              <a:rPr sz="1828" dirty="0" err="1"/>
              <a:t>分点</a:t>
            </a:r>
            <a:endParaRPr sz="1828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83501-A2A0-2CC6-5784-7A255F24F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561780"/>
            <a:ext cx="10692922" cy="58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15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晨星"/>
          <p:cNvSpPr txBox="1">
            <a:spLocks noGrp="1"/>
          </p:cNvSpPr>
          <p:nvPr>
            <p:ph type="title"/>
          </p:nvPr>
        </p:nvSpPr>
        <p:spPr>
          <a:xfrm>
            <a:off x="6692115" y="1362197"/>
            <a:ext cx="7858126" cy="1250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sz="3600" dirty="0" err="1"/>
              <a:t>晨星</a:t>
            </a:r>
            <a:endParaRPr sz="3600" dirty="0"/>
          </a:p>
        </p:txBody>
      </p:sp>
      <p:pic>
        <p:nvPicPr>
          <p:cNvPr id="305" name="圖片 2" descr="圖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03" y="1195172"/>
            <a:ext cx="4885964" cy="208429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暮星"/>
          <p:cNvSpPr txBox="1"/>
          <p:nvPr/>
        </p:nvSpPr>
        <p:spPr>
          <a:xfrm>
            <a:off x="2817316" y="4706430"/>
            <a:ext cx="892873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sz="3200" dirty="0" err="1"/>
              <a:t>暮星</a:t>
            </a:r>
            <a:endParaRPr sz="3200" dirty="0"/>
          </a:p>
        </p:txBody>
      </p:sp>
      <p:pic>
        <p:nvPicPr>
          <p:cNvPr id="307" name="圖片 2" descr="圖片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12174" y="3946573"/>
            <a:ext cx="4863343" cy="208429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01A78EF-972C-57C7-FA8E-5FE1708EE2AB}"/>
              </a:ext>
            </a:extLst>
          </p:cNvPr>
          <p:cNvSpPr txBox="1"/>
          <p:nvPr/>
        </p:nvSpPr>
        <p:spPr>
          <a:xfrm>
            <a:off x="2197227" y="382311"/>
            <a:ext cx="898977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HK" altLang="en-US" sz="3600" dirty="0"/>
              <a:t>太阳、金星等均在黄道面上运动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岁差 与 章动"/>
          <p:cNvSpPr txBox="1">
            <a:spLocks noGrp="1"/>
          </p:cNvSpPr>
          <p:nvPr>
            <p:ph type="title"/>
          </p:nvPr>
        </p:nvSpPr>
        <p:spPr>
          <a:xfrm>
            <a:off x="919481" y="294453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地球自转轴运动</a:t>
            </a:r>
            <a:endParaRPr dirty="0"/>
          </a:p>
        </p:txBody>
      </p:sp>
      <p:sp>
        <p:nvSpPr>
          <p:cNvPr id="343" name="岁差 26,000 年周期…"/>
          <p:cNvSpPr txBox="1">
            <a:spLocks noGrp="1"/>
          </p:cNvSpPr>
          <p:nvPr>
            <p:ph type="body" sz="quarter" idx="1"/>
          </p:nvPr>
        </p:nvSpPr>
        <p:spPr>
          <a:xfrm>
            <a:off x="2024063" y="1750720"/>
            <a:ext cx="3532251" cy="1601944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岁差</a:t>
            </a:r>
            <a:r>
              <a:rPr lang="en-US" dirty="0"/>
              <a:t>(precession):</a:t>
            </a:r>
            <a:r>
              <a:rPr dirty="0"/>
              <a:t> 26,000 </a:t>
            </a:r>
            <a:r>
              <a:rPr dirty="0" err="1"/>
              <a:t>年周期</a:t>
            </a:r>
            <a:endParaRPr dirty="0"/>
          </a:p>
          <a:p>
            <a:r>
              <a:rPr dirty="0" err="1"/>
              <a:t>章动</a:t>
            </a:r>
            <a:r>
              <a:rPr lang="en-US" dirty="0"/>
              <a:t>(nutation)</a:t>
            </a:r>
            <a:r>
              <a:rPr dirty="0"/>
              <a:t>: </a:t>
            </a:r>
            <a:r>
              <a:rPr dirty="0" err="1"/>
              <a:t>小波动</a:t>
            </a:r>
            <a:endParaRPr lang="en-US" dirty="0"/>
          </a:p>
          <a:p>
            <a:r>
              <a:rPr lang="zh-TW" altLang="en-US" dirty="0"/>
              <a:t>极移</a:t>
            </a:r>
            <a:endParaRPr dirty="0"/>
          </a:p>
        </p:txBody>
      </p:sp>
      <p:pic>
        <p:nvPicPr>
          <p:cNvPr id="344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13" y="1800253"/>
            <a:ext cx="5432396" cy="3990649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</p:pic>
      <p:pic>
        <p:nvPicPr>
          <p:cNvPr id="345" name="E-KBiuYbOCYYYAnfsNEoBIpnGsImuEScSyCzGRRs6hs.jpg.jpeg" descr="E-KBiuYbOCYYYAnfsNEoBIpnGsImuEScSyCzGRRs6hs.jp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930" y="3629984"/>
            <a:ext cx="3605383" cy="216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FAA7-E30A-457F-D94B-45801C80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地球自转轴运动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3972A4-4A2A-E4D4-75A3-8E02BB7CDC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625249"/>
          <a:ext cx="10131425" cy="2682240"/>
        </p:xfrm>
        <a:graphic>
          <a:graphicData uri="http://schemas.openxmlformats.org/drawingml/2006/table">
            <a:tbl>
              <a:tblPr/>
              <a:tblGrid>
                <a:gridCol w="1715545">
                  <a:extLst>
                    <a:ext uri="{9D8B030D-6E8A-4147-A177-3AD203B41FA5}">
                      <a16:colId xmlns:a16="http://schemas.microsoft.com/office/drawing/2014/main" val="3382136745"/>
                    </a:ext>
                  </a:extLst>
                </a:gridCol>
                <a:gridCol w="2103970">
                  <a:extLst>
                    <a:ext uri="{9D8B030D-6E8A-4147-A177-3AD203B41FA5}">
                      <a16:colId xmlns:a16="http://schemas.microsoft.com/office/drawing/2014/main" val="1792455972"/>
                    </a:ext>
                  </a:extLst>
                </a:gridCol>
                <a:gridCol w="2103970">
                  <a:extLst>
                    <a:ext uri="{9D8B030D-6E8A-4147-A177-3AD203B41FA5}">
                      <a16:colId xmlns:a16="http://schemas.microsoft.com/office/drawing/2014/main" val="2155884078"/>
                    </a:ext>
                  </a:extLst>
                </a:gridCol>
                <a:gridCol w="2103970">
                  <a:extLst>
                    <a:ext uri="{9D8B030D-6E8A-4147-A177-3AD203B41FA5}">
                      <a16:colId xmlns:a16="http://schemas.microsoft.com/office/drawing/2014/main" val="3527566971"/>
                    </a:ext>
                  </a:extLst>
                </a:gridCol>
                <a:gridCol w="2103970">
                  <a:extLst>
                    <a:ext uri="{9D8B030D-6E8A-4147-A177-3AD203B41FA5}">
                      <a16:colId xmlns:a16="http://schemas.microsoft.com/office/drawing/2014/main" val="22116990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effectLst/>
                        </a:rPr>
                        <a:t>运动类型</a:t>
                      </a:r>
                    </a:p>
                  </a:txBody>
                  <a:tcPr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effectLst/>
                        </a:rPr>
                        <a:t>参考对象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effectLst/>
                        </a:rPr>
                        <a:t>几何轨迹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effectLst/>
                        </a:rPr>
                        <a:t>周期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effectLst/>
                        </a:rPr>
                        <a:t>典型幅度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768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岁差</a:t>
                      </a:r>
                    </a:p>
                  </a:txBody>
                  <a:tcPr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惯性空间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圆锥面（</a:t>
                      </a:r>
                      <a:r>
                        <a:rPr lang="en-US" altLang="zh-TW">
                          <a:effectLst/>
                        </a:rPr>
                        <a:t>23.5° </a:t>
                      </a:r>
                      <a:r>
                        <a:rPr lang="zh-TW" altLang="en-US">
                          <a:effectLst/>
                        </a:rPr>
                        <a:t>锥角）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>
                          <a:effectLst/>
                        </a:rPr>
                        <a:t>26,000 </a:t>
                      </a:r>
                      <a:r>
                        <a:rPr lang="zh-TW" altLang="en-US">
                          <a:effectLst/>
                        </a:rPr>
                        <a:t>年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>
                          <a:effectLst/>
                        </a:rPr>
                        <a:t>20</a:t>
                      </a:r>
                      <a:r>
                        <a:rPr lang="zh-TW" altLang="en-US">
                          <a:effectLst/>
                        </a:rPr>
                        <a:t>角分</a:t>
                      </a:r>
                      <a:r>
                        <a:rPr lang="en-US" altLang="zh-TW">
                          <a:effectLst/>
                        </a:rPr>
                        <a:t>/</a:t>
                      </a:r>
                      <a:r>
                        <a:rPr lang="zh-TW" altLang="en-US">
                          <a:effectLst/>
                        </a:rPr>
                        <a:t>年（长期）</a:t>
                      </a:r>
                    </a:p>
                  </a:txBody>
                  <a:tcPr marL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481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章动</a:t>
                      </a:r>
                    </a:p>
                  </a:txBody>
                  <a:tcPr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惯性空间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叠加在岁差圆上的小波动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>
                          <a:effectLst/>
                        </a:rPr>
                        <a:t>18.6 </a:t>
                      </a:r>
                      <a:r>
                        <a:rPr lang="zh-TW" altLang="en-US">
                          <a:effectLst/>
                        </a:rPr>
                        <a:t>年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>
                          <a:effectLst/>
                        </a:rPr>
                        <a:t>9.2″</a:t>
                      </a:r>
                    </a:p>
                  </a:txBody>
                  <a:tcPr marL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389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极移</a:t>
                      </a:r>
                    </a:p>
                  </a:txBody>
                  <a:tcPr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地球本体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effectLst/>
                        </a:rPr>
                        <a:t>地表卵圆形 </a:t>
                      </a:r>
                      <a:r>
                        <a:rPr lang="en-US" altLang="zh-TW">
                          <a:effectLst/>
                        </a:rPr>
                        <a:t>(~6×8 </a:t>
                      </a:r>
                      <a:r>
                        <a:rPr lang="en-HK">
                          <a:effectLst/>
                        </a:rPr>
                        <a:t>m)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>
                          <a:effectLst/>
                        </a:rPr>
                        <a:t>435 </a:t>
                      </a:r>
                      <a:r>
                        <a:rPr lang="zh-TW" altLang="en-US">
                          <a:effectLst/>
                        </a:rPr>
                        <a:t>天、</a:t>
                      </a:r>
                      <a:r>
                        <a:rPr lang="en-US" altLang="zh-TW">
                          <a:effectLst/>
                        </a:rPr>
                        <a:t>1 </a:t>
                      </a:r>
                      <a:r>
                        <a:rPr lang="zh-TW" altLang="en-US">
                          <a:effectLst/>
                        </a:rPr>
                        <a:t>年等</a:t>
                      </a:r>
                    </a:p>
                  </a:txBody>
                  <a:tcPr marL="152400" marR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dirty="0">
                          <a:effectLst/>
                        </a:rPr>
                        <a:t>0.1″~0.2″</a:t>
                      </a:r>
                    </a:p>
                  </a:txBody>
                  <a:tcPr marL="15240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51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89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045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C569-E6A8-8FAD-AD6E-A47D41D4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参考系</a:t>
            </a:r>
            <a:r>
              <a:rPr lang="en-US" altLang="zh-TW" dirty="0"/>
              <a:t>(reference </a:t>
            </a:r>
            <a:r>
              <a:rPr lang="en-US" altLang="zh-TW" dirty="0" err="1"/>
              <a:t>systemS</a:t>
            </a:r>
            <a:r>
              <a:rPr lang="en-US" altLang="zh-TW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74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5E3FCE-BDA0-6772-1FC7-C5EEDFF2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带有天文学习惯的参考三维坐标与球坐标</a:t>
            </a:r>
            <a:endParaRPr kumimoji="1" lang="zh-HK" altLang="en-US" dirty="0"/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5AB58B4C-BAF0-AFE7-21D3-B8B40A5E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231" y="1868562"/>
            <a:ext cx="3545087" cy="3062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4E4562E3-5A3C-7810-4216-FB1E0FB2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561" y="1765613"/>
            <a:ext cx="2522828" cy="121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/>
            </a:solidFill>
            <a:miter lim="400000"/>
          </a:ln>
        </p:spPr>
      </p:pic>
      <p:pic>
        <p:nvPicPr>
          <p:cNvPr id="6" name="影像" descr="影像">
            <a:extLst>
              <a:ext uri="{FF2B5EF4-FFF2-40B4-BE49-F238E27FC236}">
                <a16:creationId xmlns:a16="http://schemas.microsoft.com/office/drawing/2014/main" id="{9E76729D-ABC6-1B0D-5820-58213DED6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565" y="3400004"/>
            <a:ext cx="3277196" cy="24110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/>
            </a:solidFill>
            <a:miter lim="400000"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A23BA12-D75A-8960-BE58-1FB7F9B96AA1}"/>
              </a:ext>
            </a:extLst>
          </p:cNvPr>
          <p:cNvSpPr txBox="1"/>
          <p:nvPr/>
        </p:nvSpPr>
        <p:spPr>
          <a:xfrm>
            <a:off x="6928565" y="3896847"/>
            <a:ext cx="457153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HK" altLang="zh-HK" sz="2000" dirty="0"/>
              <a:t>r </a:t>
            </a:r>
            <a:r>
              <a:rPr lang="zh-HK" altLang="en-US" sz="2000" dirty="0"/>
              <a:t>（即径向距离）</a:t>
            </a:r>
            <a:br>
              <a:rPr lang="en-HK" altLang="zh-HK" sz="2000" dirty="0"/>
            </a:br>
            <a:r>
              <a:rPr lang="zh-HK" altLang="en-US" sz="2000" dirty="0"/>
              <a:t>在绝大部分情況下可忽略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D8D6F61-A546-37DC-24F7-0F00881C48A5}"/>
              </a:ext>
            </a:extLst>
          </p:cNvPr>
          <p:cNvSpPr txBox="1"/>
          <p:nvPr/>
        </p:nvSpPr>
        <p:spPr>
          <a:xfrm>
            <a:off x="1923231" y="5202368"/>
            <a:ext cx="457153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HK" altLang="en-US" sz="2400" dirty="0"/>
              <a:t>基本面</a:t>
            </a:r>
            <a:r>
              <a:rPr lang="en-US" altLang="zh-HK" sz="2400" dirty="0"/>
              <a:t>-&gt;</a:t>
            </a:r>
            <a:r>
              <a:rPr lang="en-HK" altLang="zh-HK" sz="2400" dirty="0"/>
              <a:t>z</a:t>
            </a:r>
            <a:r>
              <a:rPr lang="zh-HK" altLang="en-US" sz="2400" dirty="0"/>
              <a:t>轴</a:t>
            </a:r>
          </a:p>
          <a:p>
            <a:r>
              <a:rPr lang="zh-HK" altLang="en-US" sz="2400" dirty="0"/>
              <a:t>经度原点</a:t>
            </a:r>
          </a:p>
        </p:txBody>
      </p:sp>
    </p:spTree>
    <p:extLst>
      <p:ext uri="{BB962C8B-B14F-4D97-AF65-F5344CB8AC3E}">
        <p14:creationId xmlns:p14="http://schemas.microsoft.com/office/powerpoint/2010/main" val="260273567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天顶与地平面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天顶与地平面</a:t>
            </a:r>
          </a:p>
        </p:txBody>
      </p:sp>
      <p:pic>
        <p:nvPicPr>
          <p:cNvPr id="222" name="08fe12p.jpg" descr="08fe12p.jpg"/>
          <p:cNvPicPr>
            <a:picLocks noChangeAspect="1"/>
          </p:cNvPicPr>
          <p:nvPr/>
        </p:nvPicPr>
        <p:blipFill>
          <a:blip r:embed="rId2"/>
          <a:srcRect b="15946"/>
          <a:stretch>
            <a:fillRect/>
          </a:stretch>
        </p:blipFill>
        <p:spPr>
          <a:xfrm>
            <a:off x="1527333" y="1895386"/>
            <a:ext cx="4865496" cy="3067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380" y="2719886"/>
            <a:ext cx="3043804" cy="3462443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</p:pic>
      <p:pic>
        <p:nvPicPr>
          <p:cNvPr id="224" name="t01ef0072ed7a0ede31.jpg" descr="t01ef0072ed7a0ede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391" y="567035"/>
            <a:ext cx="2393156" cy="1794867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铅垂线"/>
          <p:cNvSpPr txBox="1"/>
          <p:nvPr/>
        </p:nvSpPr>
        <p:spPr>
          <a:xfrm>
            <a:off x="9347894" y="283253"/>
            <a:ext cx="55784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 err="1"/>
              <a:t>铅垂线</a:t>
            </a:r>
            <a:endParaRPr sz="126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322EFF-D7E4-952D-4B0C-1E09F8E8B61C}"/>
              </a:ext>
            </a:extLst>
          </p:cNvPr>
          <p:cNvSpPr txBox="1"/>
          <p:nvPr/>
        </p:nvSpPr>
        <p:spPr>
          <a:xfrm>
            <a:off x="7687995" y="6230005"/>
            <a:ext cx="1586974" cy="526555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r>
              <a:rPr lang="zh-TW" altLang="en-US" sz="1266" dirty="0">
                <a:solidFill>
                  <a:srgbClr val="C00000"/>
                </a:solidFill>
              </a:rPr>
              <a:t>铅垂线</a:t>
            </a:r>
          </a:p>
          <a:p>
            <a:pPr algn="ctr" defTabSz="321457" hangingPunct="0"/>
            <a:r>
              <a:rPr lang="en-US" sz="1687" dirty="0" err="1">
                <a:solidFill>
                  <a:srgbClr val="5B5854"/>
                </a:solidFill>
                <a:latin typeface="Avenir Medium"/>
                <a:ea typeface="Avenir Medium"/>
                <a:cs typeface="Avenir Medium"/>
                <a:sym typeface="Avenir Medium"/>
              </a:rPr>
              <a:t>不一定指向地心</a:t>
            </a:r>
            <a:endParaRPr lang="en-US" sz="1687" dirty="0">
              <a:solidFill>
                <a:srgbClr val="5B5854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C84A4D-8962-4215-084E-8C0C2950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地平坐标系</a:t>
            </a:r>
            <a:endParaRPr kumimoji="1" lang="zh-HK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6CB3BC5-61BB-2DC5-F4E4-A1E45E9643CC}"/>
              </a:ext>
            </a:extLst>
          </p:cNvPr>
          <p:cNvSpPr txBox="1"/>
          <p:nvPr/>
        </p:nvSpPr>
        <p:spPr>
          <a:xfrm>
            <a:off x="3357776" y="5117975"/>
            <a:ext cx="4571536" cy="28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HK" altLang="en-US" sz="1266" dirty="0"/>
              <a:t> 地平坐标系</a:t>
            </a:r>
          </a:p>
        </p:txBody>
      </p:sp>
      <p:pic>
        <p:nvPicPr>
          <p:cNvPr id="6" name="Screen Shot 2018-04-10 at 12.32.30.png" descr="Screen Shot 2018-04-10 at 12.32.30.png">
            <a:extLst>
              <a:ext uri="{FF2B5EF4-FFF2-40B4-BE49-F238E27FC236}">
                <a16:creationId xmlns:a16="http://schemas.microsoft.com/office/drawing/2014/main" id="{AE1E6182-AB64-D8F3-E07E-33F2BCF5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289" y="1830586"/>
            <a:ext cx="3661173" cy="3196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1EF5066D-4500-81B4-B77B-FC608C0CE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784" y="3003518"/>
            <a:ext cx="3191121" cy="8509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68888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方位角在地平面测定，跟据原点的不同（南点或北点）和起始方向的不同（左手或右手规则），可以有4种不同的约定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solidFill>
                  <a:srgbClr val="FFFF00"/>
                </a:solidFill>
              </a:rPr>
              <a:t>方位角</a:t>
            </a:r>
            <a:r>
              <a:rPr sz="2400" dirty="0" err="1"/>
              <a:t>在地平面测定，跟据原点的不同（南点或北点）和起始方向的不同（左手或右手规则</a:t>
            </a:r>
            <a:r>
              <a:rPr sz="2400" dirty="0"/>
              <a:t>），可以有4种不同的约定。 </a:t>
            </a:r>
          </a:p>
          <a:p>
            <a:r>
              <a:rPr sz="2400" dirty="0" err="1"/>
              <a:t>按天文界的习惯我们取南点为原点。天文学家习惯于反方向测量方位角（对北半球的人而言，为天体运动的方向</a:t>
            </a:r>
            <a:r>
              <a:rPr sz="2400" dirty="0"/>
              <a:t>） </a:t>
            </a:r>
            <a:r>
              <a:rPr sz="2400" dirty="0" err="1"/>
              <a:t>但如今随着计算及矩阵公式的出现，人们更倾向于使用右手规则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FBE5C-22BC-8ABB-C8C9-48C242DE96F0}"/>
              </a:ext>
            </a:extLst>
          </p:cNvPr>
          <p:cNvSpPr txBox="1"/>
          <p:nvPr/>
        </p:nvSpPr>
        <p:spPr>
          <a:xfrm>
            <a:off x="4465745" y="886533"/>
            <a:ext cx="3260509" cy="50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zh-TW" altLang="en-US" sz="2812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方位角</a:t>
            </a:r>
            <a:r>
              <a:rPr lang="en-US" altLang="zh-TW" sz="2812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 (Azimuth, A</a:t>
            </a:r>
            <a:r>
              <a:rPr lang="en-US" sz="2812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地平高度，是从地平圈向天顶方向量度的，叫作地平高度角h"/>
          <p:cNvSpPr txBox="1">
            <a:spLocks noGrp="1"/>
          </p:cNvSpPr>
          <p:nvPr>
            <p:ph type="body" sz="half" idx="1"/>
          </p:nvPr>
        </p:nvSpPr>
        <p:spPr>
          <a:xfrm>
            <a:off x="2166938" y="1910953"/>
            <a:ext cx="4354572" cy="44648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solidFill>
                  <a:srgbClr val="FFFF00"/>
                </a:solidFill>
              </a:rPr>
              <a:t>地平高度</a:t>
            </a:r>
            <a:r>
              <a:rPr sz="2400" dirty="0" err="1"/>
              <a:t>，是从地平圈向天顶方向量度的，叫作地平高度角h</a:t>
            </a:r>
            <a:endParaRPr lang="en-US" sz="2400" dirty="0"/>
          </a:p>
          <a:p>
            <a:r>
              <a:rPr lang="zh-CN" altLang="en-US" sz="2400" dirty="0"/>
              <a:t> 地平坐标系 采用 地平高度 和 方位角 唯一确定天体的</a:t>
            </a:r>
            <a:r>
              <a:rPr lang="en-US" altLang="zh-CN" sz="2400" dirty="0"/>
              <a:t>(</a:t>
            </a:r>
            <a:r>
              <a:rPr lang="zh-CN" altLang="en-US" sz="2400" dirty="0"/>
              <a:t>瞬时</a:t>
            </a:r>
            <a:r>
              <a:rPr lang="en-US" altLang="zh-CN" sz="2400" dirty="0"/>
              <a:t>)</a:t>
            </a:r>
            <a:r>
              <a:rPr lang="zh-CN" altLang="en-US" sz="2400" dirty="0"/>
              <a:t>位置</a:t>
            </a:r>
            <a:endParaRPr sz="2400" dirty="0"/>
          </a:p>
        </p:txBody>
      </p:sp>
      <p:pic>
        <p:nvPicPr>
          <p:cNvPr id="237" name="Screen Shot 2018-04-10 at 12.32.30.png" descr="Screen Shot 2018-04-10 at 12.32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313" y="1596906"/>
            <a:ext cx="3661173" cy="3196828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地平坐标系"/>
          <p:cNvSpPr txBox="1"/>
          <p:nvPr/>
        </p:nvSpPr>
        <p:spPr>
          <a:xfrm>
            <a:off x="8015380" y="4979729"/>
            <a:ext cx="140904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defRPr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 dirty="0">
                <a:solidFill>
                  <a:srgbClr val="92D050"/>
                </a:solidFill>
              </a:rPr>
              <a:t> </a:t>
            </a:r>
            <a:r>
              <a:rPr sz="1969" dirty="0" err="1">
                <a:solidFill>
                  <a:srgbClr val="92D050"/>
                </a:solidFill>
              </a:rPr>
              <a:t>地平坐标系</a:t>
            </a:r>
            <a:endParaRPr sz="1969" dirty="0">
              <a:solidFill>
                <a:srgbClr val="92D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22F29-CF29-C5EC-BEBA-17C25CFA2E35}"/>
              </a:ext>
            </a:extLst>
          </p:cNvPr>
          <p:cNvSpPr txBox="1"/>
          <p:nvPr/>
        </p:nvSpPr>
        <p:spPr>
          <a:xfrm>
            <a:off x="4091043" y="482204"/>
            <a:ext cx="4177427" cy="50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t">
            <a:spAutoFit/>
          </a:bodyPr>
          <a:lstStyle/>
          <a:p>
            <a:pPr algn="ctr" defTabSz="321457" hangingPunct="0"/>
            <a:r>
              <a:rPr lang="zh-TW" altLang="en-US" sz="2812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地平高度</a:t>
            </a:r>
            <a:r>
              <a:rPr lang="en-US" altLang="zh-TW" sz="2812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 (altitude, alt., </a:t>
            </a:r>
            <a:r>
              <a:rPr lang="en-US" sz="2812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h)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天顶距与地平高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天顶距</a:t>
            </a:r>
            <a:r>
              <a:rPr lang="zh-HK" altLang="en-US" dirty="0"/>
              <a:t>（角）</a:t>
            </a:r>
            <a:r>
              <a:rPr dirty="0" err="1"/>
              <a:t>与地平高度</a:t>
            </a:r>
            <a:endParaRPr dirty="0"/>
          </a:p>
        </p:txBody>
      </p:sp>
      <p:sp>
        <p:nvSpPr>
          <p:cNvPr id="241" name="z + h = 90o"/>
          <p:cNvSpPr txBox="1">
            <a:spLocks noGrp="1"/>
          </p:cNvSpPr>
          <p:nvPr>
            <p:ph type="body" idx="1"/>
          </p:nvPr>
        </p:nvSpPr>
        <p:spPr>
          <a:xfrm>
            <a:off x="4914818" y="1910953"/>
            <a:ext cx="7858125" cy="4464844"/>
          </a:xfrm>
          <a:prstGeom prst="rect">
            <a:avLst/>
          </a:prstGeom>
        </p:spPr>
        <p:txBody>
          <a:bodyPr/>
          <a:lstStyle/>
          <a:p>
            <a:r>
              <a:rPr dirty="0"/>
              <a:t>z + h = 90</a:t>
            </a:r>
            <a:r>
              <a:rPr baseline="31999" dirty="0"/>
              <a:t>o</a:t>
            </a:r>
          </a:p>
        </p:txBody>
      </p:sp>
      <p:pic>
        <p:nvPicPr>
          <p:cNvPr id="242" name="Screen Shot 2018-04-10 at 12.32.30.png" descr="Screen Shot 2018-04-10 at 12.32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008" y="2544961"/>
            <a:ext cx="3661172" cy="3196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45FAA-74D4-2DC8-AD58-E16AEE6B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64" y="1392662"/>
            <a:ext cx="7772400" cy="2174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217C40-9087-6DEB-821B-5E61E4840CA0}"/>
              </a:ext>
            </a:extLst>
          </p:cNvPr>
          <p:cNvSpPr txBox="1"/>
          <p:nvPr/>
        </p:nvSpPr>
        <p:spPr>
          <a:xfrm>
            <a:off x="329184" y="2893814"/>
            <a:ext cx="1706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21457" hangingPunct="0"/>
            <a:r>
              <a:rPr lang="zh-TW" altLang="en-US" sz="1800" dirty="0">
                <a:solidFill>
                  <a:srgbClr val="FFC000"/>
                </a:solidFill>
                <a:latin typeface="Avenir Medium"/>
                <a:ea typeface="Avenir Medium"/>
                <a:cs typeface="Avenir Medium"/>
                <a:sym typeface="Avenir Medium"/>
              </a:rPr>
              <a:t>测</a:t>
            </a:r>
            <a:r>
              <a:rPr lang="zh-TW" altLang="en-US" sz="1800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运动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7D579-61C8-B5BB-85EE-DBA4ECE4BF57}"/>
              </a:ext>
            </a:extLst>
          </p:cNvPr>
          <p:cNvSpPr txBox="1"/>
          <p:nvPr/>
        </p:nvSpPr>
        <p:spPr>
          <a:xfrm>
            <a:off x="774192" y="2476671"/>
            <a:ext cx="1767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C000"/>
                </a:solidFill>
                <a:latin typeface="Avenir Medium"/>
                <a:ea typeface="Avenir Medium"/>
                <a:cs typeface="Avenir Medium"/>
                <a:sym typeface="Avenir Medium"/>
              </a:rPr>
              <a:t>测</a:t>
            </a:r>
            <a:r>
              <a:rPr lang="zh-TW" altLang="en-US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视差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9ED58-4FBA-B11E-A6BC-757DBB5FEB14}"/>
              </a:ext>
            </a:extLst>
          </p:cNvPr>
          <p:cNvSpPr txBox="1"/>
          <p:nvPr/>
        </p:nvSpPr>
        <p:spPr>
          <a:xfrm>
            <a:off x="774192" y="2148225"/>
            <a:ext cx="1706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C000"/>
                </a:solidFill>
                <a:latin typeface="Avenir Medium"/>
                <a:ea typeface="Avenir Medium"/>
                <a:cs typeface="Avenir Medium"/>
                <a:sym typeface="Avenir Medium"/>
              </a:rPr>
              <a:t>测</a:t>
            </a:r>
            <a:r>
              <a:rPr lang="zh-TW" altLang="en-US" sz="1800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方向</a:t>
            </a:r>
            <a:r>
              <a:rPr lang="en-US" altLang="zh-TW" sz="1800" dirty="0">
                <a:solidFill>
                  <a:srgbClr val="FFFF00"/>
                </a:solidFill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60385-A379-006A-45BF-6BB541C82F28}"/>
              </a:ext>
            </a:extLst>
          </p:cNvPr>
          <p:cNvSpPr txBox="1">
            <a:spLocks/>
          </p:cNvSpPr>
          <p:nvPr/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/>
              <a:t>5</a:t>
            </a:r>
            <a:r>
              <a:rPr lang="zh-TW" altLang="en-US" dirty="0"/>
              <a:t>（</a:t>
            </a:r>
            <a:r>
              <a:rPr lang="en-HK" altLang="zh-TW" dirty="0"/>
              <a:t>6</a:t>
            </a:r>
            <a:r>
              <a:rPr lang="zh-TW" altLang="en-US" dirty="0"/>
              <a:t>）参数运动学模型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C8742-D9DC-E0A1-630F-D289EFCC6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064" y="3802695"/>
            <a:ext cx="7772400" cy="27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98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短评： 地平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短评： 地平坐标系 </a:t>
            </a:r>
          </a:p>
        </p:txBody>
      </p:sp>
      <p:sp>
        <p:nvSpPr>
          <p:cNvPr id="263" name="特点：由於地球的自转，在地平系的恒星坐标是一直在变化的，使这一个系统仅适用于地球表面观测者对天体位置的瞬时描述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solidFill>
                  <a:srgbClr val="3AC5F0"/>
                </a:solidFill>
              </a:rPr>
              <a:t>特点：</a:t>
            </a:r>
            <a:r>
              <a:rPr sz="2400" dirty="0" err="1"/>
              <a:t>使这系统适用于地球表面观测者对天体位置的瞬时描述</a:t>
            </a:r>
            <a:endParaRPr sz="2400" dirty="0"/>
          </a:p>
          <a:p>
            <a:r>
              <a:rPr sz="2400" dirty="0" err="1">
                <a:solidFill>
                  <a:srgbClr val="EE37BB"/>
                </a:solidFill>
              </a:rPr>
              <a:t>不足</a:t>
            </a:r>
            <a:r>
              <a:rPr sz="2400" dirty="0">
                <a:solidFill>
                  <a:srgbClr val="EE37BB"/>
                </a:solidFill>
              </a:rPr>
              <a:t>：</a:t>
            </a:r>
            <a:r>
              <a:rPr lang="zh-TW" altLang="en-US" sz="2400" dirty="0"/>
              <a:t> 由於地球的自转，在地平系的恒星坐标是一直在变化的</a:t>
            </a:r>
            <a:endParaRPr lang="en-US" altLang="zh-TW" sz="2400" dirty="0"/>
          </a:p>
          <a:p>
            <a:r>
              <a:rPr sz="2400" dirty="0" err="1"/>
              <a:t>若通过选用天赤道作为基本面，可改善上述不足</a:t>
            </a:r>
            <a:r>
              <a:rPr sz="2400" dirty="0"/>
              <a:t>。</a:t>
            </a:r>
            <a:r>
              <a:rPr lang="en-US" sz="2400" dirty="0"/>
              <a:t>(</a:t>
            </a:r>
            <a:r>
              <a:rPr lang="en-US" sz="2400" dirty="0" err="1"/>
              <a:t>采用</a:t>
            </a:r>
            <a:r>
              <a:rPr lang="zh-TW" altLang="en-US" sz="2400" dirty="0"/>
              <a:t>时角坐标系</a:t>
            </a:r>
            <a:r>
              <a:rPr lang="en-US" sz="2400" dirty="0"/>
              <a:t>)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29726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时角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时角坐标系</a:t>
            </a:r>
            <a:endParaRPr dirty="0"/>
          </a:p>
        </p:txBody>
      </p:sp>
      <p:pic>
        <p:nvPicPr>
          <p:cNvPr id="5" name="celestial_sphere_2w.jpg" descr="celestial_sphere_2w.jpg">
            <a:extLst>
              <a:ext uri="{FF2B5EF4-FFF2-40B4-BE49-F238E27FC236}">
                <a16:creationId xmlns:a16="http://schemas.microsoft.com/office/drawing/2014/main" id="{777FFC4E-90C7-AF2A-D1B1-AB5326EAC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075" y="2095808"/>
            <a:ext cx="2948652" cy="294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isefall.gif" descr="risefall.gif">
            <a:extLst>
              <a:ext uri="{FF2B5EF4-FFF2-40B4-BE49-F238E27FC236}">
                <a16:creationId xmlns:a16="http://schemas.microsoft.com/office/drawing/2014/main" id="{1FB8763D-E09F-844E-B656-2A1CCB5CD9F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73" y="1690880"/>
            <a:ext cx="5140293" cy="3928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时角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时角坐标系</a:t>
            </a:r>
            <a:endParaRPr dirty="0"/>
          </a:p>
        </p:txBody>
      </p:sp>
      <p:sp>
        <p:nvSpPr>
          <p:cNvPr id="268" name="按兩下即可編輯"/>
          <p:cNvSpPr txBox="1">
            <a:spLocks noGrp="1"/>
          </p:cNvSpPr>
          <p:nvPr>
            <p:ph type="body" idx="1"/>
          </p:nvPr>
        </p:nvSpPr>
        <p:spPr>
          <a:xfrm>
            <a:off x="6208260" y="1609296"/>
            <a:ext cx="4010589" cy="4536281"/>
          </a:xfrm>
          <a:prstGeom prst="rect">
            <a:avLst/>
          </a:prstGeom>
        </p:spPr>
        <p:txBody>
          <a:bodyPr/>
          <a:lstStyle/>
          <a:p>
            <a:r>
              <a:rPr lang="zh-HK" altLang="en-US" dirty="0"/>
              <a:t>地平坐标系 与 赤道坐标系 之间的关系
地球自转 </a:t>
            </a:r>
            <a:r>
              <a:rPr lang="en-US" altLang="zh-HK" dirty="0"/>
              <a:t>--》</a:t>
            </a:r>
            <a:r>
              <a:rPr lang="zh-HK" altLang="en-US" dirty="0"/>
              <a:t>恒星日运动</a:t>
            </a:r>
            <a:endParaRPr dirty="0"/>
          </a:p>
        </p:txBody>
      </p:sp>
      <p:pic>
        <p:nvPicPr>
          <p:cNvPr id="2" name="影像" descr="影像">
            <a:extLst>
              <a:ext uri="{FF2B5EF4-FFF2-40B4-BE49-F238E27FC236}">
                <a16:creationId xmlns:a16="http://schemas.microsoft.com/office/drawing/2014/main" id="{865129E0-14C0-A867-F79E-F8CEFDD8D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72"/>
          <a:stretch/>
        </p:blipFill>
        <p:spPr>
          <a:xfrm>
            <a:off x="2403751" y="1806313"/>
            <a:ext cx="3804508" cy="414224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120112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时角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时角坐标系</a:t>
            </a:r>
          </a:p>
        </p:txBody>
      </p:sp>
      <p:pic>
        <p:nvPicPr>
          <p:cNvPr id="269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37" y="1629668"/>
            <a:ext cx="4098727" cy="3598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52" y="3070324"/>
            <a:ext cx="3482578" cy="919759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南点"/>
          <p:cNvSpPr txBox="1"/>
          <p:nvPr/>
        </p:nvSpPr>
        <p:spPr>
          <a:xfrm>
            <a:off x="3687583" y="5274379"/>
            <a:ext cx="58509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96FF"/>
                </a:solidFill>
              </a:defRPr>
            </a:lvl1pPr>
          </a:lstStyle>
          <a:p>
            <a:r>
              <a:rPr sz="2000" dirty="0" err="1">
                <a:solidFill>
                  <a:srgbClr val="00B050"/>
                </a:solidFill>
              </a:rPr>
              <a:t>南点</a:t>
            </a:r>
            <a:endParaRPr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6246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赤纬 𝛿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赤纬</a:t>
            </a:r>
            <a:r>
              <a:rPr dirty="0"/>
              <a:t> 𝛿</a:t>
            </a:r>
          </a:p>
        </p:txBody>
      </p:sp>
      <p:sp>
        <p:nvSpPr>
          <p:cNvPr id="274" name="赤纬 𝛿，代表纬度角，即恒星在天赤道上的高度，在 +90度与-90度 之间"/>
          <p:cNvSpPr txBox="1">
            <a:spLocks noGrp="1"/>
          </p:cNvSpPr>
          <p:nvPr>
            <p:ph type="body" idx="1"/>
          </p:nvPr>
        </p:nvSpPr>
        <p:spPr>
          <a:xfrm>
            <a:off x="685801" y="1521698"/>
            <a:ext cx="5261829" cy="44648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/>
              <a:t>赤纬</a:t>
            </a:r>
            <a:r>
              <a:rPr sz="2400" dirty="0"/>
              <a:t> 𝛿，</a:t>
            </a:r>
            <a:r>
              <a:rPr sz="2400" dirty="0" err="1"/>
              <a:t>代表纬度角，即恒星在天赤道上的高度，在</a:t>
            </a:r>
            <a:r>
              <a:rPr sz="2400" dirty="0"/>
              <a:t> +90度与-90度 </a:t>
            </a:r>
            <a:r>
              <a:rPr sz="2400" dirty="0" err="1"/>
              <a:t>之间</a:t>
            </a:r>
            <a:r>
              <a:rPr lang="en-US" sz="2400" dirty="0"/>
              <a:t>, </a:t>
            </a:r>
            <a:r>
              <a:rPr lang="en-US" sz="2400" dirty="0" err="1"/>
              <a:t>恒定</a:t>
            </a:r>
            <a:br>
              <a:rPr lang="en-HK" sz="2400" dirty="0"/>
            </a:br>
            <a:endParaRPr lang="en-HK" sz="2400" dirty="0"/>
          </a:p>
          <a:p>
            <a:r>
              <a:rPr lang="en-HK" sz="2400" dirty="0" err="1"/>
              <a:t>另外</a:t>
            </a:r>
            <a:r>
              <a:rPr lang="en-HK" sz="2400" dirty="0"/>
              <a:t>，</a:t>
            </a:r>
            <a:r>
              <a:rPr lang="zh-TW" altLang="en-US" sz="2400" dirty="0"/>
              <a:t>天体的赤经所在的半圆 是 天体的赤经圈</a:t>
            </a:r>
            <a:endParaRPr sz="2400" dirty="0"/>
          </a:p>
        </p:txBody>
      </p:sp>
      <p:pic>
        <p:nvPicPr>
          <p:cNvPr id="2" name="影像" descr="影像">
            <a:extLst>
              <a:ext uri="{FF2B5EF4-FFF2-40B4-BE49-F238E27FC236}">
                <a16:creationId xmlns:a16="http://schemas.microsoft.com/office/drawing/2014/main" id="{04AB8903-743A-2CC0-A264-8DD92F581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52" y="1882701"/>
            <a:ext cx="3522337" cy="3092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时角坐标系"/>
          <p:cNvSpPr txBox="1">
            <a:spLocks noGrp="1"/>
          </p:cNvSpPr>
          <p:nvPr>
            <p:ph type="title"/>
          </p:nvPr>
        </p:nvSpPr>
        <p:spPr>
          <a:xfrm>
            <a:off x="533401" y="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时角</a:t>
            </a:r>
            <a:r>
              <a:rPr lang="en-US" altLang="zh-TW" dirty="0"/>
              <a:t>(</a:t>
            </a:r>
            <a:r>
              <a:rPr lang="en-HK" dirty="0"/>
              <a:t>hour angle) H</a:t>
            </a:r>
            <a:endParaRPr dirty="0"/>
          </a:p>
        </p:txBody>
      </p:sp>
      <p:pic>
        <p:nvPicPr>
          <p:cNvPr id="2" name="影像" descr="影像">
            <a:extLst>
              <a:ext uri="{FF2B5EF4-FFF2-40B4-BE49-F238E27FC236}">
                <a16:creationId xmlns:a16="http://schemas.microsoft.com/office/drawing/2014/main" id="{865129E0-14C0-A867-F79E-F8CEFDD8D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37" y="1402870"/>
            <a:ext cx="7351396" cy="4052260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</p:spPr>
      </p:pic>
      <p:sp>
        <p:nvSpPr>
          <p:cNvPr id="3" name="从观测者子午圈与天赤道交点算起，到天体的赤径圈与天赤道的交点，面向南，沿着赤道圈顺时针方向，用小时计量的。圆周一圈是360度，折合24小时，即每小时15度。">
            <a:extLst>
              <a:ext uri="{FF2B5EF4-FFF2-40B4-BE49-F238E27FC236}">
                <a16:creationId xmlns:a16="http://schemas.microsoft.com/office/drawing/2014/main" id="{C2AB41E7-532A-C806-31AC-900399DAA3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66937" y="5482405"/>
            <a:ext cx="7858125" cy="153199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时角 是</a:t>
            </a:r>
            <a:r>
              <a:rPr lang="en-US" altLang="zh-TW" dirty="0"/>
              <a:t> </a:t>
            </a:r>
            <a:r>
              <a:rPr dirty="0" err="1"/>
              <a:t>从观测者</a:t>
            </a:r>
            <a:r>
              <a:rPr dirty="0" err="1">
                <a:solidFill>
                  <a:srgbClr val="FF0000"/>
                </a:solidFill>
              </a:rPr>
              <a:t>子午圈</a:t>
            </a:r>
            <a:r>
              <a:rPr dirty="0" err="1"/>
              <a:t>与天赤道交点算起，到</a:t>
            </a:r>
            <a:r>
              <a:rPr dirty="0" err="1">
                <a:solidFill>
                  <a:srgbClr val="00B0F0"/>
                </a:solidFill>
              </a:rPr>
              <a:t>天体的赤</a:t>
            </a:r>
            <a:r>
              <a:rPr lang="zh-HK" altLang="en-US" dirty="0">
                <a:solidFill>
                  <a:srgbClr val="00B0F0"/>
                </a:solidFill>
              </a:rPr>
              <a:t>经</a:t>
            </a:r>
            <a:r>
              <a:rPr dirty="0">
                <a:solidFill>
                  <a:srgbClr val="00B0F0"/>
                </a:solidFill>
              </a:rPr>
              <a:t>圈</a:t>
            </a:r>
            <a:r>
              <a:rPr dirty="0"/>
              <a:t>与天赤道的交点，面向南，沿着赤道圈顺时针方向，用小时计量。圆周一圈是360度，折合24小时，即每小时15度。</a:t>
            </a:r>
            <a:br>
              <a:rPr lang="en-HK" dirty="0"/>
            </a:b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04063539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短评：时角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短评：时角坐标系 </a:t>
            </a:r>
          </a:p>
        </p:txBody>
      </p:sp>
      <p:sp>
        <p:nvSpPr>
          <p:cNvPr id="285" name="特点： 一个晚上中，所有天体均沿著dH/dt正方向移动，对于天文观测来说是很方便实用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solidFill>
                  <a:srgbClr val="3AC5F0"/>
                </a:solidFill>
              </a:rPr>
              <a:t>特点</a:t>
            </a:r>
            <a:r>
              <a:rPr sz="2400" dirty="0">
                <a:solidFill>
                  <a:srgbClr val="3AC5F0"/>
                </a:solidFill>
              </a:rPr>
              <a:t>：</a:t>
            </a:r>
            <a:r>
              <a:rPr sz="2400" dirty="0"/>
              <a:t> </a:t>
            </a:r>
            <a:r>
              <a:rPr sz="2400" dirty="0" err="1"/>
              <a:t>一个晚上中，所有天体均沿著dH</a:t>
            </a:r>
            <a:r>
              <a:rPr sz="2400" dirty="0"/>
              <a:t>/</a:t>
            </a:r>
            <a:r>
              <a:rPr sz="2400" dirty="0" err="1"/>
              <a:t>dt正方向移动，对于天文观测来说是很方便</a:t>
            </a:r>
            <a:r>
              <a:rPr lang="zh-HK" altLang="en-US" sz="2400" dirty="0"/>
              <a:t>、</a:t>
            </a:r>
            <a:r>
              <a:rPr sz="2400" dirty="0" err="1"/>
              <a:t>实用的</a:t>
            </a:r>
            <a:endParaRPr sz="2400" dirty="0"/>
          </a:p>
          <a:p>
            <a:r>
              <a:rPr sz="2400" dirty="0" err="1">
                <a:solidFill>
                  <a:srgbClr val="EE37BB"/>
                </a:solidFill>
              </a:rPr>
              <a:t>不足：</a:t>
            </a:r>
            <a:r>
              <a:rPr sz="2400" dirty="0" err="1"/>
              <a:t>对於确定恒星在天球上的位置（及制作星表）就不理想了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赤道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赤道坐标系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3CDA0-F604-A977-54F8-C3AE03B6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61" y="1111418"/>
            <a:ext cx="5023495" cy="439324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赤道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赤道坐标系</a:t>
            </a:r>
          </a:p>
        </p:txBody>
      </p:sp>
      <p:pic>
        <p:nvPicPr>
          <p:cNvPr id="293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293" y="3496283"/>
            <a:ext cx="3161110" cy="884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0000">
            <a:off x="2820293" y="2149078"/>
            <a:ext cx="3598665" cy="3464719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Celestial equator"/>
          <p:cNvSpPr txBox="1"/>
          <p:nvPr/>
        </p:nvSpPr>
        <p:spPr>
          <a:xfrm>
            <a:off x="4379605" y="5059831"/>
            <a:ext cx="1429880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/>
              <a:t>Celestial equator</a:t>
            </a:r>
          </a:p>
        </p:txBody>
      </p:sp>
      <p:sp>
        <p:nvSpPr>
          <p:cNvPr id="296" name="春分点"/>
          <p:cNvSpPr txBox="1"/>
          <p:nvPr/>
        </p:nvSpPr>
        <p:spPr>
          <a:xfrm>
            <a:off x="1728598" y="4792134"/>
            <a:ext cx="557846" cy="266933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266" dirty="0" err="1"/>
              <a:t>春分点</a:t>
            </a:r>
            <a:endParaRPr sz="126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12ACF-8EC6-9804-F5E8-C38F732BD830}"/>
              </a:ext>
            </a:extLst>
          </p:cNvPr>
          <p:cNvSpPr txBox="1"/>
          <p:nvPr/>
        </p:nvSpPr>
        <p:spPr>
          <a:xfrm>
            <a:off x="6933583" y="2040016"/>
            <a:ext cx="4572616" cy="1323439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TW" altLang="en-US" sz="2000" dirty="0"/>
              <a:t>赤经</a:t>
            </a:r>
            <a:r>
              <a:rPr lang="el-GR" altLang="zh-TW" sz="2000" dirty="0"/>
              <a:t>α</a:t>
            </a:r>
            <a:r>
              <a:rPr lang="en-US" altLang="zh-TW" sz="2000" dirty="0"/>
              <a:t> (HH MM SS) or 0-360 </a:t>
            </a:r>
            <a:r>
              <a:rPr lang="zh-TW" altLang="en-US" sz="2000" dirty="0"/>
              <a:t>度</a:t>
            </a:r>
            <a:r>
              <a:rPr lang="en-US" altLang="zh-TW" sz="2000" dirty="0"/>
              <a:t>, </a:t>
            </a:r>
          </a:p>
          <a:p>
            <a:br>
              <a:rPr lang="en-US" altLang="zh-TW" sz="2000" dirty="0"/>
            </a:br>
            <a:r>
              <a:rPr lang="zh-TW" altLang="en-US" sz="2000" dirty="0"/>
              <a:t>赤纬 𝛿，在 </a:t>
            </a:r>
            <a:r>
              <a:rPr lang="en-US" altLang="zh-TW" sz="2000" dirty="0"/>
              <a:t>+90</a:t>
            </a:r>
            <a:r>
              <a:rPr lang="zh-TW" altLang="en-US" sz="2000" dirty="0"/>
              <a:t>度与</a:t>
            </a:r>
            <a:r>
              <a:rPr lang="en-US" altLang="zh-TW" sz="2000" dirty="0"/>
              <a:t>-90</a:t>
            </a:r>
            <a:r>
              <a:rPr lang="zh-TW" altLang="en-US" sz="2000" dirty="0"/>
              <a:t>度 之间</a:t>
            </a:r>
            <a:br>
              <a:rPr lang="zh-TW" altLang="en-US" sz="2000" dirty="0"/>
            </a:br>
            <a:endParaRPr lang="en-US" sz="2000" dirty="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短评：赤道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短评：赤道坐标系</a:t>
            </a:r>
          </a:p>
        </p:txBody>
      </p:sp>
      <p:sp>
        <p:nvSpPr>
          <p:cNvPr id="299" name="是现代天文学上最重要的坐标系之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/>
              <a:t>是现代天文学上最重要的坐标系之一</a:t>
            </a:r>
            <a:endParaRPr sz="2400" dirty="0"/>
          </a:p>
          <a:p>
            <a:r>
              <a:rPr sz="2400" dirty="0" err="1"/>
              <a:t>很多新发现的天体是用</a:t>
            </a:r>
            <a:r>
              <a:rPr lang="zh-CN" altLang="en-US" sz="2400" dirty="0"/>
              <a:t>该</a:t>
            </a:r>
            <a:r>
              <a:rPr sz="2400" dirty="0" err="1"/>
              <a:t>天体的赤道坐标命名</a:t>
            </a:r>
            <a:endParaRPr sz="2400" dirty="0"/>
          </a:p>
          <a:p>
            <a:r>
              <a:rPr sz="2400" dirty="0" err="1"/>
              <a:t>赤道坐标系在赤道面上的经度原点，是取自地球的平均轨道面与天赤道的交点，</a:t>
            </a:r>
            <a:r>
              <a:rPr sz="2400" dirty="0" err="1">
                <a:solidFill>
                  <a:srgbClr val="FFFF00"/>
                </a:solidFill>
              </a:rPr>
              <a:t>即习惯上所称的春分点，γ</a:t>
            </a:r>
            <a:r>
              <a:rPr sz="2400" dirty="0"/>
              <a:t>.</a:t>
            </a:r>
            <a:endParaRPr lang="en-US" sz="2400" dirty="0"/>
          </a:p>
          <a:p>
            <a:r>
              <a:rPr lang="zh-HK" altLang="en-US" sz="2400" dirty="0"/>
              <a:t>春分点，</a:t>
            </a:r>
            <a:r>
              <a:rPr lang="el-GR" altLang="zh-HK" sz="2400" dirty="0"/>
              <a:t>γ</a:t>
            </a:r>
            <a:r>
              <a:rPr lang="zh-HK" altLang="en-US" sz="2400" dirty="0"/>
              <a:t>在黃道坐标系中也是经度原点</a:t>
            </a:r>
            <a:endParaRPr lang="en-US" altLang="zh-HK" sz="2400" dirty="0"/>
          </a:p>
          <a:p>
            <a:r>
              <a:rPr lang="zh-HK" altLang="en-US" sz="2400" dirty="0"/>
              <a:t>地球（地月系统）的平均轨道面 </a:t>
            </a:r>
            <a:r>
              <a:rPr lang="zh-HK" altLang="en-US" sz="2400" dirty="0">
                <a:sym typeface="Wingdings" pitchFamily="2" charset="2"/>
              </a:rPr>
              <a:t></a:t>
            </a:r>
            <a:r>
              <a:rPr lang="zh-HK" altLang="en-US" sz="2400" dirty="0"/>
              <a:t>黃道面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CA795D-566F-E3D1-AB37-161B38D31B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8FB385-E97A-F8F1-14B4-15BB5D3E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2717799" cy="1456267"/>
          </a:xfrm>
        </p:spPr>
        <p:txBody>
          <a:bodyPr>
            <a:normAutofit fontScale="90000"/>
          </a:bodyPr>
          <a:lstStyle/>
          <a:p>
            <a:r>
              <a:rPr lang="en-US" dirty="0"/>
              <a:t>Stars, planets, &amp; galaxies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3C55D-C687-2EF3-ADA5-89676925D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60" y="456818"/>
            <a:ext cx="7111837" cy="4731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2FD33D-8350-5A60-5C4E-0DAB5993AB76}"/>
              </a:ext>
            </a:extLst>
          </p:cNvPr>
          <p:cNvSpPr txBox="1"/>
          <p:nvPr/>
        </p:nvSpPr>
        <p:spPr>
          <a:xfrm>
            <a:off x="3403600" y="56061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恒星是星系的主要组分之一，也是行星系统的主要角色，因此，恒星物理是天文学的基石</a:t>
            </a:r>
          </a:p>
        </p:txBody>
      </p:sp>
    </p:spTree>
    <p:extLst>
      <p:ext uri="{BB962C8B-B14F-4D97-AF65-F5344CB8AC3E}">
        <p14:creationId xmlns:p14="http://schemas.microsoft.com/office/powerpoint/2010/main" val="278735037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黃道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黃道坐标系</a:t>
            </a:r>
            <a:endParaRPr dirty="0"/>
          </a:p>
        </p:txBody>
      </p:sp>
      <p:pic>
        <p:nvPicPr>
          <p:cNvPr id="316" name="Ecliptic_frame.jpeg" descr="Ecliptic_fra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284" y="1370660"/>
            <a:ext cx="4225433" cy="482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银道坐标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银道坐标系</a:t>
            </a:r>
          </a:p>
        </p:txBody>
      </p:sp>
      <p:pic>
        <p:nvPicPr>
          <p:cNvPr id="319" name="Galactic_frame.jpeg" descr="Galactic_fra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19" y="1304068"/>
            <a:ext cx="5445030" cy="4541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银河系结构、恒星动力学"/>
          <p:cNvSpPr txBox="1">
            <a:spLocks noGrp="1"/>
          </p:cNvSpPr>
          <p:nvPr>
            <p:ph type="title"/>
          </p:nvPr>
        </p:nvSpPr>
        <p:spPr>
          <a:xfrm>
            <a:off x="707231" y="2162533"/>
            <a:ext cx="2869089" cy="2053828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银河系结构、恒星动力学</a:t>
            </a:r>
            <a:endParaRPr dirty="0"/>
          </a:p>
        </p:txBody>
      </p:sp>
      <p:pic>
        <p:nvPicPr>
          <p:cNvPr id="322" name="3325844259.jpg" descr="3325844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759" y="773651"/>
            <a:ext cx="6831489" cy="38256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银道坐标系用于需要以银道面作为自然对称面的研究领域，例如银河系运动或动力学研究中。银道面作为一个基本面，他的精确物理定义却并不存在，习惯上选取一个接近垂直于银河系旋转向量的平面作为银道面">
            <a:extLst>
              <a:ext uri="{FF2B5EF4-FFF2-40B4-BE49-F238E27FC236}">
                <a16:creationId xmlns:a16="http://schemas.microsoft.com/office/drawing/2014/main" id="{47EA541D-A5BD-1A8F-191D-7F23F690456B}"/>
              </a:ext>
            </a:extLst>
          </p:cNvPr>
          <p:cNvSpPr txBox="1">
            <a:spLocks/>
          </p:cNvSpPr>
          <p:nvPr/>
        </p:nvSpPr>
        <p:spPr>
          <a:xfrm>
            <a:off x="3746776" y="4756388"/>
            <a:ext cx="8197453" cy="1511539"/>
          </a:xfrm>
          <a:prstGeom prst="rect">
            <a:avLst/>
          </a:prstGeom>
        </p:spPr>
        <p:txBody>
          <a:bodyPr/>
          <a:lstStyle>
            <a:lvl1pPr marL="381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762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2pPr>
            <a:lvl3pPr marL="1143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3pPr>
            <a:lvl4pPr marL="1524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4pPr>
            <a:lvl5pPr marL="1905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5pPr>
            <a:lvl6pPr marL="2286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6pPr>
            <a:lvl7pPr marL="2667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7pPr>
            <a:lvl8pPr marL="3048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8pPr>
            <a:lvl9pPr marL="3429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9pPr>
          </a:lstStyle>
          <a:p>
            <a:pPr hangingPunct="1"/>
            <a:r>
              <a:rPr lang="zh-HK" altLang="en-US" sz="1969" dirty="0">
                <a:solidFill>
                  <a:srgbClr val="FFFF00"/>
                </a:solidFill>
              </a:rPr>
              <a:t>银道坐标系用于需要以银道面作为自然对称面的研究领域，例如银河系运动或动力学研究中。银道面作为一个基本面，他的精确物理定义却并不存在，习惯上选取一个接近垂直于银河系旋转向量的平面作为银道面</a:t>
            </a:r>
          </a:p>
        </p:txBody>
      </p:sp>
    </p:spTree>
    <p:extLst>
      <p:ext uri="{BB962C8B-B14F-4D97-AF65-F5344CB8AC3E}">
        <p14:creationId xmlns:p14="http://schemas.microsoft.com/office/powerpoint/2010/main" val="159809706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800px-Motion_of_Sun,_Earth_and_Moon_around_the_Milky_Way.jpg" descr="800px-Motion_of_Sun,_Earth_and_Moon_around_the_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750094"/>
            <a:ext cx="7143750" cy="53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2DBE019-BC71-A2F3-1844-7E83A269D3E1}"/>
              </a:ext>
            </a:extLst>
          </p:cNvPr>
          <p:cNvSpPr txBox="1"/>
          <p:nvPr/>
        </p:nvSpPr>
        <p:spPr>
          <a:xfrm>
            <a:off x="3635342" y="268137"/>
            <a:ext cx="4571394" cy="525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HK" altLang="en-US" sz="2812" dirty="0">
                <a:solidFill>
                  <a:schemeClr val="bg1">
                    <a:lumMod val="10000"/>
                    <a:lumOff val="90000"/>
                  </a:schemeClr>
                </a:solidFill>
              </a:rPr>
              <a:t>黃道面与银道面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4HjKQ.png" descr="4HjK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90" y="1526977"/>
            <a:ext cx="8277820" cy="4732734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赤道坐标中的黄道和银道"/>
          <p:cNvSpPr txBox="1">
            <a:spLocks noGrp="1"/>
          </p:cNvSpPr>
          <p:nvPr>
            <p:ph type="title"/>
          </p:nvPr>
        </p:nvSpPr>
        <p:spPr>
          <a:xfrm>
            <a:off x="876618" y="0"/>
            <a:ext cx="7858125" cy="2053828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赤道坐标中的黄道和银道</a:t>
            </a:r>
            <a:endParaRPr dirty="0"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坐标系的变换"/>
          <p:cNvSpPr txBox="1">
            <a:spLocks noGrp="1"/>
          </p:cNvSpPr>
          <p:nvPr>
            <p:ph type="title"/>
          </p:nvPr>
        </p:nvSpPr>
        <p:spPr>
          <a:xfrm>
            <a:off x="533401" y="252643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坐标系的变换</a:t>
            </a:r>
            <a:endParaRPr dirty="0"/>
          </a:p>
        </p:txBody>
      </p:sp>
      <p:pic>
        <p:nvPicPr>
          <p:cNvPr id="333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086" y="1385590"/>
            <a:ext cx="6625828" cy="2562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039" y="4993183"/>
            <a:ext cx="1839516" cy="884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207" y="4246066"/>
            <a:ext cx="5259587" cy="2009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坐标系的变换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坐标系的变换</a:t>
            </a:r>
            <a:endParaRPr dirty="0"/>
          </a:p>
        </p:txBody>
      </p:sp>
      <p:sp>
        <p:nvSpPr>
          <p:cNvPr id="338" name="赤道坐标系(α,𝛿)到黄道坐标系(l,b)…"/>
          <p:cNvSpPr txBox="1">
            <a:spLocks noGrp="1"/>
          </p:cNvSpPr>
          <p:nvPr>
            <p:ph type="body" idx="1"/>
          </p:nvPr>
        </p:nvSpPr>
        <p:spPr>
          <a:xfrm>
            <a:off x="1486218" y="1196578"/>
            <a:ext cx="7858125" cy="44648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HK" altLang="en-US" sz="2400" b="1" dirty="0"/>
              <a:t>例子：</a:t>
            </a:r>
            <a:r>
              <a:rPr sz="2400" dirty="0" err="1"/>
              <a:t>赤道坐标系</a:t>
            </a:r>
            <a:r>
              <a:rPr sz="2400" dirty="0"/>
              <a:t>(α,𝛿)</a:t>
            </a:r>
            <a:r>
              <a:rPr sz="2400" dirty="0" err="1"/>
              <a:t>到黄道坐标系</a:t>
            </a:r>
            <a:r>
              <a:rPr sz="2400" dirty="0"/>
              <a:t>(</a:t>
            </a:r>
            <a:r>
              <a:rPr sz="2400" i="1" dirty="0" err="1"/>
              <a:t>l</a:t>
            </a:r>
            <a:r>
              <a:rPr sz="2400" dirty="0" err="1"/>
              <a:t>,</a:t>
            </a:r>
            <a:r>
              <a:rPr sz="2400" i="1" dirty="0" err="1"/>
              <a:t>b</a:t>
            </a:r>
            <a:r>
              <a:rPr sz="2400" dirty="0"/>
              <a:t>)</a:t>
            </a:r>
          </a:p>
          <a:p>
            <a:r>
              <a:rPr sz="2400" dirty="0" err="1"/>
              <a:t>同样以春分点γ作为经度原点</a:t>
            </a:r>
            <a:endParaRPr sz="2400" dirty="0"/>
          </a:p>
          <a:p>
            <a:r>
              <a:rPr sz="2400" dirty="0"/>
              <a:t>这两个坐标系的变换仅仅是绕一个共同的轴e</a:t>
            </a:r>
            <a:r>
              <a:rPr sz="2400" baseline="-5999" dirty="0"/>
              <a:t>1</a:t>
            </a:r>
            <a:r>
              <a:rPr sz="2400" dirty="0"/>
              <a:t> </a:t>
            </a:r>
            <a:r>
              <a:rPr sz="2400" dirty="0" err="1"/>
              <a:t>转一个角度ε</a:t>
            </a:r>
            <a:r>
              <a:rPr sz="2400" dirty="0"/>
              <a:t> </a:t>
            </a:r>
          </a:p>
        </p:txBody>
      </p:sp>
      <p:pic>
        <p:nvPicPr>
          <p:cNvPr id="339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211" y="4385964"/>
            <a:ext cx="2339578" cy="34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69" y="5110758"/>
            <a:ext cx="3929063" cy="1017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79EC10-C0C6-2CA0-BB2C-C7611285B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坐标的变换</a:t>
            </a:r>
            <a:endParaRPr kumimoji="1"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6EDD73-7B11-ED43-8B08-33C837B2B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729917"/>
            <a:ext cx="10131425" cy="3649133"/>
          </a:xfrm>
        </p:spPr>
        <p:txBody>
          <a:bodyPr/>
          <a:lstStyle/>
          <a:p>
            <a:r>
              <a:rPr kumimoji="1" lang="en-HK" altLang="zh-HK" dirty="0"/>
              <a:t>https://</a:t>
            </a:r>
            <a:r>
              <a:rPr kumimoji="1" lang="en-HK" altLang="zh-HK" dirty="0" err="1"/>
              <a:t>heasarc.gsfc.nasa.gov</a:t>
            </a:r>
            <a:r>
              <a:rPr kumimoji="1" lang="en-HK" altLang="zh-HK" dirty="0"/>
              <a:t>/</a:t>
            </a:r>
            <a:r>
              <a:rPr kumimoji="1" lang="en-HK" altLang="zh-HK" dirty="0" err="1"/>
              <a:t>cgi</a:t>
            </a:r>
            <a:r>
              <a:rPr kumimoji="1" lang="en-HK" altLang="zh-HK" dirty="0"/>
              <a:t>-bin/Tools/</a:t>
            </a:r>
            <a:r>
              <a:rPr kumimoji="1" lang="en-HK" altLang="zh-HK" dirty="0" err="1"/>
              <a:t>convcoord</a:t>
            </a:r>
            <a:r>
              <a:rPr kumimoji="1" lang="en-HK" altLang="zh-HK" dirty="0"/>
              <a:t>/</a:t>
            </a:r>
            <a:r>
              <a:rPr kumimoji="1" lang="en-HK" altLang="zh-HK" dirty="0" err="1"/>
              <a:t>convcoord.pl</a:t>
            </a:r>
            <a:endParaRPr kumimoji="1"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7E261C-67F7-7058-0894-D57A1D6B4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92" y="3043100"/>
            <a:ext cx="5464969" cy="2467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AA156-089C-AEAC-E2EC-902C1CAAB8B0}"/>
              </a:ext>
            </a:extLst>
          </p:cNvPr>
          <p:cNvSpPr txBox="1"/>
          <p:nvPr/>
        </p:nvSpPr>
        <p:spPr>
          <a:xfrm>
            <a:off x="884292" y="58790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http://zhiqihuang.top/cm/codes/coordinate_transform.py</a:t>
            </a:r>
            <a:endParaRPr lang="en-US" dirty="0"/>
          </a:p>
          <a:p>
            <a:r>
              <a:rPr lang="en-US" dirty="0" err="1"/>
              <a:t>astropy</a:t>
            </a:r>
            <a:r>
              <a:rPr lang="en-US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282889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A34B74-BB3F-13D4-B4EB-20088F8E5D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40494F-2011-C60F-FDA2-F9CE144A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关于恒星，我会想到⋯⋯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9457E-34F7-0302-5041-5CC3D10C6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02" y="1823671"/>
            <a:ext cx="3280704" cy="3379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25248-2B2E-390A-BBA9-CF2B4E298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86" y="1823671"/>
            <a:ext cx="3271306" cy="32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472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782FF-9403-F3BA-513C-69E10B00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5763" y="152400"/>
            <a:ext cx="3098800" cy="3454400"/>
          </a:xfrm>
          <a:prstGeom prst="rect">
            <a:avLst/>
          </a:prstGeom>
        </p:spPr>
      </p:pic>
      <p:sp>
        <p:nvSpPr>
          <p:cNvPr id="6" name="赫罗图的横座标是光谱的型态，依照温度的顺序由左向右依序为O、B、A、F、G、K、M等类型，是由哈佛大学天文台发展出来的，称为哈佛分类法。">
            <a:extLst>
              <a:ext uri="{FF2B5EF4-FFF2-40B4-BE49-F238E27FC236}">
                <a16:creationId xmlns:a16="http://schemas.microsoft.com/office/drawing/2014/main" id="{7365099D-90B2-AF65-64E6-15E3FB583BCF}"/>
              </a:ext>
            </a:extLst>
          </p:cNvPr>
          <p:cNvSpPr txBox="1">
            <a:spLocks/>
          </p:cNvSpPr>
          <p:nvPr/>
        </p:nvSpPr>
        <p:spPr>
          <a:xfrm>
            <a:off x="8398507" y="2468589"/>
            <a:ext cx="3437930" cy="271459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>
            <a:normAutofit fontScale="77500" lnSpcReduction="20000"/>
          </a:bodyPr>
          <a:lstStyle>
            <a:lvl1pPr marL="285750" indent="-285750" algn="l" defTabSz="374904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3280" kern="1200" cap="none" spc="65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赫罗图</a:t>
            </a:r>
            <a:r>
              <a:rPr lang="zh-TW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的横座标是光谱的型态，依照温度的顺序由左向右依序为</a:t>
            </a:r>
            <a:r>
              <a:rPr lang="en-HK" dirty="0">
                <a:solidFill>
                  <a:schemeClr val="bg1">
                    <a:lumMod val="95000"/>
                    <a:lumOff val="5000"/>
                  </a:schemeClr>
                </a:solidFill>
              </a:rPr>
              <a:t>O、B、A、F、G、K、M</a:t>
            </a:r>
            <a:r>
              <a:rPr lang="zh-TW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等类型，是由哈佛大学天文台发展出来的，称为哈佛分类法。</a:t>
            </a:r>
          </a:p>
        </p:txBody>
      </p:sp>
      <p:pic>
        <p:nvPicPr>
          <p:cNvPr id="7" name="400px-HR-diag-no-text-2.svg.png" descr="400px-HR-diag-no-text-2.svg.png">
            <a:extLst>
              <a:ext uri="{FF2B5EF4-FFF2-40B4-BE49-F238E27FC236}">
                <a16:creationId xmlns:a16="http://schemas.microsoft.com/office/drawing/2014/main" id="{5C38DA72-AB59-7B89-30A8-4A43B3385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63" y="1480007"/>
            <a:ext cx="3571876" cy="4080867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01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恒星吸收线的形成原理图…"/>
          <p:cNvSpPr txBox="1">
            <a:spLocks noGrp="1"/>
          </p:cNvSpPr>
          <p:nvPr>
            <p:ph type="body" sz="half" idx="1"/>
          </p:nvPr>
        </p:nvSpPr>
        <p:spPr>
          <a:xfrm>
            <a:off x="3128227" y="3092756"/>
            <a:ext cx="5494871" cy="2714591"/>
          </a:xfrm>
          <a:prstGeom prst="rect">
            <a:avLst/>
          </a:prstGeom>
        </p:spPr>
        <p:txBody>
          <a:bodyPr anchor="b"/>
          <a:lstStyle/>
          <a:p>
            <a:r>
              <a:t>恒星吸收线的形成原理图</a:t>
            </a:r>
          </a:p>
          <a:p>
            <a:r>
              <a:t>吸收线的分布与强度主要受恒星大气的温度所决定</a:t>
            </a:r>
          </a:p>
        </p:txBody>
      </p:sp>
      <p:pic>
        <p:nvPicPr>
          <p:cNvPr id="186" name="absorption.png" descr="absor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61" y="1329706"/>
            <a:ext cx="6628514" cy="265140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7" name="恒星光谱型"/>
          <p:cNvSpPr txBox="1"/>
          <p:nvPr/>
        </p:nvSpPr>
        <p:spPr>
          <a:xfrm>
            <a:off x="2013883" y="334863"/>
            <a:ext cx="1399334" cy="37516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sz="1969"/>
              <a:t>恒星光谱型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CCDE1D-0FD8-7F5E-AB06-01CD9B45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45970" y="963227"/>
            <a:ext cx="2959100" cy="3327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恒星大气中主要成分--氢"/>
          <p:cNvSpPr txBox="1">
            <a:spLocks noGrp="1"/>
          </p:cNvSpPr>
          <p:nvPr>
            <p:ph type="title"/>
          </p:nvPr>
        </p:nvSpPr>
        <p:spPr>
          <a:xfrm>
            <a:off x="1997274" y="636554"/>
            <a:ext cx="8197453" cy="959314"/>
          </a:xfrm>
          <a:prstGeom prst="rect">
            <a:avLst/>
          </a:prstGeom>
        </p:spPr>
        <p:txBody>
          <a:bodyPr/>
          <a:lstStyle>
            <a:lvl1pPr>
              <a:defRPr sz="4800" spc="96"/>
            </a:lvl1pPr>
          </a:lstStyle>
          <a:p>
            <a:r>
              <a:t>恒星大气中主要成分--氢</a:t>
            </a:r>
          </a:p>
        </p:txBody>
      </p:sp>
      <p:sp>
        <p:nvSpPr>
          <p:cNvPr id="190" name="恒星光谱型"/>
          <p:cNvSpPr txBox="1"/>
          <p:nvPr/>
        </p:nvSpPr>
        <p:spPr>
          <a:xfrm>
            <a:off x="2013883" y="334863"/>
            <a:ext cx="1399334" cy="37516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2800" cap="all" spc="5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sz="1969"/>
              <a:t>恒星光谱型</a:t>
            </a:r>
          </a:p>
        </p:txBody>
      </p:sp>
      <p:sp>
        <p:nvSpPr>
          <p:cNvPr id="191" name="Rectangle"/>
          <p:cNvSpPr/>
          <p:nvPr/>
        </p:nvSpPr>
        <p:spPr>
          <a:xfrm>
            <a:off x="4857843" y="1713639"/>
            <a:ext cx="1256017" cy="959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36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endParaRPr sz="2531"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026" y="1674316"/>
            <a:ext cx="5536407" cy="454521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87" y="3004965"/>
            <a:ext cx="3460835" cy="89312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4" name="巴尔末线"/>
          <p:cNvSpPr txBox="1"/>
          <p:nvPr/>
        </p:nvSpPr>
        <p:spPr>
          <a:xfrm>
            <a:off x="3094210" y="3553069"/>
            <a:ext cx="1034963" cy="35343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600" cap="all" spc="5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sz="1828"/>
              <a:t>巴尔末线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3511</TotalTime>
  <Words>1407</Words>
  <Application>Microsoft Macintosh PowerPoint</Application>
  <PresentationFormat>Widescreen</PresentationFormat>
  <Paragraphs>245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Google Sans Text</vt:lpstr>
      <vt:lpstr>PingFang HK</vt:lpstr>
      <vt:lpstr>Arial</vt:lpstr>
      <vt:lpstr>Avenir Medium</vt:lpstr>
      <vt:lpstr>Baskerville</vt:lpstr>
      <vt:lpstr>Calibri</vt:lpstr>
      <vt:lpstr>Calibri Light</vt:lpstr>
      <vt:lpstr>Didot</vt:lpstr>
      <vt:lpstr>Helvetica</vt:lpstr>
      <vt:lpstr>Helvetica Neue</vt:lpstr>
      <vt:lpstr>Celestial</vt:lpstr>
      <vt:lpstr>《天体力学与天体测量基础》</vt:lpstr>
      <vt:lpstr>GAIA在恒星研究中的作用，参考系入门  (GAIA in stellar astrophysics and an introduction to reference systems)</vt:lpstr>
      <vt:lpstr>PowerPoint Presentation</vt:lpstr>
      <vt:lpstr>PowerPoint Presentation</vt:lpstr>
      <vt:lpstr>Stars, planets, &amp; galaxies</vt:lpstr>
      <vt:lpstr>关于恒星，我会想到⋯⋯</vt:lpstr>
      <vt:lpstr>PowerPoint Presentation</vt:lpstr>
      <vt:lpstr>PowerPoint Presentation</vt:lpstr>
      <vt:lpstr>恒星大气中主要成分--氢</vt:lpstr>
      <vt:lpstr>吸收线强度 与 温度</vt:lpstr>
      <vt:lpstr>恒星的哈佛分类</vt:lpstr>
      <vt:lpstr>黑体辐射
</vt:lpstr>
      <vt:lpstr>恒星光谱</vt:lpstr>
      <vt:lpstr>恒星光谱</vt:lpstr>
      <vt:lpstr>恒星光谱</vt:lpstr>
      <vt:lpstr>GAIA</vt:lpstr>
      <vt:lpstr>PowerPoint Presentation</vt:lpstr>
      <vt:lpstr>RVS</vt:lpstr>
      <vt:lpstr>PowerPoint Presentation</vt:lpstr>
      <vt:lpstr>Use GAIA DR3 to do some stellar science</vt:lpstr>
      <vt:lpstr>PowerPoint Presentation</vt:lpstr>
      <vt:lpstr>What DR3 catalogue provide?</vt:lpstr>
      <vt:lpstr>以上天体方向的描述 </vt:lpstr>
      <vt:lpstr>那咱们就聊聊 ICRS⋯⋯不⋯⋯ （时空）参考系的建立吧</vt:lpstr>
      <vt:lpstr>天球</vt:lpstr>
      <vt:lpstr>PowerPoint Presentation</vt:lpstr>
      <vt:lpstr>PowerPoint Presentation</vt:lpstr>
      <vt:lpstr>PowerPoint Presentation</vt:lpstr>
      <vt:lpstr>黄道面与赤道面</vt:lpstr>
      <vt:lpstr>晨星</vt:lpstr>
      <vt:lpstr>地球自转轴运动</vt:lpstr>
      <vt:lpstr>地球自转轴运动</vt:lpstr>
      <vt:lpstr>参考系(reference systemS)</vt:lpstr>
      <vt:lpstr>带有天文学习惯的参考三维坐标与球坐标</vt:lpstr>
      <vt:lpstr>天顶与地平面</vt:lpstr>
      <vt:lpstr>地平坐标系</vt:lpstr>
      <vt:lpstr>PowerPoint Presentation</vt:lpstr>
      <vt:lpstr>PowerPoint Presentation</vt:lpstr>
      <vt:lpstr>天顶距（角）与地平高度</vt:lpstr>
      <vt:lpstr>短评： 地平坐标系 </vt:lpstr>
      <vt:lpstr>时角坐标系</vt:lpstr>
      <vt:lpstr>时角坐标系</vt:lpstr>
      <vt:lpstr>时角坐标系</vt:lpstr>
      <vt:lpstr>赤纬 𝛿</vt:lpstr>
      <vt:lpstr>时角(hour angle) H</vt:lpstr>
      <vt:lpstr>短评：时角坐标系 </vt:lpstr>
      <vt:lpstr>赤道坐标系</vt:lpstr>
      <vt:lpstr>赤道坐标系</vt:lpstr>
      <vt:lpstr>短评：赤道坐标系</vt:lpstr>
      <vt:lpstr>黃道坐标系</vt:lpstr>
      <vt:lpstr>银道坐标系</vt:lpstr>
      <vt:lpstr>银河系结构、恒星动力学</vt:lpstr>
      <vt:lpstr>PowerPoint Presentation</vt:lpstr>
      <vt:lpstr>赤道坐标中的黄道和银道</vt:lpstr>
      <vt:lpstr>坐标系的变换</vt:lpstr>
      <vt:lpstr>坐标系的变换</vt:lpstr>
      <vt:lpstr>坐标的变换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phtam</dc:creator>
  <cp:lastModifiedBy>phtam</cp:lastModifiedBy>
  <cp:revision>50</cp:revision>
  <dcterms:created xsi:type="dcterms:W3CDTF">2026-04-01T14:24:07Z</dcterms:created>
  <dcterms:modified xsi:type="dcterms:W3CDTF">2026-04-09T01:47:00Z</dcterms:modified>
</cp:coreProperties>
</file>