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520" r:id="rId3"/>
    <p:sldId id="490" r:id="rId4"/>
    <p:sldId id="521" r:id="rId5"/>
    <p:sldId id="353" r:id="rId6"/>
    <p:sldId id="258" r:id="rId7"/>
    <p:sldId id="260" r:id="rId8"/>
    <p:sldId id="272" r:id="rId9"/>
    <p:sldId id="273" r:id="rId10"/>
    <p:sldId id="259" r:id="rId11"/>
    <p:sldId id="532" r:id="rId12"/>
    <p:sldId id="271" r:id="rId13"/>
    <p:sldId id="531" r:id="rId14"/>
    <p:sldId id="530" r:id="rId15"/>
    <p:sldId id="533" r:id="rId16"/>
    <p:sldId id="534" r:id="rId17"/>
    <p:sldId id="261" r:id="rId18"/>
    <p:sldId id="262" r:id="rId19"/>
    <p:sldId id="263" r:id="rId20"/>
    <p:sldId id="412" r:id="rId21"/>
    <p:sldId id="264" r:id="rId22"/>
    <p:sldId id="274" r:id="rId23"/>
    <p:sldId id="510" r:id="rId24"/>
    <p:sldId id="266" r:id="rId25"/>
    <p:sldId id="525" r:id="rId26"/>
    <p:sldId id="526" r:id="rId27"/>
    <p:sldId id="527" r:id="rId28"/>
    <p:sldId id="268" r:id="rId29"/>
    <p:sldId id="269" r:id="rId30"/>
    <p:sldId id="414" r:id="rId31"/>
    <p:sldId id="270" r:id="rId32"/>
    <p:sldId id="528" r:id="rId33"/>
    <p:sldId id="511" r:id="rId34"/>
    <p:sldId id="512" r:id="rId35"/>
    <p:sldId id="513" r:id="rId36"/>
    <p:sldId id="514" r:id="rId37"/>
    <p:sldId id="515" r:id="rId38"/>
    <p:sldId id="516" r:id="rId39"/>
    <p:sldId id="523" r:id="rId40"/>
    <p:sldId id="522" r:id="rId41"/>
    <p:sldId id="518" r:id="rId42"/>
    <p:sldId id="519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9D6E-F5D4-F7E7-A218-347E460F8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DA955-C6A0-6B32-1ACA-87510EEDE4B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E4373591-E6E6-1517-BDE2-557C516F8807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DEC58-7B3A-0A6B-06EC-466062E94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88D71-FDFA-934D-B1DD-B6BF2C56C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A26A8-948A-8D6F-4E45-556A07A0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CDE8C65-6682-A549-87A3-6808213012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988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ketch of a cityscape"/>
          <p:cNvSpPr>
            <a:spLocks noGrp="1"/>
          </p:cNvSpPr>
          <p:nvPr>
            <p:ph type="pic" idx="21"/>
          </p:nvPr>
        </p:nvSpPr>
        <p:spPr>
          <a:xfrm>
            <a:off x="0" y="0"/>
            <a:ext cx="14355005" cy="70008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04049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3BA5E-99C4-84D1-A262-2208BF8C9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C244254F-EF22-6A37-45B4-A00756FA921A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76B12-B52B-248B-31FF-B1124D2BE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680D7-90CD-DDF5-EB66-CE79AEFD5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2DA0C-7B37-E728-67C8-9EB43D38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E65E9-A029-4C57-E459-74543941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7DF458E-211A-744F-A2E4-7F2DBEC0C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6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  <p:sldLayoutId id="2147483669" r:id="rId18"/>
    <p:sldLayoutId id="2147483670" r:id="rId19"/>
    <p:sldLayoutId id="2147483671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file://CAS/HOME/PHYS/CLITTLER/1050/chapter%202/retrograde%20mars.jpg" TargetMode="External"/><Relationship Id="rId1" Type="http://schemas.microsoft.com/office/2007/relationships/media" Target="file://CAS/HOME/PHYS/CLITTLER/1050/chapter%202/retrograde%20mars.jpg" TargetMode="Externa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D265-15C5-EB7A-1EAF-3F43FE878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6548" y="1964267"/>
            <a:ext cx="8963577" cy="2421464"/>
          </a:xfrm>
        </p:spPr>
        <p:txBody>
          <a:bodyPr/>
          <a:lstStyle/>
          <a:p>
            <a:r>
              <a:rPr lang="en-US" altLang="zh-TW" dirty="0"/>
              <a:t>《</a:t>
            </a:r>
            <a:r>
              <a:rPr lang="zh-TW" altLang="en-US" dirty="0"/>
              <a:t>天体力学与天体测量基础</a:t>
            </a:r>
            <a:r>
              <a:rPr lang="en-US" altLang="zh-TW" dirty="0"/>
              <a:t>》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C0B72-027E-AD93-8827-44A7053B42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PingFang HK" panose="020B0400000000000000" pitchFamily="34" charset="-120"/>
                <a:ea typeface="PingFang HK" panose="020B0400000000000000" pitchFamily="34" charset="-120"/>
              </a:rPr>
              <a:t>谭柏轩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05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1DF72-6DCD-B0FA-31F3-58025E8EB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天体测量学的重要性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76AB2-98AB-8C69-DF1C-34D9368F6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科学基石： 帮助理解太阳系的尺度、地球在空间中的运动以及牛顿力学的验证 。</a:t>
            </a:r>
            <a:endParaRPr lang="en-US" altLang="zh-TW" dirty="0"/>
          </a:p>
          <a:p>
            <a:r>
              <a:rPr lang="zh-TW" altLang="en-US" dirty="0"/>
              <a:t>宇宙地图： 量化整个宇宙的广阔尺度，确定恒星及其他天体的物理特性（如亮度、寿命等） 。</a:t>
            </a:r>
            <a:r>
              <a:rPr lang="en-US" altLang="zh-TW" dirty="0"/>
              <a:t>How?</a:t>
            </a:r>
          </a:p>
          <a:p>
            <a:r>
              <a:rPr lang="zh-TW" altLang="en-US" dirty="0"/>
              <a:t>应用： 在历史上对海上导航和经度确定至关重要 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46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CB53-975E-21E2-9B75-815B12AA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天体测量学的重要性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00D015-81C6-FA78-DCC7-BE259ACC8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72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F51F-8444-73BD-2EB3-68CF9EF0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5784B-C24F-C121-C2D0-1A40821D5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207" y="1022692"/>
            <a:ext cx="7320776" cy="481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1A8D5-79E9-AEE0-E376-2424E5BF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C2D1E0-29BD-72E5-8456-4A474EA57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8378" y="976184"/>
            <a:ext cx="6984724" cy="5272216"/>
          </a:xfrm>
        </p:spPr>
      </p:pic>
    </p:spTree>
    <p:extLst>
      <p:ext uri="{BB962C8B-B14F-4D97-AF65-F5344CB8AC3E}">
        <p14:creationId xmlns:p14="http://schemas.microsoft.com/office/powerpoint/2010/main" val="581912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4BBDD-8EC4-B8A7-152B-6E0665E8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BF2B5-08D6-8945-6915-9B9FF4E22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你认为天文学中的哪些研究将受益于更精确的天体测量（毫或微角秒精度）？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87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4BBDD-8EC4-B8A7-152B-6E0665E8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BF2B5-08D6-8945-6915-9B9FF4E22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你认为天文学中的哪些研究将受益于更精确的天体测量（毫或微角秒精度）？</a:t>
            </a:r>
            <a:br>
              <a:rPr lang="en-US" altLang="zh-TW" dirty="0"/>
            </a:br>
            <a:br>
              <a:rPr lang="en-US" altLang="zh-TW" dirty="0"/>
            </a:br>
            <a:r>
              <a:rPr lang="zh-TW" altLang="en-US" sz="2800" dirty="0"/>
              <a:t>恒星物理</a:t>
            </a:r>
            <a:br>
              <a:rPr lang="zh-TW" altLang="en-US" sz="2800" dirty="0"/>
            </a:br>
            <a:r>
              <a:rPr lang="en-US" altLang="zh-TW" sz="2800" dirty="0"/>
              <a:t>								</a:t>
            </a:r>
            <a:r>
              <a:rPr lang="zh-TW" altLang="en-US" sz="2800" dirty="0"/>
              <a:t>河外天体</a:t>
            </a:r>
            <a:br>
              <a:rPr lang="zh-TW" altLang="en-US" sz="2800" dirty="0"/>
            </a:br>
            <a:r>
              <a:rPr lang="en-US" altLang="zh-TW" sz="2800" dirty="0"/>
              <a:t>												</a:t>
            </a:r>
            <a:r>
              <a:rPr lang="zh-TW" altLang="en-US" sz="2800" dirty="0"/>
              <a:t>星团动力学</a:t>
            </a:r>
            <a:br>
              <a:rPr lang="zh-TW" altLang="en-US" sz="2800" dirty="0"/>
            </a:br>
            <a:r>
              <a:rPr lang="zh-TW" altLang="en-US" sz="2800" dirty="0"/>
              <a:t>天文参考系的制定与改进</a:t>
            </a:r>
            <a:br>
              <a:rPr lang="zh-TW" altLang="en-US" sz="2800" dirty="0"/>
            </a:br>
            <a:r>
              <a:rPr lang="en-US" altLang="zh-TW" sz="2800" dirty="0"/>
              <a:t>								</a:t>
            </a:r>
            <a:r>
              <a:rPr lang="zh-TW" altLang="en-US" sz="2800" dirty="0"/>
              <a:t>太阳系天体</a:t>
            </a:r>
            <a:br>
              <a:rPr lang="zh-TW" altLang="en-US" sz="2800" dirty="0"/>
            </a:br>
            <a:r>
              <a:rPr lang="en-US" altLang="zh-TW" sz="2800" dirty="0"/>
              <a:t>												</a:t>
            </a:r>
            <a:r>
              <a:rPr lang="zh-TW" altLang="en-US" sz="2800" dirty="0"/>
              <a:t>地月系统</a:t>
            </a:r>
            <a:endParaRPr lang="en-HK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201754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CB53-975E-21E2-9B75-815B12AA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天体测量学的重要性</a:t>
            </a:r>
            <a:r>
              <a:rPr lang="en-US" altLang="zh-TW" dirty="0"/>
              <a:t>: </a:t>
            </a:r>
            <a:r>
              <a:rPr lang="zh-TW" altLang="en-US" dirty="0"/>
              <a:t>科学！科学！科学！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B7260-733F-37A8-49D4-DEC79C212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不为了测量而测量</a:t>
            </a:r>
          </a:p>
          <a:p>
            <a:r>
              <a:rPr lang="zh-TW" altLang="en-US" sz="2800" dirty="0"/>
              <a:t>资源有限</a:t>
            </a:r>
          </a:p>
          <a:p>
            <a:r>
              <a:rPr lang="zh-TW" altLang="en-US" sz="2800" dirty="0"/>
              <a:t>目标驱动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435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CD51-20FC-61A5-1EF2-EF53A447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  <a:latin typeface="Google Sans"/>
              </a:rPr>
              <a:t>早期历史：文明的曙光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2234B-8DF6-D093-3143-DC05D5FFC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71590" cy="36491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起源：</a:t>
            </a:r>
            <a:r>
              <a:rPr lang="zh-TW" altLang="en-US" dirty="0">
                <a:effectLst/>
                <a:latin typeface="Google Sans Text"/>
              </a:rPr>
              <a:t> 始于两千多年前的最早天文观测记录 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美索不达米亚（约公元前 </a:t>
            </a:r>
            <a:r>
              <a:rPr lang="en-US" altLang="zh-TW" b="1" dirty="0">
                <a:effectLst/>
                <a:latin typeface="Google Sans Text"/>
              </a:rPr>
              <a:t>1000 </a:t>
            </a:r>
            <a:r>
              <a:rPr lang="zh-TW" altLang="en-US" b="1" dirty="0">
                <a:effectLst/>
                <a:latin typeface="Google Sans Text"/>
              </a:rPr>
              <a:t>年）：</a:t>
            </a:r>
            <a:r>
              <a:rPr lang="zh-TW" altLang="en-US" dirty="0">
                <a:effectLst/>
                <a:latin typeface="Google Sans Text"/>
              </a:rPr>
              <a:t> 亚述</a:t>
            </a:r>
            <a:r>
              <a:rPr lang="en-US" altLang="zh-TW" dirty="0">
                <a:effectLst/>
                <a:latin typeface="Google Sans Text"/>
              </a:rPr>
              <a:t>-</a:t>
            </a:r>
            <a:r>
              <a:rPr lang="zh-TW" altLang="en-US" dirty="0">
                <a:effectLst/>
                <a:latin typeface="Google Sans Text"/>
              </a:rPr>
              <a:t>巴比伦天文学家首次识别出天象的周期性，如金星的出现和月食周期 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史前遗迹：</a:t>
            </a:r>
            <a:r>
              <a:rPr lang="zh-TW" altLang="en-US" dirty="0">
                <a:effectLst/>
                <a:latin typeface="Google Sans Text"/>
              </a:rPr>
              <a:t> 巨石阵等遗址显示了早期人类对天体排列的观测 。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A3C04-8FFC-F040-DCCD-51241E31E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392" y="3223211"/>
            <a:ext cx="4930662" cy="328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1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BE25-333C-EE2B-D1D9-D834C61A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古希腊的贡献（一）：宇宙观的形成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326C7-3CD7-5CCE-6215-F0EB5FC53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46650"/>
            <a:ext cx="10131425" cy="364913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2400" b="1" dirty="0"/>
              <a:t>毕达哥拉斯学派：</a:t>
            </a:r>
            <a:r>
              <a:rPr lang="zh-TW" altLang="en-US" sz="2400" dirty="0"/>
              <a:t> 认为自然规律可以通过理性发现 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b="1" dirty="0"/>
              <a:t>柏拉图与固定天球：</a:t>
            </a:r>
            <a:r>
              <a:rPr lang="zh-TW" altLang="en-US" sz="2400" dirty="0"/>
              <a:t> 认识到恒星保持相对固定的位置旋转，只有“行星”在其中穿梭 。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55F9F-08C8-E3FD-233C-97718021A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84" y="3934871"/>
            <a:ext cx="4396419" cy="247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44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FF6C-4F06-8E05-5F64-A91857EC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  <a:latin typeface="Google Sans"/>
              </a:rPr>
              <a:t>古希腊的贡献（二）：第一份星表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CA9D8-BB02-844B-05C8-0C3EC5813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喜帕恰斯 </a:t>
            </a:r>
            <a:r>
              <a:rPr lang="en-US" altLang="zh-TW" b="1" dirty="0">
                <a:effectLst/>
                <a:latin typeface="Google Sans Text"/>
              </a:rPr>
              <a:t>(</a:t>
            </a:r>
            <a:r>
              <a:rPr lang="en-HK" b="1" dirty="0">
                <a:effectLst/>
                <a:latin typeface="Google Sans Text"/>
              </a:rPr>
              <a:t>Hipparchus)：</a:t>
            </a:r>
            <a:r>
              <a:rPr lang="en-HK" dirty="0">
                <a:effectLst/>
                <a:latin typeface="Google Sans Text"/>
              </a:rPr>
              <a:t> </a:t>
            </a:r>
            <a:r>
              <a:rPr lang="zh-TW" altLang="en-US" dirty="0">
                <a:effectLst/>
                <a:latin typeface="Google Sans Text"/>
              </a:rPr>
              <a:t>被公认为古代最伟大的天体测量学家 。</a:t>
            </a:r>
            <a:r>
              <a:rPr lang="en-US" altLang="en-US" b="1" dirty="0"/>
              <a:t>“greatest astronomer of antiquity.”</a:t>
            </a:r>
            <a:endParaRPr lang="en-US" altLang="zh-TW" dirty="0">
              <a:effectLst/>
              <a:latin typeface="Google Sans Text"/>
            </a:endParaRPr>
          </a:p>
          <a:p>
            <a:r>
              <a:rPr lang="en-US" altLang="en-US" b="1" dirty="0"/>
              <a:t>~190-125 B.C.</a:t>
            </a:r>
          </a:p>
          <a:p>
            <a:r>
              <a:rPr lang="en-US" altLang="en-US" b="1" dirty="0"/>
              <a:t>Contributions to astronomy</a:t>
            </a:r>
          </a:p>
          <a:p>
            <a:pPr lvl="1"/>
            <a:r>
              <a:rPr lang="en-US" altLang="en-US" b="1" dirty="0"/>
              <a:t>improved on Aristarchus’ method for calculating the distances to the Sun and Moon,</a:t>
            </a:r>
          </a:p>
          <a:p>
            <a:pPr lvl="1"/>
            <a:r>
              <a:rPr lang="en-US" altLang="en-US" b="1" dirty="0"/>
              <a:t>improved determination of the length of the year,</a:t>
            </a:r>
          </a:p>
          <a:p>
            <a:pPr lvl="1"/>
            <a:r>
              <a:rPr lang="en-US" altLang="en-US" b="1" dirty="0"/>
              <a:t>extensive observations and theories of motions of the Sun and Moon,</a:t>
            </a:r>
          </a:p>
          <a:p>
            <a:pPr lvl="1"/>
            <a:r>
              <a:rPr lang="en-US" altLang="en-US" b="1" dirty="0"/>
              <a:t>earliest systematic catalog of brighter stars ,</a:t>
            </a:r>
            <a:r>
              <a:rPr lang="zh-TW" altLang="en-US" dirty="0">
                <a:effectLst/>
                <a:latin typeface="Google Sans Text"/>
              </a:rPr>
              <a:t>编制了包含约 </a:t>
            </a:r>
            <a:r>
              <a:rPr lang="en-US" altLang="zh-TW" dirty="0">
                <a:effectLst/>
                <a:latin typeface="Google Sans Text"/>
              </a:rPr>
              <a:t>1000 </a:t>
            </a:r>
            <a:r>
              <a:rPr lang="zh-TW" altLang="en-US" dirty="0">
                <a:effectLst/>
                <a:latin typeface="Google Sans Text"/>
              </a:rPr>
              <a:t>颗恒星的星表</a:t>
            </a:r>
            <a:endParaRPr lang="en-US" altLang="en-US" b="1" dirty="0"/>
          </a:p>
          <a:p>
            <a:pPr lvl="1"/>
            <a:r>
              <a:rPr lang="en-US" altLang="en-US" b="1" dirty="0"/>
              <a:t>first estimate of precession shift in the vernal equinox.</a:t>
            </a:r>
            <a:r>
              <a:rPr lang="zh-TW" altLang="en-US" dirty="0">
                <a:effectLst/>
                <a:latin typeface="Google Sans Text"/>
              </a:rPr>
              <a:t>发现了岁差 </a:t>
            </a:r>
            <a:endParaRPr lang="en-US" altLang="zh-TW" dirty="0">
              <a:effectLst/>
              <a:latin typeface="Google Sans Text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TW" altLang="en-US" dirty="0">
              <a:effectLst/>
              <a:latin typeface="Google Sans Tex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托勒密的</a:t>
            </a:r>
            <a:r>
              <a:rPr lang="en-US" altLang="zh-TW" b="1" dirty="0">
                <a:effectLst/>
                <a:latin typeface="Google Sans Text"/>
              </a:rPr>
              <a:t>《</a:t>
            </a:r>
            <a:r>
              <a:rPr lang="zh-TW" altLang="en-US" b="1" dirty="0">
                <a:effectLst/>
                <a:latin typeface="Google Sans Text"/>
              </a:rPr>
              <a:t>至大论</a:t>
            </a:r>
            <a:r>
              <a:rPr lang="en-US" altLang="zh-TW" b="1" dirty="0">
                <a:effectLst/>
                <a:latin typeface="Google Sans Text"/>
              </a:rPr>
              <a:t>》</a:t>
            </a:r>
            <a:r>
              <a:rPr lang="zh-TW" altLang="en-US" b="1" dirty="0">
                <a:effectLst/>
                <a:latin typeface="Google Sans Text"/>
              </a:rPr>
              <a:t>：</a:t>
            </a:r>
            <a:r>
              <a:rPr lang="zh-TW" altLang="en-US" dirty="0">
                <a:effectLst/>
                <a:latin typeface="Google Sans Text"/>
              </a:rPr>
              <a:t> 将古代天体测量知识汇总，主导了随后一千多年的宇宙观 。</a:t>
            </a:r>
          </a:p>
        </p:txBody>
      </p:sp>
    </p:spTree>
    <p:extLst>
      <p:ext uri="{BB962C8B-B14F-4D97-AF65-F5344CB8AC3E}">
        <p14:creationId xmlns:p14="http://schemas.microsoft.com/office/powerpoint/2010/main" val="100742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DC9B-C2B1-AB9C-E993-60549E8DF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3C2A4-9AA7-64F0-7589-D78D7FC6D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0F98676-A1EB-DAA7-DD28-8D490DB7D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664312"/>
              </p:ext>
            </p:extLst>
          </p:nvPr>
        </p:nvGraphicFramePr>
        <p:xfrm>
          <a:off x="1597072" y="800285"/>
          <a:ext cx="8136466" cy="5640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6166">
                  <a:extLst>
                    <a:ext uri="{9D8B030D-6E8A-4147-A177-3AD203B41FA5}">
                      <a16:colId xmlns:a16="http://schemas.microsoft.com/office/drawing/2014/main" val="1251178756"/>
                    </a:ext>
                  </a:extLst>
                </a:gridCol>
                <a:gridCol w="1246688">
                  <a:extLst>
                    <a:ext uri="{9D8B030D-6E8A-4147-A177-3AD203B41FA5}">
                      <a16:colId xmlns:a16="http://schemas.microsoft.com/office/drawing/2014/main" val="2146681579"/>
                    </a:ext>
                  </a:extLst>
                </a:gridCol>
                <a:gridCol w="1223112">
                  <a:extLst>
                    <a:ext uri="{9D8B030D-6E8A-4147-A177-3AD203B41FA5}">
                      <a16:colId xmlns:a16="http://schemas.microsoft.com/office/drawing/2014/main" val="3859899141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301740473"/>
                    </a:ext>
                  </a:extLst>
                </a:gridCol>
                <a:gridCol w="1037031">
                  <a:extLst>
                    <a:ext uri="{9D8B030D-6E8A-4147-A177-3AD203B41FA5}">
                      <a16:colId xmlns:a16="http://schemas.microsoft.com/office/drawing/2014/main" val="1614443808"/>
                    </a:ext>
                  </a:extLst>
                </a:gridCol>
                <a:gridCol w="1215949">
                  <a:extLst>
                    <a:ext uri="{9D8B030D-6E8A-4147-A177-3AD203B41FA5}">
                      <a16:colId xmlns:a16="http://schemas.microsoft.com/office/drawing/2014/main" val="343723568"/>
                    </a:ext>
                  </a:extLst>
                </a:gridCol>
              </a:tblGrid>
              <a:tr h="540027">
                <a:tc gridSpan="6">
                  <a:txBody>
                    <a:bodyPr/>
                    <a:lstStyle/>
                    <a:p>
                      <a:pPr marL="0" indent="355600" algn="ctr">
                        <a:lnSpc>
                          <a:spcPct val="100000"/>
                        </a:lnSpc>
                      </a:pPr>
                      <a:r>
                        <a:rPr lang="zh-CN" sz="1600" b="1" kern="100" dirty="0">
                          <a:effectLst/>
                        </a:rPr>
                        <a:t>课程名称：（中文）天体力学与天体测量基础</a:t>
                      </a:r>
                    </a:p>
                    <a:p>
                      <a:pPr marL="0" indent="355600" algn="ctr">
                        <a:lnSpc>
                          <a:spcPct val="100000"/>
                        </a:lnSpc>
                      </a:pPr>
                      <a:r>
                        <a:rPr lang="zh-CN" sz="1600" b="1" kern="100" dirty="0">
                          <a:effectLst/>
                        </a:rPr>
                        <a:t>（英文）</a:t>
                      </a:r>
                      <a:r>
                        <a:rPr lang="en-US" sz="1600" b="1" kern="100" dirty="0">
                          <a:effectLst/>
                        </a:rPr>
                        <a:t>Fundamentals of celestial mechanics and Astrometry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楷体_GB2312"/>
                      </a:endParaRPr>
                    </a:p>
                  </a:txBody>
                  <a:tcPr marL="48699" marR="48699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140848"/>
                  </a:ext>
                </a:extLst>
              </a:tr>
              <a:tr h="40545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US" altLang="zh-CN" sz="1600" b="1" kern="100" dirty="0">
                          <a:effectLst/>
                        </a:rPr>
                        <a:t>     </a:t>
                      </a:r>
                      <a:r>
                        <a:rPr lang="zh-CN" sz="1600" b="1" kern="100" dirty="0">
                          <a:effectLst/>
                        </a:rPr>
                        <a:t>课程类别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楷体_GB2312"/>
                      </a:endParaRPr>
                    </a:p>
                  </a:txBody>
                  <a:tcPr marL="48699" marR="48699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zh-CN" sz="1600" b="1" kern="100" dirty="0">
                          <a:effectLst/>
                        </a:rPr>
                        <a:t>专业必修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699" marR="48699" marT="0" marB="0" anchor="ctr"/>
                </a:tc>
                <a:tc>
                  <a:txBody>
                    <a:bodyPr/>
                    <a:lstStyle/>
                    <a:p>
                      <a:pPr marL="0" indent="152400" algn="ctr">
                        <a:lnSpc>
                          <a:spcPct val="100000"/>
                        </a:lnSpc>
                      </a:pPr>
                      <a:r>
                        <a:rPr lang="zh-CN" sz="1600" b="1" kern="100" dirty="0">
                          <a:effectLst/>
                        </a:rPr>
                        <a:t>课程编码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699" marR="48699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600" b="1" kern="100" dirty="0">
                          <a:effectLst/>
                        </a:rPr>
                        <a:t> 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699" marR="48699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zh-CN" sz="1400" b="1" kern="100">
                          <a:effectLst/>
                        </a:rPr>
                        <a:t>学分</a:t>
                      </a:r>
                      <a:endParaRPr lang="zh-CN" sz="14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699" marR="4869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00" dirty="0">
                          <a:effectLst/>
                        </a:rPr>
                        <a:t>3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699" marR="48699" marT="0" marB="0" anchor="ctr"/>
                </a:tc>
                <a:extLst>
                  <a:ext uri="{0D108BD9-81ED-4DB2-BD59-A6C34878D82A}">
                    <a16:rowId xmlns:a16="http://schemas.microsoft.com/office/drawing/2014/main" val="1467380530"/>
                  </a:ext>
                </a:extLst>
              </a:tr>
              <a:tr h="54002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zh-CN" sz="1600" b="1" kern="100" dirty="0">
                          <a:effectLst/>
                        </a:rPr>
                        <a:t>学时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楷体_GB2312"/>
                      </a:endParaRPr>
                    </a:p>
                  </a:txBody>
                  <a:tcPr marL="48699" marR="4869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US" sz="1600" b="1" kern="100" dirty="0">
                          <a:effectLst/>
                        </a:rPr>
                        <a:t>54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楷体_GB2312"/>
                      </a:endParaRPr>
                    </a:p>
                  </a:txBody>
                  <a:tcPr marL="48699" marR="4869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zh-CN" sz="1600" b="1" kern="100" dirty="0">
                          <a:effectLst/>
                        </a:rPr>
                        <a:t>开课单位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楷体_GB2312"/>
                      </a:endParaRPr>
                    </a:p>
                  </a:txBody>
                  <a:tcPr marL="48699" marR="4869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zh-CN" sz="1600" b="1" kern="100" dirty="0">
                          <a:effectLst/>
                        </a:rPr>
                        <a:t>物理与天文学院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楷体_GB2312"/>
                      </a:endParaRPr>
                    </a:p>
                  </a:txBody>
                  <a:tcPr marL="48699" marR="4869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zh-CN" sz="1400" b="1" kern="100" dirty="0">
                          <a:effectLst/>
                        </a:rPr>
                        <a:t>课程负责人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楷体_GB2312"/>
                      </a:endParaRPr>
                    </a:p>
                  </a:txBody>
                  <a:tcPr marL="48699" marR="48699" marT="0" marB="0"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zh-CN" sz="1400" b="1" kern="100" dirty="0">
                          <a:effectLst/>
                        </a:rPr>
                        <a:t>李明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楷体_GB2312"/>
                      </a:endParaRPr>
                    </a:p>
                  </a:txBody>
                  <a:tcPr marL="48699" marR="48699" marT="0" marB="0" anchor="ctr"/>
                </a:tc>
                <a:extLst>
                  <a:ext uri="{0D108BD9-81ED-4DB2-BD59-A6C34878D82A}">
                    <a16:rowId xmlns:a16="http://schemas.microsoft.com/office/drawing/2014/main" val="349747876"/>
                  </a:ext>
                </a:extLst>
              </a:tr>
              <a:tr h="540027">
                <a:tc>
                  <a:txBody>
                    <a:bodyPr/>
                    <a:lstStyle/>
                    <a:p>
                      <a:pPr marL="0" indent="93663" algn="ctr">
                        <a:lnSpc>
                          <a:spcPct val="100000"/>
                        </a:lnSpc>
                      </a:pPr>
                      <a:r>
                        <a:rPr lang="zh-CN" sz="1600" b="1" kern="100" dirty="0">
                          <a:effectLst/>
                        </a:rPr>
                        <a:t>课程负责人职称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楷体_GB2312"/>
                      </a:endParaRPr>
                    </a:p>
                  </a:txBody>
                  <a:tcPr marL="48699" marR="4869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zh-CN" sz="1600" b="1" kern="100" dirty="0">
                          <a:effectLst/>
                        </a:rPr>
                        <a:t>教授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楷体_GB2312"/>
                      </a:endParaRPr>
                    </a:p>
                  </a:txBody>
                  <a:tcPr marL="48699" marR="4869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zh-CN" sz="1600" b="1" kern="100" dirty="0">
                          <a:effectLst/>
                        </a:rPr>
                        <a:t>面向专业</a:t>
                      </a:r>
                      <a:r>
                        <a:rPr lang="en-US" sz="1600" b="1" kern="100" dirty="0">
                          <a:effectLst/>
                        </a:rPr>
                        <a:t>/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zh-CN" sz="1600" b="1" kern="100" dirty="0">
                          <a:effectLst/>
                        </a:rPr>
                        <a:t>大类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楷体_GB2312"/>
                      </a:endParaRPr>
                    </a:p>
                  </a:txBody>
                  <a:tcPr marL="48699" marR="4869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zh-CN" sz="1600" b="1" kern="100" dirty="0">
                          <a:effectLst/>
                        </a:rPr>
                        <a:t>天文学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楷体_GB2312"/>
                      </a:endParaRPr>
                    </a:p>
                  </a:txBody>
                  <a:tcPr marL="48699" marR="4869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zh-CN" sz="1400" b="1" kern="100" dirty="0">
                          <a:effectLst/>
                        </a:rPr>
                        <a:t>授课年级</a:t>
                      </a:r>
                      <a:r>
                        <a:rPr lang="en-US" sz="1400" b="1" kern="100" dirty="0">
                          <a:effectLst/>
                        </a:rPr>
                        <a:t> 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楷体_GB2312"/>
                      </a:endParaRPr>
                    </a:p>
                  </a:txBody>
                  <a:tcPr marL="48699" marR="48699" marT="0" marB="0"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zh-CN" sz="1400" b="1" kern="100" dirty="0">
                          <a:effectLst/>
                        </a:rPr>
                        <a:t>大三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楷体_GB2312"/>
                      </a:endParaRPr>
                    </a:p>
                  </a:txBody>
                  <a:tcPr marL="48699" marR="48699" marT="0" marB="0" anchor="ctr"/>
                </a:tc>
                <a:extLst>
                  <a:ext uri="{0D108BD9-81ED-4DB2-BD59-A6C34878D82A}">
                    <a16:rowId xmlns:a16="http://schemas.microsoft.com/office/drawing/2014/main" val="1442108697"/>
                  </a:ext>
                </a:extLst>
              </a:tr>
              <a:tr h="54591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zh-CN" sz="1600" b="1" kern="100" dirty="0">
                          <a:effectLst/>
                        </a:rPr>
                        <a:t>先修课程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楷体_GB2312"/>
                      </a:endParaRPr>
                    </a:p>
                  </a:txBody>
                  <a:tcPr marL="48699" marR="4869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zh-CN" sz="1600" b="1" kern="100" dirty="0">
                          <a:effectLst/>
                        </a:rPr>
                        <a:t>天文学基础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楷体_GB2312"/>
                      </a:endParaRPr>
                    </a:p>
                  </a:txBody>
                  <a:tcPr marL="48699" marR="4869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US" sz="1600" b="1" kern="100" dirty="0">
                          <a:effectLst/>
                        </a:rPr>
                        <a:t> </a:t>
                      </a:r>
                      <a:r>
                        <a:rPr lang="zh-CN" altLang="en-US" sz="1600" b="1" kern="100" dirty="0">
                          <a:effectLst/>
                        </a:rPr>
                        <a:t>授课教师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楷体_GB2312"/>
                      </a:endParaRPr>
                    </a:p>
                  </a:txBody>
                  <a:tcPr marL="48699" marR="48699" marT="0" marB="0" anchor="ctr"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US" sz="1600" b="1" kern="100" dirty="0">
                          <a:effectLst/>
                        </a:rPr>
                        <a:t> </a:t>
                      </a:r>
                      <a:r>
                        <a:rPr lang="zh-CN" altLang="en-US" sz="1600" b="1" kern="100" dirty="0">
                          <a:effectLst/>
                        </a:rPr>
                        <a:t>黃志琦</a:t>
                      </a:r>
                      <a:r>
                        <a:rPr lang="zh-CN" altLang="en-US" sz="1400" b="1" kern="100" dirty="0">
                          <a:effectLst/>
                        </a:rPr>
                        <a:t>、谭柏轩</a:t>
                      </a:r>
                      <a:r>
                        <a:rPr lang="zh-CN" altLang="en-US" sz="1600" b="1" kern="100" dirty="0">
                          <a:effectLst/>
                        </a:rPr>
                        <a:t>、李明</a:t>
                      </a:r>
                      <a:endParaRPr lang="zh-CN" altLang="en-US" sz="1400" b="1" kern="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9" marR="48699" marT="0" marB="0" anchor="ctr"/>
                </a:tc>
                <a:tc hMerge="1">
                  <a:txBody>
                    <a:bodyPr/>
                    <a:lstStyle/>
                    <a:p>
                      <a:pPr marL="0" indent="355600" algn="l">
                        <a:lnSpc>
                          <a:spcPct val="100000"/>
                        </a:lnSpc>
                      </a:pPr>
                      <a:r>
                        <a:rPr lang="en-US" sz="1400" b="1" kern="100" dirty="0">
                          <a:effectLst/>
                        </a:rPr>
                        <a:t> 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楷体_GB2312"/>
                      </a:endParaRPr>
                    </a:p>
                  </a:txBody>
                  <a:tcPr marL="48699" marR="48699" marT="0" marB="0" anchor="ctr"/>
                </a:tc>
                <a:tc hMerge="1">
                  <a:txBody>
                    <a:bodyPr/>
                    <a:lstStyle/>
                    <a:p>
                      <a:pPr indent="355600" algn="l"/>
                      <a:r>
                        <a:rPr lang="en-US" sz="1400" b="1" kern="100" dirty="0">
                          <a:effectLst/>
                        </a:rPr>
                        <a:t> 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楷体_GB2312"/>
                      </a:endParaRPr>
                    </a:p>
                  </a:txBody>
                  <a:tcPr marL="48699" marR="48699" marT="0" marB="0" anchor="ctr"/>
                </a:tc>
                <a:extLst>
                  <a:ext uri="{0D108BD9-81ED-4DB2-BD59-A6C34878D82A}">
                    <a16:rowId xmlns:a16="http://schemas.microsoft.com/office/drawing/2014/main" val="1339935793"/>
                  </a:ext>
                </a:extLst>
              </a:tr>
              <a:tr h="306892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</a:pPr>
                      <a:r>
                        <a:rPr lang="zh-CN" sz="1600" kern="100" dirty="0">
                          <a:effectLst/>
                        </a:rPr>
                        <a:t>课程目的与教学基本要求（应与课程思政相结合，体现思政要求）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楷体_GB2312"/>
                      </a:endParaRPr>
                    </a:p>
                  </a:txBody>
                  <a:tcPr marL="48699" marR="48699" marT="0" marB="0" anchor="ctr"/>
                </a:tc>
                <a:tc gridSpan="5">
                  <a:txBody>
                    <a:bodyPr/>
                    <a:lstStyle/>
                    <a:p>
                      <a:pPr marL="0" indent="304800" algn="l">
                        <a:lnSpc>
                          <a:spcPct val="120000"/>
                        </a:lnSpc>
                      </a:pPr>
                      <a:r>
                        <a:rPr lang="zh-CN" sz="1600" kern="100" dirty="0">
                          <a:effectLst/>
                        </a:rPr>
                        <a:t>本课程的</a:t>
                      </a:r>
                      <a:r>
                        <a:rPr lang="zh-CN" sz="1600" b="1" kern="100" dirty="0">
                          <a:solidFill>
                            <a:srgbClr val="0000FF"/>
                          </a:solidFill>
                          <a:effectLst/>
                        </a:rPr>
                        <a:t>内容是主要介绍天体力学与天体测量的基本理论、时空基准以及天体光学测量的基本原理与方法</a:t>
                      </a:r>
                      <a:r>
                        <a:rPr lang="zh-CN" sz="1600" kern="100" dirty="0">
                          <a:effectLst/>
                        </a:rPr>
                        <a:t>。让学生理解天体运动的一般理论与数学描述方法、手段，掌握时空基准的建立过程，了解天体光学测量的概念、方法与技术等，激发学生对天体运动、宇宙现象开展研究的强烈兴趣。</a:t>
                      </a:r>
                    </a:p>
                    <a:p>
                      <a:pPr marL="0" indent="304800" algn="l">
                        <a:lnSpc>
                          <a:spcPct val="120000"/>
                        </a:lnSpc>
                      </a:pPr>
                      <a:r>
                        <a:rPr lang="zh-CN" sz="1600" kern="100" dirty="0">
                          <a:effectLst/>
                        </a:rPr>
                        <a:t>具体的目标有：</a:t>
                      </a:r>
                    </a:p>
                    <a:p>
                      <a:pPr marL="0" lvl="0" indent="-342900" algn="l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zh-CN" sz="1600" kern="100" dirty="0">
                          <a:effectLst/>
                        </a:rPr>
                        <a:t>牢固掌握</a:t>
                      </a:r>
                      <a:r>
                        <a:rPr lang="zh-CN" sz="1600" b="1" kern="100" dirty="0">
                          <a:solidFill>
                            <a:srgbClr val="0000FF"/>
                          </a:solidFill>
                          <a:effectLst/>
                        </a:rPr>
                        <a:t>天体运动的基本原理与研究方法</a:t>
                      </a:r>
                      <a:r>
                        <a:rPr lang="zh-CN" sz="1600" kern="100" dirty="0">
                          <a:effectLst/>
                        </a:rPr>
                        <a:t>；</a:t>
                      </a:r>
                    </a:p>
                    <a:p>
                      <a:pPr marL="0" lvl="0" indent="-342900" algn="l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zh-CN" sz="1600" kern="100" dirty="0">
                          <a:effectLst/>
                        </a:rPr>
                        <a:t>牢固掌握</a:t>
                      </a:r>
                      <a:r>
                        <a:rPr lang="zh-CN" altLang="en-US" sz="1600" b="1" kern="1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地球、天球坐标系等时空基准的建模过程与影响因素</a:t>
                      </a:r>
                      <a:r>
                        <a:rPr lang="zh-CN" sz="1600" kern="100" dirty="0">
                          <a:effectLst/>
                        </a:rPr>
                        <a:t>；</a:t>
                      </a:r>
                    </a:p>
                    <a:p>
                      <a:pPr marL="0" lvl="0" indent="-342900" algn="l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zh-CN" sz="1600" kern="100" dirty="0">
                          <a:effectLst/>
                        </a:rPr>
                        <a:t>熟练掌握</a:t>
                      </a:r>
                      <a:r>
                        <a:rPr lang="zh-CN" altLang="en-US" sz="1600" b="1" kern="1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激光测距的原理与试验技术</a:t>
                      </a:r>
                      <a:r>
                        <a:rPr lang="zh-CN" sz="1600" kern="100" dirty="0">
                          <a:effectLst/>
                        </a:rPr>
                        <a:t>。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楷体_GB2312"/>
                      </a:endParaRPr>
                    </a:p>
                  </a:txBody>
                  <a:tcPr marL="48699" marR="48699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880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718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1026">
            <a:extLst>
              <a:ext uri="{FF2B5EF4-FFF2-40B4-BE49-F238E27FC236}">
                <a16:creationId xmlns:a16="http://schemas.microsoft.com/office/drawing/2014/main" id="{B765741A-AA8C-E1B2-9BCA-994A54734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r>
              <a:rPr lang="en-US" altLang="en-US" b="1"/>
              <a:t>Aristarchus</a:t>
            </a:r>
            <a:endParaRPr lang="en-US" altLang="en-US"/>
          </a:p>
        </p:txBody>
      </p:sp>
      <p:sp>
        <p:nvSpPr>
          <p:cNvPr id="203779" name="Rectangle 1027">
            <a:extLst>
              <a:ext uri="{FF2B5EF4-FFF2-40B4-BE49-F238E27FC236}">
                <a16:creationId xmlns:a16="http://schemas.microsoft.com/office/drawing/2014/main" id="{AFCE20B4-4DA3-39AB-910D-0C88D4416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143000"/>
            <a:ext cx="9144000" cy="5715000"/>
          </a:xfrm>
        </p:spPr>
        <p:txBody>
          <a:bodyPr/>
          <a:lstStyle/>
          <a:p>
            <a:r>
              <a:rPr lang="en-US" altLang="en-US" b="1"/>
              <a:t>310-230 B.C.</a:t>
            </a:r>
          </a:p>
          <a:p>
            <a:r>
              <a:rPr lang="en-US" altLang="en-US" b="1"/>
              <a:t>Applied geometry to find </a:t>
            </a:r>
          </a:p>
          <a:p>
            <a:pPr lvl="1"/>
            <a:r>
              <a:rPr lang="en-US" altLang="en-US" b="1"/>
              <a:t>distance to Moon </a:t>
            </a:r>
          </a:p>
          <a:p>
            <a:pPr lvl="2"/>
            <a:r>
              <a:rPr lang="en-US" altLang="en-US" b="1"/>
              <a:t>Directly measure angular diameter</a:t>
            </a:r>
          </a:p>
          <a:p>
            <a:pPr lvl="2"/>
            <a:r>
              <a:rPr lang="en-US" altLang="en-US" b="1"/>
              <a:t>Calculate linear diameter using lunar eclipse</a:t>
            </a:r>
          </a:p>
          <a:p>
            <a:pPr lvl="1"/>
            <a:r>
              <a:rPr lang="en-US" altLang="en-US" b="1"/>
              <a:t>relative distances and sizes of the Sun and Moon</a:t>
            </a:r>
          </a:p>
          <a:p>
            <a:pPr lvl="2"/>
            <a:r>
              <a:rPr lang="en-US" altLang="en-US" b="1"/>
              <a:t>ratio of distances to Sun and Moon by observing angle between the Sun and Moon at first or third quarter Moon.</a:t>
            </a:r>
          </a:p>
          <a:p>
            <a:r>
              <a:rPr lang="en-US" altLang="en-US" b="1"/>
              <a:t>Proposed that the Sun is stationary and that the Earth orbits the Sun and spins on its own axis once a day.</a:t>
            </a:r>
          </a:p>
          <a:p>
            <a:pPr lvl="1"/>
            <a:endParaRPr lang="en-US" altLang="en-US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67D5-1E05-0852-C699-25209725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  <a:latin typeface="Google Sans"/>
              </a:rPr>
              <a:t>地心说与日心说的争论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5AE43-BB78-FFE3-5312-4EB4C8515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地心说的困难：</a:t>
            </a:r>
            <a:r>
              <a:rPr lang="zh-TW" altLang="en-US" dirty="0">
                <a:effectLst/>
                <a:latin typeface="Google Sans Text"/>
              </a:rPr>
              <a:t> 坚持地球固定不动，不得不引入复杂的“本轮”来解释行星运动 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阿里斯塔克斯的洞察：</a:t>
            </a:r>
            <a:r>
              <a:rPr lang="zh-TW" altLang="en-US" dirty="0">
                <a:effectLst/>
                <a:latin typeface="Google Sans Text"/>
              </a:rPr>
              <a:t> 早在公元前 </a:t>
            </a:r>
            <a:r>
              <a:rPr lang="en-US" altLang="zh-TW" dirty="0">
                <a:effectLst/>
                <a:latin typeface="Google Sans Text"/>
              </a:rPr>
              <a:t>3 </a:t>
            </a:r>
            <a:r>
              <a:rPr lang="zh-TW" altLang="en-US" dirty="0">
                <a:effectLst/>
                <a:latin typeface="Google Sans Text"/>
              </a:rPr>
              <a:t>世纪就提出了日心说，但未被当时的文化接受 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视差挑战：</a:t>
            </a:r>
            <a:r>
              <a:rPr lang="zh-TW" altLang="en-US" dirty="0">
                <a:effectLst/>
                <a:latin typeface="Google Sans Text"/>
              </a:rPr>
              <a:t> 批评者认为如果地球移动，恒星应显示出“视差”，但当时由于距离太远观测不到 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46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BC333AD-3CF7-7554-D19A-79AE3F2D6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altLang="en-US" b="1"/>
              <a:t>Planetary Motion</a:t>
            </a: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CA61C9F-005C-F9F5-78F4-D8CD474089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533400"/>
            <a:ext cx="4114800" cy="6324600"/>
          </a:xfrm>
        </p:spPr>
        <p:txBody>
          <a:bodyPr/>
          <a:lstStyle/>
          <a:p>
            <a:pPr marL="168275" indent="-168275"/>
            <a:r>
              <a:rPr lang="en-US" altLang="en-US" sz="2800" b="1" dirty="0"/>
              <a:t>From Earth, planets appear to move </a:t>
            </a:r>
            <a:r>
              <a:rPr lang="en-US" altLang="en-US" sz="2800" b="1" dirty="0" err="1"/>
              <a:t>w.r.t.</a:t>
            </a:r>
            <a:r>
              <a:rPr lang="en-US" altLang="en-US" sz="2800" b="1" dirty="0"/>
              <a:t> fixed stars and vary greatly in brightness.</a:t>
            </a:r>
          </a:p>
          <a:p>
            <a:pPr marL="168275" indent="-168275"/>
            <a:r>
              <a:rPr lang="en-US" altLang="en-US" sz="2800" b="1" dirty="0"/>
              <a:t>Most of the time, planets undergo </a:t>
            </a:r>
            <a:r>
              <a:rPr lang="en-US" altLang="en-US" sz="2800" b="1" i="1" dirty="0">
                <a:solidFill>
                  <a:srgbClr val="FF0000"/>
                </a:solidFill>
              </a:rPr>
              <a:t>direct motion </a:t>
            </a:r>
            <a:r>
              <a:rPr lang="en-US" altLang="en-US" sz="2800" b="1" dirty="0"/>
              <a:t>-      </a:t>
            </a:r>
            <a:r>
              <a:rPr lang="en-US" altLang="en-US" sz="2800" b="1" dirty="0">
                <a:solidFill>
                  <a:srgbClr val="009900"/>
                </a:solidFill>
              </a:rPr>
              <a:t>moving W to E relative to background stars</a:t>
            </a:r>
            <a:r>
              <a:rPr lang="en-US" altLang="en-US" sz="2800" b="1" dirty="0"/>
              <a:t>.  </a:t>
            </a:r>
          </a:p>
          <a:p>
            <a:pPr marL="168275" indent="-168275"/>
            <a:r>
              <a:rPr lang="en-US" altLang="en-US" sz="2800" b="1" dirty="0"/>
              <a:t>Occasionally, they change direction and temporarily undergo </a:t>
            </a:r>
            <a:r>
              <a:rPr lang="en-US" altLang="en-US" sz="2800" b="1" i="1" dirty="0">
                <a:solidFill>
                  <a:srgbClr val="FF0000"/>
                </a:solidFill>
              </a:rPr>
              <a:t>retrograde motion </a:t>
            </a:r>
            <a:r>
              <a:rPr lang="en-US" altLang="en-US" sz="2800" b="1" dirty="0">
                <a:solidFill>
                  <a:srgbClr val="008000"/>
                </a:solidFill>
              </a:rPr>
              <a:t>-</a:t>
            </a:r>
            <a:r>
              <a:rPr lang="en-US" altLang="en-US" sz="2800" b="1" i="1" dirty="0"/>
              <a:t> 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>
                <a:solidFill>
                  <a:srgbClr val="009900"/>
                </a:solidFill>
              </a:rPr>
              <a:t>motion from E to W</a:t>
            </a:r>
            <a:r>
              <a:rPr lang="en-US" altLang="en-US" sz="2800" b="1" dirty="0">
                <a:solidFill>
                  <a:srgbClr val="008000"/>
                </a:solidFill>
              </a:rPr>
              <a:t> -</a:t>
            </a:r>
            <a:r>
              <a:rPr lang="en-US" altLang="en-US" sz="2800" b="1" dirty="0"/>
              <a:t>before looping back.</a:t>
            </a:r>
            <a:r>
              <a:rPr lang="en-US" altLang="en-US" sz="2400" b="1" dirty="0"/>
              <a:t> </a:t>
            </a:r>
          </a:p>
        </p:txBody>
      </p:sp>
      <p:pic>
        <p:nvPicPr>
          <p:cNvPr id="3082" name="retrograde mars.jpg">
            <a:hlinkClick r:id="" action="ppaction://media"/>
            <a:extLst>
              <a:ext uri="{FF2B5EF4-FFF2-40B4-BE49-F238E27FC236}">
                <a16:creationId xmlns:a16="http://schemas.microsoft.com/office/drawing/2014/main" id="{66E7E60B-C77C-8D88-467A-45304E2087E8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1" y="533400"/>
            <a:ext cx="4543425" cy="5886450"/>
          </a:xfrm>
        </p:spPr>
      </p:pic>
      <p:sp>
        <p:nvSpPr>
          <p:cNvPr id="3083" name="Text Box 11">
            <a:extLst>
              <a:ext uri="{FF2B5EF4-FFF2-40B4-BE49-F238E27FC236}">
                <a16:creationId xmlns:a16="http://schemas.microsoft.com/office/drawing/2014/main" id="{CEFBA53C-AE8F-9AD3-9E7E-CF5AA8A38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491288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8000"/>
                </a:solidFill>
              </a:rPr>
              <a:t>(</a:t>
            </a:r>
            <a:r>
              <a:rPr lang="en-US" altLang="en-US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retrograde-move</a:t>
            </a:r>
            <a:r>
              <a:rPr lang="en-US" altLang="en-US">
                <a:solidFill>
                  <a:srgbClr val="008000"/>
                </a:solidFill>
              </a:rPr>
              <a:t>)</a:t>
            </a:r>
            <a:endParaRPr lang="en-US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  <p:bldP spid="308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655C6F1-625A-4042-8758-52259BF16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942" y="1154502"/>
            <a:ext cx="8242178" cy="55849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B1AF9AA-5DED-4945-9B3A-9AC42F5AB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159" y="173567"/>
            <a:ext cx="6411149" cy="56726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4F6085C-AC97-46C2-A87B-1BA0A8B8A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15" y="960281"/>
            <a:ext cx="3561419" cy="366841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39A637-BEC0-4AFC-8892-1E0FDEC33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704" y="4628696"/>
            <a:ext cx="3773787" cy="1991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715A5B1-90B8-4C5D-B990-DA841BBCBA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1943" y="3611600"/>
            <a:ext cx="3927973" cy="30081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5774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EFA4-B5A2-8100-2EBC-37374DD3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  <a:latin typeface="Google Sans"/>
              </a:rPr>
              <a:t>角度测量基础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72C2A-6272-D1B8-78D9-6C3B735A6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单位：</a:t>
            </a:r>
            <a:r>
              <a:rPr lang="zh-TW" altLang="en-US" dirty="0">
                <a:effectLst/>
                <a:latin typeface="Google Sans Text"/>
              </a:rPr>
              <a:t> 沿用古巴比伦的 </a:t>
            </a:r>
            <a:r>
              <a:rPr lang="en-US" altLang="zh-TW" dirty="0">
                <a:effectLst/>
                <a:latin typeface="Google Sans Text"/>
              </a:rPr>
              <a:t>360 </a:t>
            </a:r>
            <a:r>
              <a:rPr lang="zh-TW" altLang="en-US" dirty="0">
                <a:effectLst/>
                <a:latin typeface="Google Sans Text"/>
              </a:rPr>
              <a:t>度</a:t>
            </a:r>
            <a:r>
              <a:rPr lang="en-US" altLang="zh-TW" dirty="0">
                <a:latin typeface="Google Sans Text"/>
              </a:rPr>
              <a:t>(degree)</a:t>
            </a:r>
            <a:r>
              <a:rPr lang="zh-TW" altLang="en-US" dirty="0">
                <a:effectLst/>
                <a:latin typeface="Google Sans Text"/>
              </a:rPr>
              <a:t>制，细分为角分（</a:t>
            </a:r>
            <a:r>
              <a:rPr lang="en-HK" dirty="0">
                <a:effectLst/>
                <a:latin typeface="Google Sans Text"/>
              </a:rPr>
              <a:t>arcmin）</a:t>
            </a:r>
            <a:r>
              <a:rPr lang="zh-TW" altLang="en-US" dirty="0">
                <a:effectLst/>
                <a:latin typeface="Google Sans Text"/>
              </a:rPr>
              <a:t>和角秒（</a:t>
            </a:r>
            <a:r>
              <a:rPr lang="en-HK" dirty="0">
                <a:effectLst/>
                <a:latin typeface="Google Sans Text"/>
              </a:rPr>
              <a:t>arcsec） 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>
                <a:effectLst/>
                <a:latin typeface="Google Sans Text"/>
              </a:rPr>
              <a:t>太阳和月亮在天空中的直径约半度（</a:t>
            </a:r>
            <a:r>
              <a:rPr lang="en-US" altLang="zh-TW" dirty="0">
                <a:effectLst/>
                <a:latin typeface="Google Sans Text"/>
              </a:rPr>
              <a:t>30 </a:t>
            </a:r>
            <a:r>
              <a:rPr lang="zh-TW" altLang="en-US" dirty="0">
                <a:effectLst/>
                <a:latin typeface="Google Sans Text"/>
              </a:rPr>
              <a:t>角分） 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b="1" dirty="0">
                <a:effectLst/>
                <a:latin typeface="Google Sans Text"/>
              </a:rPr>
              <a:t>1 </a:t>
            </a:r>
            <a:r>
              <a:rPr lang="zh-TW" altLang="en-US" b="1" dirty="0">
                <a:effectLst/>
                <a:latin typeface="Google Sans Text"/>
              </a:rPr>
              <a:t>角秒有多小？</a:t>
            </a:r>
            <a:r>
              <a:rPr lang="zh-TW" altLang="en-US" dirty="0">
                <a:effectLst/>
                <a:latin typeface="Google Sans Text"/>
              </a:rPr>
              <a:t> 相当于从 </a:t>
            </a:r>
            <a:r>
              <a:rPr lang="en-US" altLang="zh-TW" dirty="0">
                <a:effectLst/>
                <a:latin typeface="Google Sans Text"/>
              </a:rPr>
              <a:t>5 </a:t>
            </a:r>
            <a:r>
              <a:rPr lang="zh-TW" altLang="en-US" dirty="0">
                <a:effectLst/>
                <a:latin typeface="Google Sans Text"/>
              </a:rPr>
              <a:t>公里外观察一枚硬币的大小 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93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2C8C1-47A4-C8EE-A584-98C95C88E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  <a:latin typeface="Google Sans"/>
              </a:rPr>
              <a:t>“恒”星并非固定：自行 </a:t>
            </a:r>
            <a:r>
              <a:rPr lang="en-US" altLang="zh-TW" b="1" dirty="0">
                <a:effectLst/>
                <a:latin typeface="Google Sans"/>
              </a:rPr>
              <a:t>(</a:t>
            </a:r>
            <a:r>
              <a:rPr lang="en-HK" b="1" dirty="0">
                <a:effectLst/>
                <a:latin typeface="Google Sans"/>
              </a:rPr>
              <a:t>Proper Motion)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54C4-9312-2EF1-8A4E-1605CF325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2166" y="2142067"/>
            <a:ext cx="6589644" cy="364913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发现：</a:t>
            </a:r>
            <a:r>
              <a:rPr lang="zh-TW" altLang="en-US" dirty="0">
                <a:effectLst/>
                <a:latin typeface="Google Sans Text"/>
              </a:rPr>
              <a:t> </a:t>
            </a:r>
            <a:r>
              <a:rPr lang="en-US" altLang="zh-TW" dirty="0">
                <a:effectLst/>
                <a:latin typeface="Google Sans Text"/>
              </a:rPr>
              <a:t>1718 </a:t>
            </a:r>
            <a:r>
              <a:rPr lang="zh-TW" altLang="en-US" dirty="0">
                <a:effectLst/>
                <a:latin typeface="Google Sans Text"/>
              </a:rPr>
              <a:t>年，爱德蒙</a:t>
            </a:r>
            <a:r>
              <a:rPr lang="en-US" altLang="zh-TW" dirty="0">
                <a:effectLst/>
                <a:latin typeface="Google Sans Text"/>
              </a:rPr>
              <a:t>·</a:t>
            </a:r>
            <a:r>
              <a:rPr lang="zh-TW" altLang="en-US" dirty="0">
                <a:effectLst/>
                <a:latin typeface="Google Sans Text"/>
              </a:rPr>
              <a:t>哈雷通过对比古代星表发现恒星在天球上有微小位移 。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TW" b="1" dirty="0">
              <a:effectLst/>
              <a:latin typeface="Google Sans Tex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b="1" dirty="0">
              <a:latin typeface="Google Sans Tex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b="1" dirty="0">
              <a:effectLst/>
              <a:latin typeface="Google Sans Tex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b="1" dirty="0">
              <a:effectLst/>
              <a:latin typeface="Google Sans Tex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定义：</a:t>
            </a:r>
            <a:r>
              <a:rPr lang="zh-TW" altLang="en-US" dirty="0">
                <a:effectLst/>
                <a:latin typeface="Google Sans Text"/>
              </a:rPr>
              <a:t> 恒星因其在空间中的真实速度而产生的位置角变化 。</a:t>
            </a:r>
            <a:endParaRPr lang="en-US" altLang="zh-TW" dirty="0">
              <a:effectLst/>
              <a:latin typeface="Google Sans Text"/>
            </a:endParaRPr>
          </a:p>
          <a:p>
            <a:pPr marL="0" indent="0">
              <a:buNone/>
            </a:pPr>
            <a:endParaRPr lang="zh-TW" altLang="en-US" dirty="0">
              <a:effectLst/>
              <a:latin typeface="Google Sans Tex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意义深远：</a:t>
            </a:r>
            <a:r>
              <a:rPr lang="zh-TW" altLang="en-US" dirty="0">
                <a:effectLst/>
                <a:latin typeface="Google Sans Text"/>
              </a:rPr>
              <a:t> 揭示了银河系动态结构和恒星的真实空间运动， 颠覆了人类的宇宙观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9D0897-EB7E-643F-D86C-7D13073DD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78"/>
          <a:stretch/>
        </p:blipFill>
        <p:spPr>
          <a:xfrm>
            <a:off x="251790" y="3766929"/>
            <a:ext cx="2438400" cy="79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87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2C8C1-47A4-C8EE-A584-98C95C88E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  <a:latin typeface="Google Sans"/>
              </a:rPr>
              <a:t>“恒”星并非固定：自行 </a:t>
            </a:r>
            <a:r>
              <a:rPr lang="en-US" altLang="zh-TW" b="1" dirty="0">
                <a:effectLst/>
                <a:latin typeface="Google Sans"/>
              </a:rPr>
              <a:t>(</a:t>
            </a:r>
            <a:r>
              <a:rPr lang="en-HK" b="1" dirty="0">
                <a:effectLst/>
                <a:latin typeface="Google Sans"/>
              </a:rPr>
              <a:t>Proper Motion)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54C4-9312-2EF1-8A4E-1605CF325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2166" y="2142067"/>
            <a:ext cx="6589644" cy="364913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发现：</a:t>
            </a:r>
            <a:r>
              <a:rPr lang="zh-TW" altLang="en-US" dirty="0">
                <a:effectLst/>
                <a:latin typeface="Google Sans Text"/>
              </a:rPr>
              <a:t> </a:t>
            </a:r>
            <a:r>
              <a:rPr lang="en-US" altLang="zh-TW" dirty="0">
                <a:effectLst/>
                <a:latin typeface="Google Sans Text"/>
              </a:rPr>
              <a:t>1718 </a:t>
            </a:r>
            <a:r>
              <a:rPr lang="zh-TW" altLang="en-US" dirty="0">
                <a:effectLst/>
                <a:latin typeface="Google Sans Text"/>
              </a:rPr>
              <a:t>年，爱德蒙</a:t>
            </a:r>
            <a:r>
              <a:rPr lang="en-US" altLang="zh-TW" dirty="0">
                <a:effectLst/>
                <a:latin typeface="Google Sans Text"/>
              </a:rPr>
              <a:t>·</a:t>
            </a:r>
            <a:r>
              <a:rPr lang="zh-TW" altLang="en-US" dirty="0">
                <a:effectLst/>
                <a:latin typeface="Google Sans Text"/>
              </a:rPr>
              <a:t>哈雷通过对比古代星表发现恒星在天球上有微小位移 。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TW" b="1" dirty="0">
              <a:effectLst/>
              <a:latin typeface="Google Sans Tex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b="1" dirty="0">
              <a:latin typeface="Google Sans Tex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b="1" dirty="0">
              <a:effectLst/>
              <a:latin typeface="Google Sans Tex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b="1" dirty="0">
              <a:effectLst/>
              <a:latin typeface="Google Sans Tex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定义：</a:t>
            </a:r>
            <a:r>
              <a:rPr lang="zh-TW" altLang="en-US" dirty="0">
                <a:effectLst/>
                <a:latin typeface="Google Sans Text"/>
              </a:rPr>
              <a:t> 恒星因其在空间中的真实速度而产生的位置角变化 。</a:t>
            </a:r>
            <a:endParaRPr lang="en-US" altLang="zh-TW" dirty="0">
              <a:effectLst/>
              <a:latin typeface="Google Sans Text"/>
            </a:endParaRPr>
          </a:p>
          <a:p>
            <a:pPr marL="0" indent="0">
              <a:buNone/>
            </a:pPr>
            <a:endParaRPr lang="zh-TW" altLang="en-US" dirty="0">
              <a:effectLst/>
              <a:latin typeface="Google Sans Tex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意义深远：</a:t>
            </a:r>
            <a:r>
              <a:rPr lang="zh-TW" altLang="en-US" dirty="0">
                <a:effectLst/>
                <a:latin typeface="Google Sans Text"/>
              </a:rPr>
              <a:t> 揭示了银河系动态结构和恒星的真实空间运动， 颠覆了人类的宇宙观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9D0897-EB7E-643F-D86C-7D13073DD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23"/>
          <a:stretch/>
        </p:blipFill>
        <p:spPr>
          <a:xfrm>
            <a:off x="251790" y="2922105"/>
            <a:ext cx="2438400" cy="16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29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2C8C1-47A4-C8EE-A584-98C95C88E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  <a:latin typeface="Google Sans"/>
              </a:rPr>
              <a:t>“恒”星并非固定：自行 </a:t>
            </a:r>
            <a:r>
              <a:rPr lang="en-US" altLang="zh-TW" b="1" dirty="0">
                <a:effectLst/>
                <a:latin typeface="Google Sans"/>
              </a:rPr>
              <a:t>(</a:t>
            </a:r>
            <a:r>
              <a:rPr lang="en-HK" b="1" dirty="0">
                <a:effectLst/>
                <a:latin typeface="Google Sans"/>
              </a:rPr>
              <a:t>Proper Motion)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54C4-9312-2EF1-8A4E-1605CF325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2166" y="2142067"/>
            <a:ext cx="6589644" cy="364913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发现：</a:t>
            </a:r>
            <a:r>
              <a:rPr lang="zh-TW" altLang="en-US" dirty="0">
                <a:effectLst/>
                <a:latin typeface="Google Sans Text"/>
              </a:rPr>
              <a:t> </a:t>
            </a:r>
            <a:r>
              <a:rPr lang="en-US" altLang="zh-TW" dirty="0">
                <a:effectLst/>
                <a:latin typeface="Google Sans Text"/>
              </a:rPr>
              <a:t>1718 </a:t>
            </a:r>
            <a:r>
              <a:rPr lang="zh-TW" altLang="en-US" dirty="0">
                <a:effectLst/>
                <a:latin typeface="Google Sans Text"/>
              </a:rPr>
              <a:t>年，爱德蒙</a:t>
            </a:r>
            <a:r>
              <a:rPr lang="en-US" altLang="zh-TW" dirty="0">
                <a:effectLst/>
                <a:latin typeface="Google Sans Text"/>
              </a:rPr>
              <a:t>·</a:t>
            </a:r>
            <a:r>
              <a:rPr lang="zh-TW" altLang="en-US" dirty="0">
                <a:effectLst/>
                <a:latin typeface="Google Sans Text"/>
              </a:rPr>
              <a:t>哈雷通过对比古代星表发现恒星在天球上有微小位移 。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TW" b="1" dirty="0">
              <a:effectLst/>
              <a:latin typeface="Google Sans Tex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b="1" dirty="0">
              <a:latin typeface="Google Sans Tex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b="1" dirty="0">
              <a:effectLst/>
              <a:latin typeface="Google Sans Tex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b="1" dirty="0">
              <a:effectLst/>
              <a:latin typeface="Google Sans Tex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定义：</a:t>
            </a:r>
            <a:r>
              <a:rPr lang="zh-TW" altLang="en-US" dirty="0">
                <a:effectLst/>
                <a:latin typeface="Google Sans Text"/>
              </a:rPr>
              <a:t> 恒星因其在空间中的真实速度而产生的位置角变化 。</a:t>
            </a:r>
            <a:endParaRPr lang="en-US" altLang="zh-TW" dirty="0">
              <a:effectLst/>
              <a:latin typeface="Google Sans Text"/>
            </a:endParaRPr>
          </a:p>
          <a:p>
            <a:pPr marL="0" indent="0">
              <a:buNone/>
            </a:pPr>
            <a:endParaRPr lang="zh-TW" altLang="en-US" dirty="0">
              <a:effectLst/>
              <a:latin typeface="Google Sans Tex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意义深远：</a:t>
            </a:r>
            <a:r>
              <a:rPr lang="zh-TW" altLang="en-US" dirty="0">
                <a:effectLst/>
                <a:latin typeface="Google Sans Text"/>
              </a:rPr>
              <a:t> 揭示了银河系动态结构和恒星的真实空间运动， 颠覆了人类的宇宙观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2AE0C0-C8C2-91D1-DC37-C8405F19C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960" y="3640758"/>
            <a:ext cx="2254250" cy="2019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D0897-EB7E-643F-D86C-7D13073DD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0" y="1802571"/>
            <a:ext cx="2438400" cy="2755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D3199B-E152-E20C-9BB2-AA5BADE80ABE}"/>
              </a:ext>
            </a:extLst>
          </p:cNvPr>
          <p:cNvSpPr txBox="1"/>
          <p:nvPr/>
        </p:nvSpPr>
        <p:spPr>
          <a:xfrm>
            <a:off x="9919252" y="5874026"/>
            <a:ext cx="148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Barnard’s Star</a:t>
            </a:r>
          </a:p>
        </p:txBody>
      </p:sp>
    </p:spTree>
    <p:extLst>
      <p:ext uri="{BB962C8B-B14F-4D97-AF65-F5344CB8AC3E}">
        <p14:creationId xmlns:p14="http://schemas.microsoft.com/office/powerpoint/2010/main" val="218896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DE554-F637-151A-66BE-4A32D91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  <a:latin typeface="Google Sans"/>
              </a:rPr>
              <a:t>天体测量与海上导航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0B724-DE54-7AB5-1DC4-AACE288D5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3021495" cy="36491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dirty="0">
                <a:effectLst/>
                <a:latin typeface="Google Sans Text"/>
              </a:rPr>
              <a:t>在 </a:t>
            </a:r>
            <a:r>
              <a:rPr lang="en-US" altLang="zh-TW" dirty="0">
                <a:effectLst/>
                <a:latin typeface="Google Sans Text"/>
              </a:rPr>
              <a:t>18 </a:t>
            </a:r>
            <a:r>
              <a:rPr lang="zh-TW" altLang="en-US" dirty="0">
                <a:effectLst/>
                <a:latin typeface="Google Sans Text"/>
              </a:rPr>
              <a:t>世纪，如何确定船只位置是巨大的科学挑战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星图的作用：</a:t>
            </a:r>
            <a:r>
              <a:rPr lang="zh-TW" altLang="en-US" dirty="0">
                <a:effectLst/>
                <a:latin typeface="Google Sans Text"/>
              </a:rPr>
              <a:t> 航海者通过六分仪测量星高，对照</a:t>
            </a:r>
            <a:r>
              <a:rPr lang="en-US" altLang="zh-TW" dirty="0">
                <a:effectLst/>
                <a:latin typeface="Google Sans Text"/>
              </a:rPr>
              <a:t>《</a:t>
            </a:r>
            <a:r>
              <a:rPr lang="zh-TW" altLang="en-US" dirty="0">
                <a:effectLst/>
                <a:latin typeface="Google Sans Text"/>
              </a:rPr>
              <a:t>航海天文历</a:t>
            </a:r>
            <a:r>
              <a:rPr lang="en-US" altLang="zh-TW" dirty="0">
                <a:effectLst/>
                <a:latin typeface="Google Sans Text"/>
              </a:rPr>
              <a:t>》</a:t>
            </a:r>
            <a:r>
              <a:rPr lang="zh-TW" altLang="en-US" dirty="0">
                <a:effectLst/>
                <a:latin typeface="Google Sans Text"/>
              </a:rPr>
              <a:t>中的精确星位来导航 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社会影响：</a:t>
            </a:r>
            <a:r>
              <a:rPr lang="zh-TW" altLang="en-US" dirty="0">
                <a:effectLst/>
                <a:latin typeface="Google Sans Text"/>
              </a:rPr>
              <a:t> 这一需求直接推动了 </a:t>
            </a:r>
            <a:r>
              <a:rPr lang="en-US" altLang="zh-TW" dirty="0">
                <a:effectLst/>
                <a:latin typeface="Google Sans Text"/>
              </a:rPr>
              <a:t>18-19 </a:t>
            </a:r>
            <a:r>
              <a:rPr lang="zh-TW" altLang="en-US" dirty="0">
                <a:effectLst/>
                <a:latin typeface="Google Sans Text"/>
              </a:rPr>
              <a:t>世纪大规模高精度星表的诞生 。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02794-5091-2BE7-3BF7-0059063AF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288" y="2065867"/>
            <a:ext cx="7772400" cy="44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61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085F-863F-2A60-D903-17D9F6220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ffectLst/>
                <a:latin typeface="Google Sans"/>
              </a:rPr>
              <a:t>18 </a:t>
            </a:r>
            <a:r>
              <a:rPr lang="zh-TW" altLang="en-US" b="1" dirty="0">
                <a:effectLst/>
                <a:latin typeface="Google Sans"/>
              </a:rPr>
              <a:t>世纪的突破：光行差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6DC9-A0A7-39EA-53BE-BCF53D21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詹姆斯</a:t>
            </a:r>
            <a:r>
              <a:rPr lang="en-US" altLang="zh-TW" b="1" dirty="0">
                <a:effectLst/>
                <a:latin typeface="Google Sans Text"/>
              </a:rPr>
              <a:t>·</a:t>
            </a:r>
            <a:r>
              <a:rPr lang="zh-TW" altLang="en-US" b="1" dirty="0">
                <a:effectLst/>
                <a:latin typeface="Google Sans Text"/>
              </a:rPr>
              <a:t>布拉德利 </a:t>
            </a:r>
            <a:r>
              <a:rPr lang="en-US" altLang="zh-TW" b="1" dirty="0">
                <a:effectLst/>
                <a:latin typeface="Google Sans Text"/>
              </a:rPr>
              <a:t>(</a:t>
            </a:r>
            <a:r>
              <a:rPr lang="en-HK" b="1" dirty="0">
                <a:effectLst/>
                <a:latin typeface="Google Sans Text"/>
              </a:rPr>
              <a:t>James Bradley)：</a:t>
            </a:r>
            <a:r>
              <a:rPr lang="en-HK" dirty="0">
                <a:effectLst/>
                <a:latin typeface="Google Sans Text"/>
              </a:rPr>
              <a:t> 1729年</a:t>
            </a:r>
            <a:r>
              <a:rPr lang="zh-TW" altLang="en-US" dirty="0">
                <a:effectLst/>
                <a:latin typeface="Google Sans Text"/>
              </a:rPr>
              <a:t>在寻找视差时意外发现了“光行差”（</a:t>
            </a:r>
            <a:r>
              <a:rPr lang="en-HK" dirty="0">
                <a:effectLst/>
                <a:latin typeface="Google Sans Text"/>
              </a:rPr>
              <a:t>Aberration） 。</a:t>
            </a:r>
          </a:p>
          <a:p>
            <a:r>
              <a:rPr lang="en-US" altLang="en-US" b="1" dirty="0"/>
              <a:t>In one year, he noted 20’’ shift in a star’s observed position from its true position. Information yields value for the speed of Earth through space (18.6 miles/sec).</a:t>
            </a:r>
          </a:p>
          <a:p>
            <a:pPr>
              <a:buFont typeface="Arial" panose="020B0604020202020204" pitchFamily="34" charset="0"/>
              <a:buChar char="•"/>
            </a:pPr>
            <a:endParaRPr lang="en-HK" dirty="0">
              <a:effectLst/>
              <a:latin typeface="Google Sans Tex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重要性：</a:t>
            </a:r>
            <a:r>
              <a:rPr lang="zh-TW" altLang="en-US" dirty="0">
                <a:effectLst/>
                <a:latin typeface="Google Sans Text"/>
              </a:rPr>
              <a:t> 这一发现首次从物理观测上证明了地球绕太阳的公转运动 （</a:t>
            </a:r>
            <a:r>
              <a:rPr lang="en-US" altLang="en-US" b="1" dirty="0"/>
              <a:t>Proof of the Heliocentric Hypothesis）</a:t>
            </a:r>
            <a:r>
              <a:rPr lang="zh-TW" altLang="en-US" dirty="0">
                <a:effectLst/>
                <a:latin typeface="Google Sans Text"/>
              </a:rPr>
              <a:t>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精度提升：</a:t>
            </a:r>
            <a:r>
              <a:rPr lang="zh-TW" altLang="en-US" dirty="0">
                <a:effectLst/>
                <a:latin typeface="Google Sans Text"/>
              </a:rPr>
              <a:t> 将星位观测精度推向了角秒量级 。</a:t>
            </a:r>
          </a:p>
        </p:txBody>
      </p:sp>
    </p:spTree>
    <p:extLst>
      <p:ext uri="{BB962C8B-B14F-4D97-AF65-F5344CB8AC3E}">
        <p14:creationId xmlns:p14="http://schemas.microsoft.com/office/powerpoint/2010/main" val="391763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9E6F48C-4827-45E2-905F-6A60EAC1D5EB}"/>
              </a:ext>
            </a:extLst>
          </p:cNvPr>
          <p:cNvSpPr txBox="1">
            <a:spLocks/>
          </p:cNvSpPr>
          <p:nvPr/>
        </p:nvSpPr>
        <p:spPr>
          <a:xfrm>
            <a:off x="1524000" y="-4412"/>
            <a:ext cx="8911544" cy="842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教科书、参考书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D85142D-C4E8-4DE8-991D-4B0B8F802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7" y="333355"/>
            <a:ext cx="2696028" cy="26960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9" r="11471"/>
          <a:stretch/>
        </p:blipFill>
        <p:spPr>
          <a:xfrm>
            <a:off x="622150" y="3418896"/>
            <a:ext cx="2244437" cy="2866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8F97CF-652C-13B9-A6DA-D914F66F6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750" y="1511024"/>
            <a:ext cx="3721100" cy="4889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492A0B-141A-10CC-4062-889C227CA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415" y="2161003"/>
            <a:ext cx="2676366" cy="403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42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1026">
            <a:extLst>
              <a:ext uri="{FF2B5EF4-FFF2-40B4-BE49-F238E27FC236}">
                <a16:creationId xmlns:a16="http://schemas.microsoft.com/office/drawing/2014/main" id="{615068F9-7F44-5FCA-69C0-66068B1DE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en-US" altLang="en-US" b="1"/>
              <a:t>Aberration of Starlight</a:t>
            </a:r>
            <a:endParaRPr lang="en-US" altLang="en-US"/>
          </a:p>
        </p:txBody>
      </p:sp>
      <p:grpSp>
        <p:nvGrpSpPr>
          <p:cNvPr id="206979" name="Group 1155">
            <a:extLst>
              <a:ext uri="{FF2B5EF4-FFF2-40B4-BE49-F238E27FC236}">
                <a16:creationId xmlns:a16="http://schemas.microsoft.com/office/drawing/2014/main" id="{C8E5A7E4-62DF-2038-ED1E-B26A68A09F1E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438401"/>
            <a:ext cx="2743200" cy="4176713"/>
            <a:chOff x="432" y="1536"/>
            <a:chExt cx="1728" cy="2631"/>
          </a:xfrm>
        </p:grpSpPr>
        <p:grpSp>
          <p:nvGrpSpPr>
            <p:cNvPr id="206940" name="Group 1116">
              <a:extLst>
                <a:ext uri="{FF2B5EF4-FFF2-40B4-BE49-F238E27FC236}">
                  <a16:creationId xmlns:a16="http://schemas.microsoft.com/office/drawing/2014/main" id="{1F8E3FDE-325B-A913-31B3-F7CA20F6C99A}"/>
                </a:ext>
              </a:extLst>
            </p:cNvPr>
            <p:cNvGrpSpPr>
              <a:grpSpLocks/>
            </p:cNvGrpSpPr>
            <p:nvPr/>
          </p:nvGrpSpPr>
          <p:grpSpPr bwMode="auto">
            <a:xfrm rot="-100280">
              <a:off x="432" y="1536"/>
              <a:ext cx="1728" cy="1392"/>
              <a:chOff x="3702" y="1290"/>
              <a:chExt cx="1331" cy="1304"/>
            </a:xfrm>
          </p:grpSpPr>
          <p:grpSp>
            <p:nvGrpSpPr>
              <p:cNvPr id="206941" name="Group 1117">
                <a:extLst>
                  <a:ext uri="{FF2B5EF4-FFF2-40B4-BE49-F238E27FC236}">
                    <a16:creationId xmlns:a16="http://schemas.microsoft.com/office/drawing/2014/main" id="{91BFB4EF-CD87-2604-129F-9791A82051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3" y="1290"/>
                <a:ext cx="143" cy="1304"/>
                <a:chOff x="4253" y="1290"/>
                <a:chExt cx="143" cy="1304"/>
              </a:xfrm>
            </p:grpSpPr>
            <p:grpSp>
              <p:nvGrpSpPr>
                <p:cNvPr id="206942" name="Group 1118">
                  <a:extLst>
                    <a:ext uri="{FF2B5EF4-FFF2-40B4-BE49-F238E27FC236}">
                      <a16:creationId xmlns:a16="http://schemas.microsoft.com/office/drawing/2014/main" id="{46A12FAE-03F7-123A-EB58-06EAC81F10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53" y="1290"/>
                  <a:ext cx="16" cy="1126"/>
                  <a:chOff x="4353" y="1290"/>
                  <a:chExt cx="16" cy="1126"/>
                </a:xfrm>
              </p:grpSpPr>
              <p:sp>
                <p:nvSpPr>
                  <p:cNvPr id="206943" name="Rectangle 1119">
                    <a:extLst>
                      <a:ext uri="{FF2B5EF4-FFF2-40B4-BE49-F238E27FC236}">
                        <a16:creationId xmlns:a16="http://schemas.microsoft.com/office/drawing/2014/main" id="{C22F76D1-DBAB-0DBE-A628-511CD1E278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3" y="1291"/>
                    <a:ext cx="16" cy="1125"/>
                  </a:xfrm>
                  <a:prstGeom prst="rect">
                    <a:avLst/>
                  </a:pr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944" name="Rectangle 1120">
                    <a:extLst>
                      <a:ext uri="{FF2B5EF4-FFF2-40B4-BE49-F238E27FC236}">
                        <a16:creationId xmlns:a16="http://schemas.microsoft.com/office/drawing/2014/main" id="{72AA1D9B-CF71-33DA-F20B-0311C5D5AA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4" y="1291"/>
                    <a:ext cx="13" cy="1125"/>
                  </a:xfrm>
                  <a:prstGeom prst="rect">
                    <a:avLst/>
                  </a:pr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945" name="Rectangle 1121">
                    <a:extLst>
                      <a:ext uri="{FF2B5EF4-FFF2-40B4-BE49-F238E27FC236}">
                        <a16:creationId xmlns:a16="http://schemas.microsoft.com/office/drawing/2014/main" id="{D56F342E-6247-0872-078A-F5D0BA58F4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5" y="1290"/>
                    <a:ext cx="12" cy="1126"/>
                  </a:xfrm>
                  <a:prstGeom prst="rect">
                    <a:avLst/>
                  </a:pr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946" name="Rectangle 1122">
                    <a:extLst>
                      <a:ext uri="{FF2B5EF4-FFF2-40B4-BE49-F238E27FC236}">
                        <a16:creationId xmlns:a16="http://schemas.microsoft.com/office/drawing/2014/main" id="{98969F4A-C744-7D9A-9941-019CC0A648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1291"/>
                    <a:ext cx="10" cy="1125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947" name="Rectangle 1123">
                    <a:extLst>
                      <a:ext uri="{FF2B5EF4-FFF2-40B4-BE49-F238E27FC236}">
                        <a16:creationId xmlns:a16="http://schemas.microsoft.com/office/drawing/2014/main" id="{628B4407-7C6B-4418-48EB-F7FE61C7D1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8" y="1291"/>
                    <a:ext cx="6" cy="112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6948" name="Freeform 1124">
                  <a:extLst>
                    <a:ext uri="{FF2B5EF4-FFF2-40B4-BE49-F238E27FC236}">
                      <a16:creationId xmlns:a16="http://schemas.microsoft.com/office/drawing/2014/main" id="{73C75553-291F-F8FF-60B0-1F3E4B4B8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3" y="2418"/>
                  <a:ext cx="125" cy="176"/>
                </a:xfrm>
                <a:custGeom>
                  <a:avLst/>
                  <a:gdLst>
                    <a:gd name="T0" fmla="*/ 249 w 249"/>
                    <a:gd name="T1" fmla="*/ 0 h 352"/>
                    <a:gd name="T2" fmla="*/ 249 w 249"/>
                    <a:gd name="T3" fmla="*/ 219 h 352"/>
                    <a:gd name="T4" fmla="*/ 249 w 249"/>
                    <a:gd name="T5" fmla="*/ 240 h 352"/>
                    <a:gd name="T6" fmla="*/ 245 w 249"/>
                    <a:gd name="T7" fmla="*/ 262 h 352"/>
                    <a:gd name="T8" fmla="*/ 238 w 249"/>
                    <a:gd name="T9" fmla="*/ 282 h 352"/>
                    <a:gd name="T10" fmla="*/ 228 w 249"/>
                    <a:gd name="T11" fmla="*/ 299 h 352"/>
                    <a:gd name="T12" fmla="*/ 217 w 249"/>
                    <a:gd name="T13" fmla="*/ 315 h 352"/>
                    <a:gd name="T14" fmla="*/ 206 w 249"/>
                    <a:gd name="T15" fmla="*/ 326 h 352"/>
                    <a:gd name="T16" fmla="*/ 193 w 249"/>
                    <a:gd name="T17" fmla="*/ 334 h 352"/>
                    <a:gd name="T18" fmla="*/ 177 w 249"/>
                    <a:gd name="T19" fmla="*/ 342 h 352"/>
                    <a:gd name="T20" fmla="*/ 157 w 249"/>
                    <a:gd name="T21" fmla="*/ 347 h 352"/>
                    <a:gd name="T22" fmla="*/ 133 w 249"/>
                    <a:gd name="T23" fmla="*/ 352 h 352"/>
                    <a:gd name="T24" fmla="*/ 114 w 249"/>
                    <a:gd name="T25" fmla="*/ 349 h 352"/>
                    <a:gd name="T26" fmla="*/ 97 w 249"/>
                    <a:gd name="T27" fmla="*/ 347 h 352"/>
                    <a:gd name="T28" fmla="*/ 78 w 249"/>
                    <a:gd name="T29" fmla="*/ 339 h 352"/>
                    <a:gd name="T30" fmla="*/ 63 w 249"/>
                    <a:gd name="T31" fmla="*/ 331 h 352"/>
                    <a:gd name="T32" fmla="*/ 46 w 249"/>
                    <a:gd name="T33" fmla="*/ 318 h 352"/>
                    <a:gd name="T34" fmla="*/ 32 w 249"/>
                    <a:gd name="T35" fmla="*/ 302 h 352"/>
                    <a:gd name="T36" fmla="*/ 22 w 249"/>
                    <a:gd name="T37" fmla="*/ 288 h 352"/>
                    <a:gd name="T38" fmla="*/ 13 w 249"/>
                    <a:gd name="T39" fmla="*/ 274 h 352"/>
                    <a:gd name="T40" fmla="*/ 7 w 249"/>
                    <a:gd name="T41" fmla="*/ 258 h 352"/>
                    <a:gd name="T42" fmla="*/ 2 w 249"/>
                    <a:gd name="T43" fmla="*/ 237 h 352"/>
                    <a:gd name="T44" fmla="*/ 0 w 249"/>
                    <a:gd name="T45" fmla="*/ 214 h 352"/>
                    <a:gd name="T46" fmla="*/ 0 w 249"/>
                    <a:gd name="T47" fmla="*/ 192 h 352"/>
                    <a:gd name="T48" fmla="*/ 0 w 249"/>
                    <a:gd name="T49" fmla="*/ 177 h 352"/>
                    <a:gd name="T50" fmla="*/ 1 w 249"/>
                    <a:gd name="T51" fmla="*/ 159 h 352"/>
                    <a:gd name="T52" fmla="*/ 7 w 249"/>
                    <a:gd name="T53" fmla="*/ 140 h 352"/>
                    <a:gd name="T54" fmla="*/ 20 w 249"/>
                    <a:gd name="T55" fmla="*/ 129 h 352"/>
                    <a:gd name="T56" fmla="*/ 31 w 249"/>
                    <a:gd name="T57" fmla="*/ 125 h 352"/>
                    <a:gd name="T58" fmla="*/ 45 w 249"/>
                    <a:gd name="T59" fmla="*/ 125 h 352"/>
                    <a:gd name="T60" fmla="*/ 56 w 249"/>
                    <a:gd name="T61" fmla="*/ 130 h 352"/>
                    <a:gd name="T62" fmla="*/ 64 w 249"/>
                    <a:gd name="T63" fmla="*/ 138 h 352"/>
                    <a:gd name="T64" fmla="*/ 69 w 249"/>
                    <a:gd name="T65" fmla="*/ 149 h 352"/>
                    <a:gd name="T66" fmla="*/ 73 w 249"/>
                    <a:gd name="T67" fmla="*/ 164 h 352"/>
                    <a:gd name="T68" fmla="*/ 73 w 249"/>
                    <a:gd name="T69" fmla="*/ 179 h 352"/>
                    <a:gd name="T70" fmla="*/ 73 w 249"/>
                    <a:gd name="T71" fmla="*/ 195 h 352"/>
                    <a:gd name="T72" fmla="*/ 75 w 249"/>
                    <a:gd name="T73" fmla="*/ 221 h 352"/>
                    <a:gd name="T74" fmla="*/ 78 w 249"/>
                    <a:gd name="T75" fmla="*/ 241 h 352"/>
                    <a:gd name="T76" fmla="*/ 85 w 249"/>
                    <a:gd name="T77" fmla="*/ 256 h 352"/>
                    <a:gd name="T78" fmla="*/ 95 w 249"/>
                    <a:gd name="T79" fmla="*/ 264 h 352"/>
                    <a:gd name="T80" fmla="*/ 107 w 249"/>
                    <a:gd name="T81" fmla="*/ 271 h 352"/>
                    <a:gd name="T82" fmla="*/ 127 w 249"/>
                    <a:gd name="T83" fmla="*/ 273 h 352"/>
                    <a:gd name="T84" fmla="*/ 144 w 249"/>
                    <a:gd name="T85" fmla="*/ 269 h 352"/>
                    <a:gd name="T86" fmla="*/ 158 w 249"/>
                    <a:gd name="T87" fmla="*/ 264 h 352"/>
                    <a:gd name="T88" fmla="*/ 169 w 249"/>
                    <a:gd name="T89" fmla="*/ 255 h 352"/>
                    <a:gd name="T90" fmla="*/ 175 w 249"/>
                    <a:gd name="T91" fmla="*/ 245 h 352"/>
                    <a:gd name="T92" fmla="*/ 180 w 249"/>
                    <a:gd name="T93" fmla="*/ 226 h 352"/>
                    <a:gd name="T94" fmla="*/ 180 w 249"/>
                    <a:gd name="T95" fmla="*/ 0 h 352"/>
                    <a:gd name="T96" fmla="*/ 249 w 249"/>
                    <a:gd name="T97" fmla="*/ 0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49" h="352">
                      <a:moveTo>
                        <a:pt x="249" y="0"/>
                      </a:moveTo>
                      <a:lnTo>
                        <a:pt x="249" y="219"/>
                      </a:lnTo>
                      <a:lnTo>
                        <a:pt x="249" y="240"/>
                      </a:lnTo>
                      <a:lnTo>
                        <a:pt x="245" y="262"/>
                      </a:lnTo>
                      <a:lnTo>
                        <a:pt x="238" y="282"/>
                      </a:lnTo>
                      <a:lnTo>
                        <a:pt x="228" y="299"/>
                      </a:lnTo>
                      <a:lnTo>
                        <a:pt x="217" y="315"/>
                      </a:lnTo>
                      <a:lnTo>
                        <a:pt x="206" y="326"/>
                      </a:lnTo>
                      <a:lnTo>
                        <a:pt x="193" y="334"/>
                      </a:lnTo>
                      <a:lnTo>
                        <a:pt x="177" y="342"/>
                      </a:lnTo>
                      <a:lnTo>
                        <a:pt x="157" y="347"/>
                      </a:lnTo>
                      <a:lnTo>
                        <a:pt x="133" y="352"/>
                      </a:lnTo>
                      <a:lnTo>
                        <a:pt x="114" y="349"/>
                      </a:lnTo>
                      <a:lnTo>
                        <a:pt x="97" y="347"/>
                      </a:lnTo>
                      <a:lnTo>
                        <a:pt x="78" y="339"/>
                      </a:lnTo>
                      <a:lnTo>
                        <a:pt x="63" y="331"/>
                      </a:lnTo>
                      <a:lnTo>
                        <a:pt x="46" y="318"/>
                      </a:lnTo>
                      <a:lnTo>
                        <a:pt x="32" y="302"/>
                      </a:lnTo>
                      <a:lnTo>
                        <a:pt x="22" y="288"/>
                      </a:lnTo>
                      <a:lnTo>
                        <a:pt x="13" y="274"/>
                      </a:lnTo>
                      <a:lnTo>
                        <a:pt x="7" y="258"/>
                      </a:lnTo>
                      <a:lnTo>
                        <a:pt x="2" y="237"/>
                      </a:lnTo>
                      <a:lnTo>
                        <a:pt x="0" y="214"/>
                      </a:lnTo>
                      <a:lnTo>
                        <a:pt x="0" y="192"/>
                      </a:lnTo>
                      <a:lnTo>
                        <a:pt x="0" y="177"/>
                      </a:lnTo>
                      <a:lnTo>
                        <a:pt x="1" y="159"/>
                      </a:lnTo>
                      <a:lnTo>
                        <a:pt x="7" y="140"/>
                      </a:lnTo>
                      <a:lnTo>
                        <a:pt x="20" y="129"/>
                      </a:lnTo>
                      <a:lnTo>
                        <a:pt x="31" y="125"/>
                      </a:lnTo>
                      <a:lnTo>
                        <a:pt x="45" y="125"/>
                      </a:lnTo>
                      <a:lnTo>
                        <a:pt x="56" y="130"/>
                      </a:lnTo>
                      <a:lnTo>
                        <a:pt x="64" y="138"/>
                      </a:lnTo>
                      <a:lnTo>
                        <a:pt x="69" y="149"/>
                      </a:lnTo>
                      <a:lnTo>
                        <a:pt x="73" y="164"/>
                      </a:lnTo>
                      <a:lnTo>
                        <a:pt x="73" y="179"/>
                      </a:lnTo>
                      <a:lnTo>
                        <a:pt x="73" y="195"/>
                      </a:lnTo>
                      <a:lnTo>
                        <a:pt x="75" y="221"/>
                      </a:lnTo>
                      <a:lnTo>
                        <a:pt x="78" y="241"/>
                      </a:lnTo>
                      <a:lnTo>
                        <a:pt x="85" y="256"/>
                      </a:lnTo>
                      <a:lnTo>
                        <a:pt x="95" y="264"/>
                      </a:lnTo>
                      <a:lnTo>
                        <a:pt x="107" y="271"/>
                      </a:lnTo>
                      <a:lnTo>
                        <a:pt x="127" y="273"/>
                      </a:lnTo>
                      <a:lnTo>
                        <a:pt x="144" y="269"/>
                      </a:lnTo>
                      <a:lnTo>
                        <a:pt x="158" y="264"/>
                      </a:lnTo>
                      <a:lnTo>
                        <a:pt x="169" y="255"/>
                      </a:lnTo>
                      <a:lnTo>
                        <a:pt x="175" y="245"/>
                      </a:lnTo>
                      <a:lnTo>
                        <a:pt x="180" y="226"/>
                      </a:lnTo>
                      <a:lnTo>
                        <a:pt x="180" y="0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6949" name="Group 1125">
                  <a:extLst>
                    <a:ext uri="{FF2B5EF4-FFF2-40B4-BE49-F238E27FC236}">
                      <a16:creationId xmlns:a16="http://schemas.microsoft.com/office/drawing/2014/main" id="{82AA2EE8-8DB0-3FEA-749B-6BD350D0B8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5" y="2392"/>
                  <a:ext cx="71" cy="33"/>
                  <a:chOff x="4325" y="2392"/>
                  <a:chExt cx="71" cy="33"/>
                </a:xfrm>
              </p:grpSpPr>
              <p:sp>
                <p:nvSpPr>
                  <p:cNvPr id="206950" name="Rectangle 1126">
                    <a:extLst>
                      <a:ext uri="{FF2B5EF4-FFF2-40B4-BE49-F238E27FC236}">
                        <a16:creationId xmlns:a16="http://schemas.microsoft.com/office/drawing/2014/main" id="{CF15C623-808A-AEDE-E92A-DFAF4BE82E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5" y="2392"/>
                    <a:ext cx="71" cy="33"/>
                  </a:xfrm>
                  <a:prstGeom prst="rect">
                    <a:avLst/>
                  </a:pr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951" name="Rectangle 1127">
                    <a:extLst>
                      <a:ext uri="{FF2B5EF4-FFF2-40B4-BE49-F238E27FC236}">
                        <a16:creationId xmlns:a16="http://schemas.microsoft.com/office/drawing/2014/main" id="{BC86FF1D-9833-33E8-D2D9-4971F6AA93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7" y="2392"/>
                    <a:ext cx="68" cy="33"/>
                  </a:xfrm>
                  <a:prstGeom prst="rect">
                    <a:avLst/>
                  </a:pr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952" name="Rectangle 1128">
                    <a:extLst>
                      <a:ext uri="{FF2B5EF4-FFF2-40B4-BE49-F238E27FC236}">
                        <a16:creationId xmlns:a16="http://schemas.microsoft.com/office/drawing/2014/main" id="{A310EF39-5CBF-F15F-946E-FE6E129017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32" y="2392"/>
                    <a:ext cx="57" cy="33"/>
                  </a:xfrm>
                  <a:prstGeom prst="rect">
                    <a:avLst/>
                  </a:pr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953" name="Rectangle 1129">
                    <a:extLst>
                      <a:ext uri="{FF2B5EF4-FFF2-40B4-BE49-F238E27FC236}">
                        <a16:creationId xmlns:a16="http://schemas.microsoft.com/office/drawing/2014/main" id="{461B0B75-55C3-E9DC-8A64-589672F185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36" y="2392"/>
                    <a:ext cx="50" cy="33"/>
                  </a:xfrm>
                  <a:prstGeom prst="rect">
                    <a:avLst/>
                  </a:pr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954" name="Rectangle 1130">
                    <a:extLst>
                      <a:ext uri="{FF2B5EF4-FFF2-40B4-BE49-F238E27FC236}">
                        <a16:creationId xmlns:a16="http://schemas.microsoft.com/office/drawing/2014/main" id="{53F8F039-90FA-28ED-7BA6-C5C47F87D6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2392"/>
                    <a:ext cx="29" cy="33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6955" name="Group 1131">
                <a:extLst>
                  <a:ext uri="{FF2B5EF4-FFF2-40B4-BE49-F238E27FC236}">
                    <a16:creationId xmlns:a16="http://schemas.microsoft.com/office/drawing/2014/main" id="{2B569070-B369-A66D-C589-24A94B8B94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2" y="1375"/>
                <a:ext cx="1331" cy="540"/>
                <a:chOff x="3702" y="1375"/>
                <a:chExt cx="1331" cy="540"/>
              </a:xfrm>
            </p:grpSpPr>
            <p:sp>
              <p:nvSpPr>
                <p:cNvPr id="206956" name="Freeform 1132">
                  <a:extLst>
                    <a:ext uri="{FF2B5EF4-FFF2-40B4-BE49-F238E27FC236}">
                      <a16:creationId xmlns:a16="http://schemas.microsoft.com/office/drawing/2014/main" id="{BDC8A4A0-EB56-1ADD-1F18-326CD728A2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2" y="1375"/>
                  <a:ext cx="1331" cy="540"/>
                </a:xfrm>
                <a:custGeom>
                  <a:avLst/>
                  <a:gdLst>
                    <a:gd name="T0" fmla="*/ 80 w 2664"/>
                    <a:gd name="T1" fmla="*/ 888 h 1080"/>
                    <a:gd name="T2" fmla="*/ 167 w 2664"/>
                    <a:gd name="T3" fmla="*/ 746 h 1080"/>
                    <a:gd name="T4" fmla="*/ 305 w 2664"/>
                    <a:gd name="T5" fmla="*/ 555 h 1080"/>
                    <a:gd name="T6" fmla="*/ 442 w 2664"/>
                    <a:gd name="T7" fmla="*/ 403 h 1080"/>
                    <a:gd name="T8" fmla="*/ 593 w 2664"/>
                    <a:gd name="T9" fmla="*/ 274 h 1080"/>
                    <a:gd name="T10" fmla="*/ 772 w 2664"/>
                    <a:gd name="T11" fmla="*/ 160 h 1080"/>
                    <a:gd name="T12" fmla="*/ 966 w 2664"/>
                    <a:gd name="T13" fmla="*/ 74 h 1080"/>
                    <a:gd name="T14" fmla="*/ 1181 w 2664"/>
                    <a:gd name="T15" fmla="*/ 20 h 1080"/>
                    <a:gd name="T16" fmla="*/ 1360 w 2664"/>
                    <a:gd name="T17" fmla="*/ 0 h 1080"/>
                    <a:gd name="T18" fmla="*/ 1517 w 2664"/>
                    <a:gd name="T19" fmla="*/ 17 h 1080"/>
                    <a:gd name="T20" fmla="*/ 1653 w 2664"/>
                    <a:gd name="T21" fmla="*/ 50 h 1080"/>
                    <a:gd name="T22" fmla="*/ 1815 w 2664"/>
                    <a:gd name="T23" fmla="*/ 112 h 1080"/>
                    <a:gd name="T24" fmla="*/ 1933 w 2664"/>
                    <a:gd name="T25" fmla="*/ 176 h 1080"/>
                    <a:gd name="T26" fmla="*/ 2046 w 2664"/>
                    <a:gd name="T27" fmla="*/ 246 h 1080"/>
                    <a:gd name="T28" fmla="*/ 2165 w 2664"/>
                    <a:gd name="T29" fmla="*/ 338 h 1080"/>
                    <a:gd name="T30" fmla="*/ 2302 w 2664"/>
                    <a:gd name="T31" fmla="*/ 473 h 1080"/>
                    <a:gd name="T32" fmla="*/ 2432 w 2664"/>
                    <a:gd name="T33" fmla="*/ 632 h 1080"/>
                    <a:gd name="T34" fmla="*/ 2539 w 2664"/>
                    <a:gd name="T35" fmla="*/ 792 h 1080"/>
                    <a:gd name="T36" fmla="*/ 2664 w 2664"/>
                    <a:gd name="T37" fmla="*/ 1056 h 1080"/>
                    <a:gd name="T38" fmla="*/ 2609 w 2664"/>
                    <a:gd name="T39" fmla="*/ 975 h 1080"/>
                    <a:gd name="T40" fmla="*/ 2525 w 2664"/>
                    <a:gd name="T41" fmla="*/ 887 h 1080"/>
                    <a:gd name="T42" fmla="*/ 2417 w 2664"/>
                    <a:gd name="T43" fmla="*/ 830 h 1080"/>
                    <a:gd name="T44" fmla="*/ 2291 w 2664"/>
                    <a:gd name="T45" fmla="*/ 810 h 1080"/>
                    <a:gd name="T46" fmla="*/ 2168 w 2664"/>
                    <a:gd name="T47" fmla="*/ 840 h 1080"/>
                    <a:gd name="T48" fmla="*/ 2089 w 2664"/>
                    <a:gd name="T49" fmla="*/ 887 h 1080"/>
                    <a:gd name="T50" fmla="*/ 2021 w 2664"/>
                    <a:gd name="T51" fmla="*/ 948 h 1080"/>
                    <a:gd name="T52" fmla="*/ 1960 w 2664"/>
                    <a:gd name="T53" fmla="*/ 981 h 1080"/>
                    <a:gd name="T54" fmla="*/ 1868 w 2664"/>
                    <a:gd name="T55" fmla="*/ 887 h 1080"/>
                    <a:gd name="T56" fmla="*/ 1779 w 2664"/>
                    <a:gd name="T57" fmla="*/ 836 h 1080"/>
                    <a:gd name="T58" fmla="*/ 1678 w 2664"/>
                    <a:gd name="T59" fmla="*/ 810 h 1080"/>
                    <a:gd name="T60" fmla="*/ 1579 w 2664"/>
                    <a:gd name="T61" fmla="*/ 818 h 1080"/>
                    <a:gd name="T62" fmla="*/ 1486 w 2664"/>
                    <a:gd name="T63" fmla="*/ 853 h 1080"/>
                    <a:gd name="T64" fmla="*/ 1411 w 2664"/>
                    <a:gd name="T65" fmla="*/ 905 h 1080"/>
                    <a:gd name="T66" fmla="*/ 1343 w 2664"/>
                    <a:gd name="T67" fmla="*/ 975 h 1080"/>
                    <a:gd name="T68" fmla="*/ 1285 w 2664"/>
                    <a:gd name="T69" fmla="*/ 935 h 1080"/>
                    <a:gd name="T70" fmla="*/ 1189 w 2664"/>
                    <a:gd name="T71" fmla="*/ 857 h 1080"/>
                    <a:gd name="T72" fmla="*/ 1083 w 2664"/>
                    <a:gd name="T73" fmla="*/ 817 h 1080"/>
                    <a:gd name="T74" fmla="*/ 993 w 2664"/>
                    <a:gd name="T75" fmla="*/ 810 h 1080"/>
                    <a:gd name="T76" fmla="*/ 881 w 2664"/>
                    <a:gd name="T77" fmla="*/ 839 h 1080"/>
                    <a:gd name="T78" fmla="*/ 781 w 2664"/>
                    <a:gd name="T79" fmla="*/ 900 h 1080"/>
                    <a:gd name="T80" fmla="*/ 707 w 2664"/>
                    <a:gd name="T81" fmla="*/ 978 h 1080"/>
                    <a:gd name="T82" fmla="*/ 646 w 2664"/>
                    <a:gd name="T83" fmla="*/ 933 h 1080"/>
                    <a:gd name="T84" fmla="*/ 561 w 2664"/>
                    <a:gd name="T85" fmla="*/ 862 h 1080"/>
                    <a:gd name="T86" fmla="*/ 433 w 2664"/>
                    <a:gd name="T87" fmla="*/ 814 h 1080"/>
                    <a:gd name="T88" fmla="*/ 314 w 2664"/>
                    <a:gd name="T89" fmla="*/ 817 h 1080"/>
                    <a:gd name="T90" fmla="*/ 197 w 2664"/>
                    <a:gd name="T91" fmla="*/ 861 h 1080"/>
                    <a:gd name="T92" fmla="*/ 96 w 2664"/>
                    <a:gd name="T93" fmla="*/ 947 h 1080"/>
                    <a:gd name="T94" fmla="*/ 22 w 2664"/>
                    <a:gd name="T95" fmla="*/ 1018 h 1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664" h="1080">
                      <a:moveTo>
                        <a:pt x="22" y="1018"/>
                      </a:moveTo>
                      <a:lnTo>
                        <a:pt x="39" y="975"/>
                      </a:lnTo>
                      <a:lnTo>
                        <a:pt x="60" y="927"/>
                      </a:lnTo>
                      <a:lnTo>
                        <a:pt x="80" y="888"/>
                      </a:lnTo>
                      <a:lnTo>
                        <a:pt x="94" y="863"/>
                      </a:lnTo>
                      <a:lnTo>
                        <a:pt x="109" y="836"/>
                      </a:lnTo>
                      <a:lnTo>
                        <a:pt x="133" y="793"/>
                      </a:lnTo>
                      <a:lnTo>
                        <a:pt x="167" y="746"/>
                      </a:lnTo>
                      <a:lnTo>
                        <a:pt x="206" y="683"/>
                      </a:lnTo>
                      <a:lnTo>
                        <a:pt x="245" y="630"/>
                      </a:lnTo>
                      <a:lnTo>
                        <a:pt x="271" y="595"/>
                      </a:lnTo>
                      <a:lnTo>
                        <a:pt x="305" y="555"/>
                      </a:lnTo>
                      <a:lnTo>
                        <a:pt x="341" y="510"/>
                      </a:lnTo>
                      <a:lnTo>
                        <a:pt x="375" y="473"/>
                      </a:lnTo>
                      <a:lnTo>
                        <a:pt x="411" y="438"/>
                      </a:lnTo>
                      <a:lnTo>
                        <a:pt x="442" y="403"/>
                      </a:lnTo>
                      <a:lnTo>
                        <a:pt x="476" y="375"/>
                      </a:lnTo>
                      <a:lnTo>
                        <a:pt x="516" y="339"/>
                      </a:lnTo>
                      <a:lnTo>
                        <a:pt x="549" y="310"/>
                      </a:lnTo>
                      <a:lnTo>
                        <a:pt x="593" y="274"/>
                      </a:lnTo>
                      <a:lnTo>
                        <a:pt x="644" y="240"/>
                      </a:lnTo>
                      <a:lnTo>
                        <a:pt x="686" y="211"/>
                      </a:lnTo>
                      <a:lnTo>
                        <a:pt x="727" y="186"/>
                      </a:lnTo>
                      <a:lnTo>
                        <a:pt x="772" y="160"/>
                      </a:lnTo>
                      <a:lnTo>
                        <a:pt x="825" y="131"/>
                      </a:lnTo>
                      <a:lnTo>
                        <a:pt x="871" y="109"/>
                      </a:lnTo>
                      <a:lnTo>
                        <a:pt x="924" y="88"/>
                      </a:lnTo>
                      <a:lnTo>
                        <a:pt x="966" y="74"/>
                      </a:lnTo>
                      <a:lnTo>
                        <a:pt x="1011" y="59"/>
                      </a:lnTo>
                      <a:lnTo>
                        <a:pt x="1070" y="42"/>
                      </a:lnTo>
                      <a:lnTo>
                        <a:pt x="1127" y="29"/>
                      </a:lnTo>
                      <a:lnTo>
                        <a:pt x="1181" y="20"/>
                      </a:lnTo>
                      <a:lnTo>
                        <a:pt x="1234" y="11"/>
                      </a:lnTo>
                      <a:lnTo>
                        <a:pt x="1282" y="4"/>
                      </a:lnTo>
                      <a:lnTo>
                        <a:pt x="1318" y="0"/>
                      </a:lnTo>
                      <a:lnTo>
                        <a:pt x="1360" y="0"/>
                      </a:lnTo>
                      <a:lnTo>
                        <a:pt x="1392" y="4"/>
                      </a:lnTo>
                      <a:lnTo>
                        <a:pt x="1427" y="7"/>
                      </a:lnTo>
                      <a:lnTo>
                        <a:pt x="1475" y="12"/>
                      </a:lnTo>
                      <a:lnTo>
                        <a:pt x="1517" y="17"/>
                      </a:lnTo>
                      <a:lnTo>
                        <a:pt x="1557" y="24"/>
                      </a:lnTo>
                      <a:lnTo>
                        <a:pt x="1589" y="32"/>
                      </a:lnTo>
                      <a:lnTo>
                        <a:pt x="1616" y="39"/>
                      </a:lnTo>
                      <a:lnTo>
                        <a:pt x="1653" y="50"/>
                      </a:lnTo>
                      <a:lnTo>
                        <a:pt x="1693" y="64"/>
                      </a:lnTo>
                      <a:lnTo>
                        <a:pt x="1738" y="80"/>
                      </a:lnTo>
                      <a:lnTo>
                        <a:pt x="1782" y="97"/>
                      </a:lnTo>
                      <a:lnTo>
                        <a:pt x="1815" y="112"/>
                      </a:lnTo>
                      <a:lnTo>
                        <a:pt x="1846" y="128"/>
                      </a:lnTo>
                      <a:lnTo>
                        <a:pt x="1872" y="141"/>
                      </a:lnTo>
                      <a:lnTo>
                        <a:pt x="1904" y="159"/>
                      </a:lnTo>
                      <a:lnTo>
                        <a:pt x="1933" y="176"/>
                      </a:lnTo>
                      <a:lnTo>
                        <a:pt x="1964" y="194"/>
                      </a:lnTo>
                      <a:lnTo>
                        <a:pt x="1992" y="211"/>
                      </a:lnTo>
                      <a:lnTo>
                        <a:pt x="2020" y="229"/>
                      </a:lnTo>
                      <a:lnTo>
                        <a:pt x="2046" y="246"/>
                      </a:lnTo>
                      <a:lnTo>
                        <a:pt x="2076" y="267"/>
                      </a:lnTo>
                      <a:lnTo>
                        <a:pt x="2099" y="285"/>
                      </a:lnTo>
                      <a:lnTo>
                        <a:pt x="2132" y="312"/>
                      </a:lnTo>
                      <a:lnTo>
                        <a:pt x="2165" y="338"/>
                      </a:lnTo>
                      <a:lnTo>
                        <a:pt x="2201" y="369"/>
                      </a:lnTo>
                      <a:lnTo>
                        <a:pt x="2232" y="397"/>
                      </a:lnTo>
                      <a:lnTo>
                        <a:pt x="2275" y="443"/>
                      </a:lnTo>
                      <a:lnTo>
                        <a:pt x="2302" y="473"/>
                      </a:lnTo>
                      <a:lnTo>
                        <a:pt x="2326" y="499"/>
                      </a:lnTo>
                      <a:lnTo>
                        <a:pt x="2357" y="537"/>
                      </a:lnTo>
                      <a:lnTo>
                        <a:pt x="2382" y="572"/>
                      </a:lnTo>
                      <a:lnTo>
                        <a:pt x="2432" y="632"/>
                      </a:lnTo>
                      <a:lnTo>
                        <a:pt x="2455" y="664"/>
                      </a:lnTo>
                      <a:lnTo>
                        <a:pt x="2483" y="702"/>
                      </a:lnTo>
                      <a:lnTo>
                        <a:pt x="2510" y="745"/>
                      </a:lnTo>
                      <a:lnTo>
                        <a:pt x="2539" y="792"/>
                      </a:lnTo>
                      <a:lnTo>
                        <a:pt x="2582" y="872"/>
                      </a:lnTo>
                      <a:lnTo>
                        <a:pt x="2618" y="941"/>
                      </a:lnTo>
                      <a:lnTo>
                        <a:pt x="2643" y="985"/>
                      </a:lnTo>
                      <a:lnTo>
                        <a:pt x="2664" y="1056"/>
                      </a:lnTo>
                      <a:lnTo>
                        <a:pt x="2647" y="1033"/>
                      </a:lnTo>
                      <a:lnTo>
                        <a:pt x="2634" y="1011"/>
                      </a:lnTo>
                      <a:lnTo>
                        <a:pt x="2622" y="994"/>
                      </a:lnTo>
                      <a:lnTo>
                        <a:pt x="2609" y="975"/>
                      </a:lnTo>
                      <a:lnTo>
                        <a:pt x="2588" y="949"/>
                      </a:lnTo>
                      <a:lnTo>
                        <a:pt x="2568" y="929"/>
                      </a:lnTo>
                      <a:lnTo>
                        <a:pt x="2548" y="908"/>
                      </a:lnTo>
                      <a:lnTo>
                        <a:pt x="2525" y="887"/>
                      </a:lnTo>
                      <a:lnTo>
                        <a:pt x="2499" y="871"/>
                      </a:lnTo>
                      <a:lnTo>
                        <a:pt x="2476" y="856"/>
                      </a:lnTo>
                      <a:lnTo>
                        <a:pt x="2448" y="842"/>
                      </a:lnTo>
                      <a:lnTo>
                        <a:pt x="2417" y="830"/>
                      </a:lnTo>
                      <a:lnTo>
                        <a:pt x="2389" y="822"/>
                      </a:lnTo>
                      <a:lnTo>
                        <a:pt x="2354" y="813"/>
                      </a:lnTo>
                      <a:lnTo>
                        <a:pt x="2327" y="810"/>
                      </a:lnTo>
                      <a:lnTo>
                        <a:pt x="2291" y="810"/>
                      </a:lnTo>
                      <a:lnTo>
                        <a:pt x="2256" y="814"/>
                      </a:lnTo>
                      <a:lnTo>
                        <a:pt x="2217" y="823"/>
                      </a:lnTo>
                      <a:lnTo>
                        <a:pt x="2193" y="829"/>
                      </a:lnTo>
                      <a:lnTo>
                        <a:pt x="2168" y="840"/>
                      </a:lnTo>
                      <a:lnTo>
                        <a:pt x="2150" y="849"/>
                      </a:lnTo>
                      <a:lnTo>
                        <a:pt x="2126" y="860"/>
                      </a:lnTo>
                      <a:lnTo>
                        <a:pt x="2104" y="874"/>
                      </a:lnTo>
                      <a:lnTo>
                        <a:pt x="2089" y="887"/>
                      </a:lnTo>
                      <a:lnTo>
                        <a:pt x="2077" y="898"/>
                      </a:lnTo>
                      <a:lnTo>
                        <a:pt x="2061" y="911"/>
                      </a:lnTo>
                      <a:lnTo>
                        <a:pt x="2041" y="929"/>
                      </a:lnTo>
                      <a:lnTo>
                        <a:pt x="2021" y="948"/>
                      </a:lnTo>
                      <a:lnTo>
                        <a:pt x="2007" y="964"/>
                      </a:lnTo>
                      <a:lnTo>
                        <a:pt x="1991" y="983"/>
                      </a:lnTo>
                      <a:lnTo>
                        <a:pt x="1977" y="1001"/>
                      </a:lnTo>
                      <a:lnTo>
                        <a:pt x="1960" y="981"/>
                      </a:lnTo>
                      <a:lnTo>
                        <a:pt x="1941" y="957"/>
                      </a:lnTo>
                      <a:lnTo>
                        <a:pt x="1917" y="930"/>
                      </a:lnTo>
                      <a:lnTo>
                        <a:pt x="1893" y="908"/>
                      </a:lnTo>
                      <a:lnTo>
                        <a:pt x="1868" y="887"/>
                      </a:lnTo>
                      <a:lnTo>
                        <a:pt x="1852" y="876"/>
                      </a:lnTo>
                      <a:lnTo>
                        <a:pt x="1834" y="863"/>
                      </a:lnTo>
                      <a:lnTo>
                        <a:pt x="1808" y="850"/>
                      </a:lnTo>
                      <a:lnTo>
                        <a:pt x="1779" y="836"/>
                      </a:lnTo>
                      <a:lnTo>
                        <a:pt x="1751" y="825"/>
                      </a:lnTo>
                      <a:lnTo>
                        <a:pt x="1725" y="818"/>
                      </a:lnTo>
                      <a:lnTo>
                        <a:pt x="1700" y="814"/>
                      </a:lnTo>
                      <a:lnTo>
                        <a:pt x="1678" y="810"/>
                      </a:lnTo>
                      <a:lnTo>
                        <a:pt x="1655" y="810"/>
                      </a:lnTo>
                      <a:lnTo>
                        <a:pt x="1636" y="810"/>
                      </a:lnTo>
                      <a:lnTo>
                        <a:pt x="1605" y="814"/>
                      </a:lnTo>
                      <a:lnTo>
                        <a:pt x="1579" y="818"/>
                      </a:lnTo>
                      <a:lnTo>
                        <a:pt x="1557" y="824"/>
                      </a:lnTo>
                      <a:lnTo>
                        <a:pt x="1532" y="831"/>
                      </a:lnTo>
                      <a:lnTo>
                        <a:pt x="1511" y="840"/>
                      </a:lnTo>
                      <a:lnTo>
                        <a:pt x="1486" y="853"/>
                      </a:lnTo>
                      <a:lnTo>
                        <a:pt x="1465" y="863"/>
                      </a:lnTo>
                      <a:lnTo>
                        <a:pt x="1450" y="873"/>
                      </a:lnTo>
                      <a:lnTo>
                        <a:pt x="1433" y="887"/>
                      </a:lnTo>
                      <a:lnTo>
                        <a:pt x="1411" y="905"/>
                      </a:lnTo>
                      <a:lnTo>
                        <a:pt x="1391" y="922"/>
                      </a:lnTo>
                      <a:lnTo>
                        <a:pt x="1373" y="940"/>
                      </a:lnTo>
                      <a:lnTo>
                        <a:pt x="1359" y="957"/>
                      </a:lnTo>
                      <a:lnTo>
                        <a:pt x="1343" y="975"/>
                      </a:lnTo>
                      <a:lnTo>
                        <a:pt x="1328" y="1001"/>
                      </a:lnTo>
                      <a:lnTo>
                        <a:pt x="1318" y="978"/>
                      </a:lnTo>
                      <a:lnTo>
                        <a:pt x="1305" y="956"/>
                      </a:lnTo>
                      <a:lnTo>
                        <a:pt x="1285" y="935"/>
                      </a:lnTo>
                      <a:lnTo>
                        <a:pt x="1265" y="916"/>
                      </a:lnTo>
                      <a:lnTo>
                        <a:pt x="1240" y="892"/>
                      </a:lnTo>
                      <a:lnTo>
                        <a:pt x="1212" y="872"/>
                      </a:lnTo>
                      <a:lnTo>
                        <a:pt x="1189" y="857"/>
                      </a:lnTo>
                      <a:lnTo>
                        <a:pt x="1167" y="847"/>
                      </a:lnTo>
                      <a:lnTo>
                        <a:pt x="1138" y="834"/>
                      </a:lnTo>
                      <a:lnTo>
                        <a:pt x="1109" y="824"/>
                      </a:lnTo>
                      <a:lnTo>
                        <a:pt x="1083" y="817"/>
                      </a:lnTo>
                      <a:lnTo>
                        <a:pt x="1058" y="813"/>
                      </a:lnTo>
                      <a:lnTo>
                        <a:pt x="1035" y="810"/>
                      </a:lnTo>
                      <a:lnTo>
                        <a:pt x="1014" y="810"/>
                      </a:lnTo>
                      <a:lnTo>
                        <a:pt x="993" y="810"/>
                      </a:lnTo>
                      <a:lnTo>
                        <a:pt x="966" y="814"/>
                      </a:lnTo>
                      <a:lnTo>
                        <a:pt x="937" y="820"/>
                      </a:lnTo>
                      <a:lnTo>
                        <a:pt x="908" y="828"/>
                      </a:lnTo>
                      <a:lnTo>
                        <a:pt x="881" y="839"/>
                      </a:lnTo>
                      <a:lnTo>
                        <a:pt x="850" y="852"/>
                      </a:lnTo>
                      <a:lnTo>
                        <a:pt x="825" y="867"/>
                      </a:lnTo>
                      <a:lnTo>
                        <a:pt x="801" y="884"/>
                      </a:lnTo>
                      <a:lnTo>
                        <a:pt x="781" y="900"/>
                      </a:lnTo>
                      <a:lnTo>
                        <a:pt x="757" y="924"/>
                      </a:lnTo>
                      <a:lnTo>
                        <a:pt x="738" y="941"/>
                      </a:lnTo>
                      <a:lnTo>
                        <a:pt x="723" y="958"/>
                      </a:lnTo>
                      <a:lnTo>
                        <a:pt x="707" y="978"/>
                      </a:lnTo>
                      <a:lnTo>
                        <a:pt x="691" y="1002"/>
                      </a:lnTo>
                      <a:lnTo>
                        <a:pt x="676" y="974"/>
                      </a:lnTo>
                      <a:lnTo>
                        <a:pt x="664" y="954"/>
                      </a:lnTo>
                      <a:lnTo>
                        <a:pt x="646" y="933"/>
                      </a:lnTo>
                      <a:lnTo>
                        <a:pt x="624" y="913"/>
                      </a:lnTo>
                      <a:lnTo>
                        <a:pt x="604" y="894"/>
                      </a:lnTo>
                      <a:lnTo>
                        <a:pt x="583" y="878"/>
                      </a:lnTo>
                      <a:lnTo>
                        <a:pt x="561" y="862"/>
                      </a:lnTo>
                      <a:lnTo>
                        <a:pt x="531" y="847"/>
                      </a:lnTo>
                      <a:lnTo>
                        <a:pt x="503" y="835"/>
                      </a:lnTo>
                      <a:lnTo>
                        <a:pt x="464" y="820"/>
                      </a:lnTo>
                      <a:lnTo>
                        <a:pt x="433" y="814"/>
                      </a:lnTo>
                      <a:lnTo>
                        <a:pt x="396" y="809"/>
                      </a:lnTo>
                      <a:lnTo>
                        <a:pt x="372" y="810"/>
                      </a:lnTo>
                      <a:lnTo>
                        <a:pt x="345" y="812"/>
                      </a:lnTo>
                      <a:lnTo>
                        <a:pt x="314" y="817"/>
                      </a:lnTo>
                      <a:lnTo>
                        <a:pt x="287" y="823"/>
                      </a:lnTo>
                      <a:lnTo>
                        <a:pt x="256" y="834"/>
                      </a:lnTo>
                      <a:lnTo>
                        <a:pt x="224" y="849"/>
                      </a:lnTo>
                      <a:lnTo>
                        <a:pt x="197" y="861"/>
                      </a:lnTo>
                      <a:lnTo>
                        <a:pt x="174" y="876"/>
                      </a:lnTo>
                      <a:lnTo>
                        <a:pt x="149" y="894"/>
                      </a:lnTo>
                      <a:lnTo>
                        <a:pt x="118" y="924"/>
                      </a:lnTo>
                      <a:lnTo>
                        <a:pt x="96" y="947"/>
                      </a:lnTo>
                      <a:lnTo>
                        <a:pt x="74" y="972"/>
                      </a:lnTo>
                      <a:lnTo>
                        <a:pt x="48" y="1012"/>
                      </a:lnTo>
                      <a:lnTo>
                        <a:pt x="0" y="1080"/>
                      </a:lnTo>
                      <a:lnTo>
                        <a:pt x="22" y="101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rgbClr val="00007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6957" name="Group 1133">
                  <a:extLst>
                    <a:ext uri="{FF2B5EF4-FFF2-40B4-BE49-F238E27FC236}">
                      <a16:creationId xmlns:a16="http://schemas.microsoft.com/office/drawing/2014/main" id="{8D396544-1040-2974-12F8-F704D7E7A9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7" y="1378"/>
                  <a:ext cx="647" cy="496"/>
                  <a:chOff x="4047" y="1378"/>
                  <a:chExt cx="647" cy="496"/>
                </a:xfrm>
              </p:grpSpPr>
              <p:sp>
                <p:nvSpPr>
                  <p:cNvPr id="206958" name="Arc 1134">
                    <a:extLst>
                      <a:ext uri="{FF2B5EF4-FFF2-40B4-BE49-F238E27FC236}">
                        <a16:creationId xmlns:a16="http://schemas.microsoft.com/office/drawing/2014/main" id="{97F30E3A-A7B7-2B2C-C1CC-254DAF509C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47" y="1378"/>
                    <a:ext cx="313" cy="496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21600"/>
                      <a:gd name="T1" fmla="*/ 21556 h 21600"/>
                      <a:gd name="T2" fmla="*/ 21600 w 21600"/>
                      <a:gd name="T3" fmla="*/ 0 h 21600"/>
                      <a:gd name="T4" fmla="*/ 2160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21556"/>
                        </a:moveTo>
                        <a:cubicBezTo>
                          <a:pt x="24" y="9643"/>
                          <a:pt x="9687" y="0"/>
                          <a:pt x="21600" y="0"/>
                        </a:cubicBezTo>
                      </a:path>
                      <a:path w="21600" h="21600" stroke="0" extrusionOk="0">
                        <a:moveTo>
                          <a:pt x="0" y="21556"/>
                        </a:moveTo>
                        <a:cubicBezTo>
                          <a:pt x="24" y="9643"/>
                          <a:pt x="9687" y="0"/>
                          <a:pt x="21600" y="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rgbClr val="0000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959" name="Arc 1135">
                    <a:extLst>
                      <a:ext uri="{FF2B5EF4-FFF2-40B4-BE49-F238E27FC236}">
                        <a16:creationId xmlns:a16="http://schemas.microsoft.com/office/drawing/2014/main" id="{A780A6B2-E615-7C39-7530-2921457B61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60" y="1378"/>
                    <a:ext cx="334" cy="4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65 w 21600"/>
                      <a:gd name="T1" fmla="*/ 0 h 21600"/>
                      <a:gd name="T2" fmla="*/ 21600 w 21600"/>
                      <a:gd name="T3" fmla="*/ 21556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64" y="0"/>
                        </a:moveTo>
                        <a:cubicBezTo>
                          <a:pt x="11951" y="35"/>
                          <a:pt x="21575" y="9669"/>
                          <a:pt x="21599" y="21556"/>
                        </a:cubicBezTo>
                      </a:path>
                      <a:path w="21600" h="21600" stroke="0" extrusionOk="0">
                        <a:moveTo>
                          <a:pt x="64" y="0"/>
                        </a:moveTo>
                        <a:cubicBezTo>
                          <a:pt x="11951" y="35"/>
                          <a:pt x="21575" y="9669"/>
                          <a:pt x="21599" y="2155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rgbClr val="0000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960" name="Line 1136">
                    <a:extLst>
                      <a:ext uri="{FF2B5EF4-FFF2-40B4-BE49-F238E27FC236}">
                        <a16:creationId xmlns:a16="http://schemas.microsoft.com/office/drawing/2014/main" id="{0BC3B9D4-060A-742A-8356-F8009E7E38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61" y="1382"/>
                    <a:ext cx="6" cy="488"/>
                  </a:xfrm>
                  <a:prstGeom prst="line">
                    <a:avLst/>
                  </a:prstGeom>
                  <a:noFill/>
                  <a:ln w="6350">
                    <a:solidFill>
                      <a:srgbClr val="0000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aphicFrame>
          <p:nvGraphicFramePr>
            <p:cNvPr id="206961" name="Object 1137">
              <a:extLst>
                <a:ext uri="{FF2B5EF4-FFF2-40B4-BE49-F238E27FC236}">
                  <a16:creationId xmlns:a16="http://schemas.microsoft.com/office/drawing/2014/main" id="{3F6BBF40-75F6-78D1-0F62-574EC3E66D3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14" y="2066"/>
            <a:ext cx="562" cy="21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8928100" imgH="33350200" progId="MS_ClipArt_Gallery.2">
                    <p:embed/>
                  </p:oleObj>
                </mc:Choice>
                <mc:Fallback>
                  <p:oleObj name="Clip" r:id="rId2" imgW="8928100" imgH="33350200" progId="MS_ClipArt_Gallery.2">
                    <p:embed/>
                    <p:pic>
                      <p:nvPicPr>
                        <p:cNvPr id="206961" name="Object 1137">
                          <a:extLst>
                            <a:ext uri="{FF2B5EF4-FFF2-40B4-BE49-F238E27FC236}">
                              <a16:creationId xmlns:a16="http://schemas.microsoft.com/office/drawing/2014/main" id="{3F6BBF40-75F6-78D1-0F62-574EC3E66D3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4" y="2066"/>
                          <a:ext cx="562" cy="21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6971" name="Group 1147">
            <a:extLst>
              <a:ext uri="{FF2B5EF4-FFF2-40B4-BE49-F238E27FC236}">
                <a16:creationId xmlns:a16="http://schemas.microsoft.com/office/drawing/2014/main" id="{1AC045F2-2DFF-CEC7-F1F8-BCB7808F038E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228600"/>
            <a:ext cx="3556000" cy="5791200"/>
            <a:chOff x="112" y="144"/>
            <a:chExt cx="2240" cy="3648"/>
          </a:xfrm>
        </p:grpSpPr>
        <p:grpSp>
          <p:nvGrpSpPr>
            <p:cNvPr id="206913" name="Group 1089">
              <a:extLst>
                <a:ext uri="{FF2B5EF4-FFF2-40B4-BE49-F238E27FC236}">
                  <a16:creationId xmlns:a16="http://schemas.microsoft.com/office/drawing/2014/main" id="{58DE3C08-2AE4-F41B-07DB-83142205B3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96" cy="720"/>
              <a:chOff x="576" y="1104"/>
              <a:chExt cx="144" cy="720"/>
            </a:xfrm>
          </p:grpSpPr>
          <p:sp>
            <p:nvSpPr>
              <p:cNvPr id="206914" name="Line 1090">
                <a:extLst>
                  <a:ext uri="{FF2B5EF4-FFF2-40B4-BE49-F238E27FC236}">
                    <a16:creationId xmlns:a16="http://schemas.microsoft.com/office/drawing/2014/main" id="{44EA79A4-6AF8-A88F-B355-75B6E3ABE3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15" name="Freeform 1091">
                <a:extLst>
                  <a:ext uri="{FF2B5EF4-FFF2-40B4-BE49-F238E27FC236}">
                    <a16:creationId xmlns:a16="http://schemas.microsoft.com/office/drawing/2014/main" id="{1600157F-7BF9-7912-80C1-AAF3A186D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32"/>
                <a:ext cx="144" cy="192"/>
              </a:xfrm>
              <a:custGeom>
                <a:avLst/>
                <a:gdLst>
                  <a:gd name="T0" fmla="*/ 117 w 180"/>
                  <a:gd name="T1" fmla="*/ 33 h 285"/>
                  <a:gd name="T2" fmla="*/ 57 w 180"/>
                  <a:gd name="T3" fmla="*/ 261 h 285"/>
                  <a:gd name="T4" fmla="*/ 129 w 180"/>
                  <a:gd name="T5" fmla="*/ 285 h 285"/>
                  <a:gd name="T6" fmla="*/ 141 w 180"/>
                  <a:gd name="T7" fmla="*/ 69 h 285"/>
                  <a:gd name="T8" fmla="*/ 117 w 180"/>
                  <a:gd name="T9" fmla="*/ 3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85">
                    <a:moveTo>
                      <a:pt x="117" y="33"/>
                    </a:moveTo>
                    <a:cubicBezTo>
                      <a:pt x="90" y="77"/>
                      <a:pt x="0" y="196"/>
                      <a:pt x="57" y="261"/>
                    </a:cubicBezTo>
                    <a:cubicBezTo>
                      <a:pt x="74" y="280"/>
                      <a:pt x="129" y="285"/>
                      <a:pt x="129" y="285"/>
                    </a:cubicBezTo>
                    <a:cubicBezTo>
                      <a:pt x="180" y="208"/>
                      <a:pt x="180" y="225"/>
                      <a:pt x="141" y="69"/>
                    </a:cubicBezTo>
                    <a:cubicBezTo>
                      <a:pt x="124" y="0"/>
                      <a:pt x="80" y="107"/>
                      <a:pt x="1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916" name="Group 1092">
              <a:extLst>
                <a:ext uri="{FF2B5EF4-FFF2-40B4-BE49-F238E27FC236}">
                  <a16:creationId xmlns:a16="http://schemas.microsoft.com/office/drawing/2014/main" id="{CCEA5AEF-11FB-A9DE-8208-3109EEA01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680"/>
              <a:ext cx="96" cy="720"/>
              <a:chOff x="576" y="1104"/>
              <a:chExt cx="144" cy="720"/>
            </a:xfrm>
          </p:grpSpPr>
          <p:sp>
            <p:nvSpPr>
              <p:cNvPr id="206917" name="Line 1093">
                <a:extLst>
                  <a:ext uri="{FF2B5EF4-FFF2-40B4-BE49-F238E27FC236}">
                    <a16:creationId xmlns:a16="http://schemas.microsoft.com/office/drawing/2014/main" id="{803666AE-30CD-E901-CAC4-AB6F27C41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18" name="Freeform 1094">
                <a:extLst>
                  <a:ext uri="{FF2B5EF4-FFF2-40B4-BE49-F238E27FC236}">
                    <a16:creationId xmlns:a16="http://schemas.microsoft.com/office/drawing/2014/main" id="{E2462D4E-40AB-BC37-CC0C-578173038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32"/>
                <a:ext cx="144" cy="192"/>
              </a:xfrm>
              <a:custGeom>
                <a:avLst/>
                <a:gdLst>
                  <a:gd name="T0" fmla="*/ 117 w 180"/>
                  <a:gd name="T1" fmla="*/ 33 h 285"/>
                  <a:gd name="T2" fmla="*/ 57 w 180"/>
                  <a:gd name="T3" fmla="*/ 261 h 285"/>
                  <a:gd name="T4" fmla="*/ 129 w 180"/>
                  <a:gd name="T5" fmla="*/ 285 h 285"/>
                  <a:gd name="T6" fmla="*/ 141 w 180"/>
                  <a:gd name="T7" fmla="*/ 69 h 285"/>
                  <a:gd name="T8" fmla="*/ 117 w 180"/>
                  <a:gd name="T9" fmla="*/ 3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85">
                    <a:moveTo>
                      <a:pt x="117" y="33"/>
                    </a:moveTo>
                    <a:cubicBezTo>
                      <a:pt x="90" y="77"/>
                      <a:pt x="0" y="196"/>
                      <a:pt x="57" y="261"/>
                    </a:cubicBezTo>
                    <a:cubicBezTo>
                      <a:pt x="74" y="280"/>
                      <a:pt x="129" y="285"/>
                      <a:pt x="129" y="285"/>
                    </a:cubicBezTo>
                    <a:cubicBezTo>
                      <a:pt x="180" y="208"/>
                      <a:pt x="180" y="225"/>
                      <a:pt x="141" y="69"/>
                    </a:cubicBezTo>
                    <a:cubicBezTo>
                      <a:pt x="124" y="0"/>
                      <a:pt x="80" y="107"/>
                      <a:pt x="1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919" name="Group 1095">
              <a:extLst>
                <a:ext uri="{FF2B5EF4-FFF2-40B4-BE49-F238E27FC236}">
                  <a16:creationId xmlns:a16="http://schemas.microsoft.com/office/drawing/2014/main" id="{6AFFF1D6-79E9-6122-6824-BC35A458BB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864"/>
              <a:ext cx="96" cy="720"/>
              <a:chOff x="576" y="1104"/>
              <a:chExt cx="144" cy="720"/>
            </a:xfrm>
          </p:grpSpPr>
          <p:sp>
            <p:nvSpPr>
              <p:cNvPr id="206920" name="Line 1096">
                <a:extLst>
                  <a:ext uri="{FF2B5EF4-FFF2-40B4-BE49-F238E27FC236}">
                    <a16:creationId xmlns:a16="http://schemas.microsoft.com/office/drawing/2014/main" id="{A846BB64-43BF-70D4-58B1-D89EAF562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21" name="Freeform 1097">
                <a:extLst>
                  <a:ext uri="{FF2B5EF4-FFF2-40B4-BE49-F238E27FC236}">
                    <a16:creationId xmlns:a16="http://schemas.microsoft.com/office/drawing/2014/main" id="{D4A4D1E6-D3F5-DB12-3F72-DE81907D1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32"/>
                <a:ext cx="144" cy="192"/>
              </a:xfrm>
              <a:custGeom>
                <a:avLst/>
                <a:gdLst>
                  <a:gd name="T0" fmla="*/ 117 w 180"/>
                  <a:gd name="T1" fmla="*/ 33 h 285"/>
                  <a:gd name="T2" fmla="*/ 57 w 180"/>
                  <a:gd name="T3" fmla="*/ 261 h 285"/>
                  <a:gd name="T4" fmla="*/ 129 w 180"/>
                  <a:gd name="T5" fmla="*/ 285 h 285"/>
                  <a:gd name="T6" fmla="*/ 141 w 180"/>
                  <a:gd name="T7" fmla="*/ 69 h 285"/>
                  <a:gd name="T8" fmla="*/ 117 w 180"/>
                  <a:gd name="T9" fmla="*/ 3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85">
                    <a:moveTo>
                      <a:pt x="117" y="33"/>
                    </a:moveTo>
                    <a:cubicBezTo>
                      <a:pt x="90" y="77"/>
                      <a:pt x="0" y="196"/>
                      <a:pt x="57" y="261"/>
                    </a:cubicBezTo>
                    <a:cubicBezTo>
                      <a:pt x="74" y="280"/>
                      <a:pt x="129" y="285"/>
                      <a:pt x="129" y="285"/>
                    </a:cubicBezTo>
                    <a:cubicBezTo>
                      <a:pt x="180" y="208"/>
                      <a:pt x="180" y="225"/>
                      <a:pt x="141" y="69"/>
                    </a:cubicBezTo>
                    <a:cubicBezTo>
                      <a:pt x="124" y="0"/>
                      <a:pt x="80" y="107"/>
                      <a:pt x="1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922" name="Group 1098">
              <a:extLst>
                <a:ext uri="{FF2B5EF4-FFF2-40B4-BE49-F238E27FC236}">
                  <a16:creationId xmlns:a16="http://schemas.microsoft.com/office/drawing/2014/main" id="{426D4436-3ABF-E80B-9D7F-53AFBABE2E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44"/>
              <a:ext cx="96" cy="720"/>
              <a:chOff x="576" y="1104"/>
              <a:chExt cx="144" cy="720"/>
            </a:xfrm>
          </p:grpSpPr>
          <p:sp>
            <p:nvSpPr>
              <p:cNvPr id="206923" name="Line 1099">
                <a:extLst>
                  <a:ext uri="{FF2B5EF4-FFF2-40B4-BE49-F238E27FC236}">
                    <a16:creationId xmlns:a16="http://schemas.microsoft.com/office/drawing/2014/main" id="{507B4256-BCE9-8342-6A19-6DCDD5931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24" name="Freeform 1100">
                <a:extLst>
                  <a:ext uri="{FF2B5EF4-FFF2-40B4-BE49-F238E27FC236}">
                    <a16:creationId xmlns:a16="http://schemas.microsoft.com/office/drawing/2014/main" id="{71B3BFC6-4324-C359-A22B-93CB76187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32"/>
                <a:ext cx="144" cy="192"/>
              </a:xfrm>
              <a:custGeom>
                <a:avLst/>
                <a:gdLst>
                  <a:gd name="T0" fmla="*/ 117 w 180"/>
                  <a:gd name="T1" fmla="*/ 33 h 285"/>
                  <a:gd name="T2" fmla="*/ 57 w 180"/>
                  <a:gd name="T3" fmla="*/ 261 h 285"/>
                  <a:gd name="T4" fmla="*/ 129 w 180"/>
                  <a:gd name="T5" fmla="*/ 285 h 285"/>
                  <a:gd name="T6" fmla="*/ 141 w 180"/>
                  <a:gd name="T7" fmla="*/ 69 h 285"/>
                  <a:gd name="T8" fmla="*/ 117 w 180"/>
                  <a:gd name="T9" fmla="*/ 3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85">
                    <a:moveTo>
                      <a:pt x="117" y="33"/>
                    </a:moveTo>
                    <a:cubicBezTo>
                      <a:pt x="90" y="77"/>
                      <a:pt x="0" y="196"/>
                      <a:pt x="57" y="261"/>
                    </a:cubicBezTo>
                    <a:cubicBezTo>
                      <a:pt x="74" y="280"/>
                      <a:pt x="129" y="285"/>
                      <a:pt x="129" y="285"/>
                    </a:cubicBezTo>
                    <a:cubicBezTo>
                      <a:pt x="180" y="208"/>
                      <a:pt x="180" y="225"/>
                      <a:pt x="141" y="69"/>
                    </a:cubicBezTo>
                    <a:cubicBezTo>
                      <a:pt x="124" y="0"/>
                      <a:pt x="80" y="107"/>
                      <a:pt x="1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925" name="Group 1101">
              <a:extLst>
                <a:ext uri="{FF2B5EF4-FFF2-40B4-BE49-F238E27FC236}">
                  <a16:creationId xmlns:a16="http://schemas.microsoft.com/office/drawing/2014/main" id="{980B778A-36F3-2FA6-9C86-A2CA56D0C6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528"/>
              <a:ext cx="96" cy="720"/>
              <a:chOff x="576" y="1104"/>
              <a:chExt cx="144" cy="720"/>
            </a:xfrm>
          </p:grpSpPr>
          <p:sp>
            <p:nvSpPr>
              <p:cNvPr id="206926" name="Line 1102">
                <a:extLst>
                  <a:ext uri="{FF2B5EF4-FFF2-40B4-BE49-F238E27FC236}">
                    <a16:creationId xmlns:a16="http://schemas.microsoft.com/office/drawing/2014/main" id="{2135A4AB-5EBD-66A5-66ED-42C9AC665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27" name="Freeform 1103">
                <a:extLst>
                  <a:ext uri="{FF2B5EF4-FFF2-40B4-BE49-F238E27FC236}">
                    <a16:creationId xmlns:a16="http://schemas.microsoft.com/office/drawing/2014/main" id="{B58D004E-C702-0103-5114-03285DD47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32"/>
                <a:ext cx="144" cy="192"/>
              </a:xfrm>
              <a:custGeom>
                <a:avLst/>
                <a:gdLst>
                  <a:gd name="T0" fmla="*/ 117 w 180"/>
                  <a:gd name="T1" fmla="*/ 33 h 285"/>
                  <a:gd name="T2" fmla="*/ 57 w 180"/>
                  <a:gd name="T3" fmla="*/ 261 h 285"/>
                  <a:gd name="T4" fmla="*/ 129 w 180"/>
                  <a:gd name="T5" fmla="*/ 285 h 285"/>
                  <a:gd name="T6" fmla="*/ 141 w 180"/>
                  <a:gd name="T7" fmla="*/ 69 h 285"/>
                  <a:gd name="T8" fmla="*/ 117 w 180"/>
                  <a:gd name="T9" fmla="*/ 3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85">
                    <a:moveTo>
                      <a:pt x="117" y="33"/>
                    </a:moveTo>
                    <a:cubicBezTo>
                      <a:pt x="90" y="77"/>
                      <a:pt x="0" y="196"/>
                      <a:pt x="57" y="261"/>
                    </a:cubicBezTo>
                    <a:cubicBezTo>
                      <a:pt x="74" y="280"/>
                      <a:pt x="129" y="285"/>
                      <a:pt x="129" y="285"/>
                    </a:cubicBezTo>
                    <a:cubicBezTo>
                      <a:pt x="180" y="208"/>
                      <a:pt x="180" y="225"/>
                      <a:pt x="141" y="69"/>
                    </a:cubicBezTo>
                    <a:cubicBezTo>
                      <a:pt x="124" y="0"/>
                      <a:pt x="80" y="107"/>
                      <a:pt x="1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928" name="Group 1104">
              <a:extLst>
                <a:ext uri="{FF2B5EF4-FFF2-40B4-BE49-F238E27FC236}">
                  <a16:creationId xmlns:a16="http://schemas.microsoft.com/office/drawing/2014/main" id="{1D5CAF73-EAA2-A82B-A54D-902DF0FEF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720"/>
              <a:ext cx="96" cy="720"/>
              <a:chOff x="576" y="1104"/>
              <a:chExt cx="144" cy="720"/>
            </a:xfrm>
          </p:grpSpPr>
          <p:sp>
            <p:nvSpPr>
              <p:cNvPr id="206929" name="Line 1105">
                <a:extLst>
                  <a:ext uri="{FF2B5EF4-FFF2-40B4-BE49-F238E27FC236}">
                    <a16:creationId xmlns:a16="http://schemas.microsoft.com/office/drawing/2014/main" id="{BB5789C4-B98E-9F4E-4987-5E7CC2DA9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30" name="Freeform 1106">
                <a:extLst>
                  <a:ext uri="{FF2B5EF4-FFF2-40B4-BE49-F238E27FC236}">
                    <a16:creationId xmlns:a16="http://schemas.microsoft.com/office/drawing/2014/main" id="{1D09A01C-5136-289B-7700-3ED1DCC20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32"/>
                <a:ext cx="144" cy="192"/>
              </a:xfrm>
              <a:custGeom>
                <a:avLst/>
                <a:gdLst>
                  <a:gd name="T0" fmla="*/ 117 w 180"/>
                  <a:gd name="T1" fmla="*/ 33 h 285"/>
                  <a:gd name="T2" fmla="*/ 57 w 180"/>
                  <a:gd name="T3" fmla="*/ 261 h 285"/>
                  <a:gd name="T4" fmla="*/ 129 w 180"/>
                  <a:gd name="T5" fmla="*/ 285 h 285"/>
                  <a:gd name="T6" fmla="*/ 141 w 180"/>
                  <a:gd name="T7" fmla="*/ 69 h 285"/>
                  <a:gd name="T8" fmla="*/ 117 w 180"/>
                  <a:gd name="T9" fmla="*/ 3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85">
                    <a:moveTo>
                      <a:pt x="117" y="33"/>
                    </a:moveTo>
                    <a:cubicBezTo>
                      <a:pt x="90" y="77"/>
                      <a:pt x="0" y="196"/>
                      <a:pt x="57" y="261"/>
                    </a:cubicBezTo>
                    <a:cubicBezTo>
                      <a:pt x="74" y="280"/>
                      <a:pt x="129" y="285"/>
                      <a:pt x="129" y="285"/>
                    </a:cubicBezTo>
                    <a:cubicBezTo>
                      <a:pt x="180" y="208"/>
                      <a:pt x="180" y="225"/>
                      <a:pt x="141" y="69"/>
                    </a:cubicBezTo>
                    <a:cubicBezTo>
                      <a:pt x="124" y="0"/>
                      <a:pt x="80" y="107"/>
                      <a:pt x="1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931" name="Group 1107">
              <a:extLst>
                <a:ext uri="{FF2B5EF4-FFF2-40B4-BE49-F238E27FC236}">
                  <a16:creationId xmlns:a16="http://schemas.microsoft.com/office/drawing/2014/main" id="{ACC7AF81-C027-5601-BCE5-2C734E94EC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576"/>
              <a:ext cx="96" cy="720"/>
              <a:chOff x="576" y="1104"/>
              <a:chExt cx="144" cy="720"/>
            </a:xfrm>
          </p:grpSpPr>
          <p:sp>
            <p:nvSpPr>
              <p:cNvPr id="206932" name="Line 1108">
                <a:extLst>
                  <a:ext uri="{FF2B5EF4-FFF2-40B4-BE49-F238E27FC236}">
                    <a16:creationId xmlns:a16="http://schemas.microsoft.com/office/drawing/2014/main" id="{8959A42D-2B63-7A37-A135-2A9080A10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33" name="Freeform 1109">
                <a:extLst>
                  <a:ext uri="{FF2B5EF4-FFF2-40B4-BE49-F238E27FC236}">
                    <a16:creationId xmlns:a16="http://schemas.microsoft.com/office/drawing/2014/main" id="{16742EB5-FDC3-5ED3-B4DE-FA92ABD6C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32"/>
                <a:ext cx="144" cy="192"/>
              </a:xfrm>
              <a:custGeom>
                <a:avLst/>
                <a:gdLst>
                  <a:gd name="T0" fmla="*/ 117 w 180"/>
                  <a:gd name="T1" fmla="*/ 33 h 285"/>
                  <a:gd name="T2" fmla="*/ 57 w 180"/>
                  <a:gd name="T3" fmla="*/ 261 h 285"/>
                  <a:gd name="T4" fmla="*/ 129 w 180"/>
                  <a:gd name="T5" fmla="*/ 285 h 285"/>
                  <a:gd name="T6" fmla="*/ 141 w 180"/>
                  <a:gd name="T7" fmla="*/ 69 h 285"/>
                  <a:gd name="T8" fmla="*/ 117 w 180"/>
                  <a:gd name="T9" fmla="*/ 3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85">
                    <a:moveTo>
                      <a:pt x="117" y="33"/>
                    </a:moveTo>
                    <a:cubicBezTo>
                      <a:pt x="90" y="77"/>
                      <a:pt x="0" y="196"/>
                      <a:pt x="57" y="261"/>
                    </a:cubicBezTo>
                    <a:cubicBezTo>
                      <a:pt x="74" y="280"/>
                      <a:pt x="129" y="285"/>
                      <a:pt x="129" y="285"/>
                    </a:cubicBezTo>
                    <a:cubicBezTo>
                      <a:pt x="180" y="208"/>
                      <a:pt x="180" y="225"/>
                      <a:pt x="141" y="69"/>
                    </a:cubicBezTo>
                    <a:cubicBezTo>
                      <a:pt x="124" y="0"/>
                      <a:pt x="80" y="107"/>
                      <a:pt x="1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934" name="Group 1110">
              <a:extLst>
                <a:ext uri="{FF2B5EF4-FFF2-40B4-BE49-F238E27FC236}">
                  <a16:creationId xmlns:a16="http://schemas.microsoft.com/office/drawing/2014/main" id="{76973309-5393-D7B1-BA60-D2C367F866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104"/>
              <a:ext cx="96" cy="720"/>
              <a:chOff x="576" y="1104"/>
              <a:chExt cx="144" cy="720"/>
            </a:xfrm>
          </p:grpSpPr>
          <p:sp>
            <p:nvSpPr>
              <p:cNvPr id="206935" name="Line 1111">
                <a:extLst>
                  <a:ext uri="{FF2B5EF4-FFF2-40B4-BE49-F238E27FC236}">
                    <a16:creationId xmlns:a16="http://schemas.microsoft.com/office/drawing/2014/main" id="{924512E2-4AFA-0661-F1EF-8DAE883769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36" name="Freeform 1112">
                <a:extLst>
                  <a:ext uri="{FF2B5EF4-FFF2-40B4-BE49-F238E27FC236}">
                    <a16:creationId xmlns:a16="http://schemas.microsoft.com/office/drawing/2014/main" id="{89453D28-80F1-6F55-5BCE-6A1DE9F4B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32"/>
                <a:ext cx="144" cy="192"/>
              </a:xfrm>
              <a:custGeom>
                <a:avLst/>
                <a:gdLst>
                  <a:gd name="T0" fmla="*/ 117 w 180"/>
                  <a:gd name="T1" fmla="*/ 33 h 285"/>
                  <a:gd name="T2" fmla="*/ 57 w 180"/>
                  <a:gd name="T3" fmla="*/ 261 h 285"/>
                  <a:gd name="T4" fmla="*/ 129 w 180"/>
                  <a:gd name="T5" fmla="*/ 285 h 285"/>
                  <a:gd name="T6" fmla="*/ 141 w 180"/>
                  <a:gd name="T7" fmla="*/ 69 h 285"/>
                  <a:gd name="T8" fmla="*/ 117 w 180"/>
                  <a:gd name="T9" fmla="*/ 3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85">
                    <a:moveTo>
                      <a:pt x="117" y="33"/>
                    </a:moveTo>
                    <a:cubicBezTo>
                      <a:pt x="90" y="77"/>
                      <a:pt x="0" y="196"/>
                      <a:pt x="57" y="261"/>
                    </a:cubicBezTo>
                    <a:cubicBezTo>
                      <a:pt x="74" y="280"/>
                      <a:pt x="129" y="285"/>
                      <a:pt x="129" y="285"/>
                    </a:cubicBezTo>
                    <a:cubicBezTo>
                      <a:pt x="180" y="208"/>
                      <a:pt x="180" y="225"/>
                      <a:pt x="141" y="69"/>
                    </a:cubicBezTo>
                    <a:cubicBezTo>
                      <a:pt x="124" y="0"/>
                      <a:pt x="80" y="107"/>
                      <a:pt x="1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937" name="Group 1113">
              <a:extLst>
                <a:ext uri="{FF2B5EF4-FFF2-40B4-BE49-F238E27FC236}">
                  <a16:creationId xmlns:a16="http://schemas.microsoft.com/office/drawing/2014/main" id="{33954CC2-3540-1120-0589-F2F871FAA6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1824"/>
              <a:ext cx="96" cy="720"/>
              <a:chOff x="576" y="1104"/>
              <a:chExt cx="144" cy="720"/>
            </a:xfrm>
          </p:grpSpPr>
          <p:sp>
            <p:nvSpPr>
              <p:cNvPr id="206938" name="Line 1114">
                <a:extLst>
                  <a:ext uri="{FF2B5EF4-FFF2-40B4-BE49-F238E27FC236}">
                    <a16:creationId xmlns:a16="http://schemas.microsoft.com/office/drawing/2014/main" id="{41EAF995-0E7C-E743-544C-C3805177BB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39" name="Freeform 1115">
                <a:extLst>
                  <a:ext uri="{FF2B5EF4-FFF2-40B4-BE49-F238E27FC236}">
                    <a16:creationId xmlns:a16="http://schemas.microsoft.com/office/drawing/2014/main" id="{33EB88BC-4C87-39EA-0DDD-DFE4E959D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32"/>
                <a:ext cx="144" cy="192"/>
              </a:xfrm>
              <a:custGeom>
                <a:avLst/>
                <a:gdLst>
                  <a:gd name="T0" fmla="*/ 117 w 180"/>
                  <a:gd name="T1" fmla="*/ 33 h 285"/>
                  <a:gd name="T2" fmla="*/ 57 w 180"/>
                  <a:gd name="T3" fmla="*/ 261 h 285"/>
                  <a:gd name="T4" fmla="*/ 129 w 180"/>
                  <a:gd name="T5" fmla="*/ 285 h 285"/>
                  <a:gd name="T6" fmla="*/ 141 w 180"/>
                  <a:gd name="T7" fmla="*/ 69 h 285"/>
                  <a:gd name="T8" fmla="*/ 117 w 180"/>
                  <a:gd name="T9" fmla="*/ 3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85">
                    <a:moveTo>
                      <a:pt x="117" y="33"/>
                    </a:moveTo>
                    <a:cubicBezTo>
                      <a:pt x="90" y="77"/>
                      <a:pt x="0" y="196"/>
                      <a:pt x="57" y="261"/>
                    </a:cubicBezTo>
                    <a:cubicBezTo>
                      <a:pt x="74" y="280"/>
                      <a:pt x="129" y="285"/>
                      <a:pt x="129" y="285"/>
                    </a:cubicBezTo>
                    <a:cubicBezTo>
                      <a:pt x="180" y="208"/>
                      <a:pt x="180" y="225"/>
                      <a:pt x="141" y="69"/>
                    </a:cubicBezTo>
                    <a:cubicBezTo>
                      <a:pt x="124" y="0"/>
                      <a:pt x="80" y="107"/>
                      <a:pt x="1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962" name="Group 1138">
              <a:extLst>
                <a:ext uri="{FF2B5EF4-FFF2-40B4-BE49-F238E27FC236}">
                  <a16:creationId xmlns:a16="http://schemas.microsoft.com/office/drawing/2014/main" id="{47A8EFFD-1F28-ADB3-ADCB-B9BDBB04A8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" y="2400"/>
              <a:ext cx="96" cy="720"/>
              <a:chOff x="576" y="1104"/>
              <a:chExt cx="144" cy="720"/>
            </a:xfrm>
          </p:grpSpPr>
          <p:sp>
            <p:nvSpPr>
              <p:cNvPr id="206963" name="Line 1139">
                <a:extLst>
                  <a:ext uri="{FF2B5EF4-FFF2-40B4-BE49-F238E27FC236}">
                    <a16:creationId xmlns:a16="http://schemas.microsoft.com/office/drawing/2014/main" id="{2702B08D-E350-EE95-B6CC-CEC054E4E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64" name="Freeform 1140">
                <a:extLst>
                  <a:ext uri="{FF2B5EF4-FFF2-40B4-BE49-F238E27FC236}">
                    <a16:creationId xmlns:a16="http://schemas.microsoft.com/office/drawing/2014/main" id="{B8E4A618-6187-869F-38D5-6F48C869B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32"/>
                <a:ext cx="144" cy="192"/>
              </a:xfrm>
              <a:custGeom>
                <a:avLst/>
                <a:gdLst>
                  <a:gd name="T0" fmla="*/ 117 w 180"/>
                  <a:gd name="T1" fmla="*/ 33 h 285"/>
                  <a:gd name="T2" fmla="*/ 57 w 180"/>
                  <a:gd name="T3" fmla="*/ 261 h 285"/>
                  <a:gd name="T4" fmla="*/ 129 w 180"/>
                  <a:gd name="T5" fmla="*/ 285 h 285"/>
                  <a:gd name="T6" fmla="*/ 141 w 180"/>
                  <a:gd name="T7" fmla="*/ 69 h 285"/>
                  <a:gd name="T8" fmla="*/ 117 w 180"/>
                  <a:gd name="T9" fmla="*/ 3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85">
                    <a:moveTo>
                      <a:pt x="117" y="33"/>
                    </a:moveTo>
                    <a:cubicBezTo>
                      <a:pt x="90" y="77"/>
                      <a:pt x="0" y="196"/>
                      <a:pt x="57" y="261"/>
                    </a:cubicBezTo>
                    <a:cubicBezTo>
                      <a:pt x="74" y="280"/>
                      <a:pt x="129" y="285"/>
                      <a:pt x="129" y="285"/>
                    </a:cubicBezTo>
                    <a:cubicBezTo>
                      <a:pt x="180" y="208"/>
                      <a:pt x="180" y="225"/>
                      <a:pt x="141" y="69"/>
                    </a:cubicBezTo>
                    <a:cubicBezTo>
                      <a:pt x="124" y="0"/>
                      <a:pt x="80" y="107"/>
                      <a:pt x="1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965" name="Group 1141">
              <a:extLst>
                <a:ext uri="{FF2B5EF4-FFF2-40B4-BE49-F238E27FC236}">
                  <a16:creationId xmlns:a16="http://schemas.microsoft.com/office/drawing/2014/main" id="{E71F9D9D-422D-B341-5AB8-07DCFBBDA6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3072"/>
              <a:ext cx="96" cy="720"/>
              <a:chOff x="576" y="1104"/>
              <a:chExt cx="144" cy="720"/>
            </a:xfrm>
          </p:grpSpPr>
          <p:sp>
            <p:nvSpPr>
              <p:cNvPr id="206966" name="Line 1142">
                <a:extLst>
                  <a:ext uri="{FF2B5EF4-FFF2-40B4-BE49-F238E27FC236}">
                    <a16:creationId xmlns:a16="http://schemas.microsoft.com/office/drawing/2014/main" id="{3A1A3419-227A-EE73-6A31-438B3AC0D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67" name="Freeform 1143">
                <a:extLst>
                  <a:ext uri="{FF2B5EF4-FFF2-40B4-BE49-F238E27FC236}">
                    <a16:creationId xmlns:a16="http://schemas.microsoft.com/office/drawing/2014/main" id="{3B608237-399E-7264-AE35-8D6E3D052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32"/>
                <a:ext cx="144" cy="192"/>
              </a:xfrm>
              <a:custGeom>
                <a:avLst/>
                <a:gdLst>
                  <a:gd name="T0" fmla="*/ 117 w 180"/>
                  <a:gd name="T1" fmla="*/ 33 h 285"/>
                  <a:gd name="T2" fmla="*/ 57 w 180"/>
                  <a:gd name="T3" fmla="*/ 261 h 285"/>
                  <a:gd name="T4" fmla="*/ 129 w 180"/>
                  <a:gd name="T5" fmla="*/ 285 h 285"/>
                  <a:gd name="T6" fmla="*/ 141 w 180"/>
                  <a:gd name="T7" fmla="*/ 69 h 285"/>
                  <a:gd name="T8" fmla="*/ 117 w 180"/>
                  <a:gd name="T9" fmla="*/ 3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85">
                    <a:moveTo>
                      <a:pt x="117" y="33"/>
                    </a:moveTo>
                    <a:cubicBezTo>
                      <a:pt x="90" y="77"/>
                      <a:pt x="0" y="196"/>
                      <a:pt x="57" y="261"/>
                    </a:cubicBezTo>
                    <a:cubicBezTo>
                      <a:pt x="74" y="280"/>
                      <a:pt x="129" y="285"/>
                      <a:pt x="129" y="285"/>
                    </a:cubicBezTo>
                    <a:cubicBezTo>
                      <a:pt x="180" y="208"/>
                      <a:pt x="180" y="225"/>
                      <a:pt x="141" y="69"/>
                    </a:cubicBezTo>
                    <a:cubicBezTo>
                      <a:pt x="124" y="0"/>
                      <a:pt x="80" y="107"/>
                      <a:pt x="1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968" name="Group 1144">
              <a:extLst>
                <a:ext uri="{FF2B5EF4-FFF2-40B4-BE49-F238E27FC236}">
                  <a16:creationId xmlns:a16="http://schemas.microsoft.com/office/drawing/2014/main" id="{FCB945FE-C127-EEAE-47D8-66657ECCF6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2880"/>
              <a:ext cx="96" cy="720"/>
              <a:chOff x="576" y="1104"/>
              <a:chExt cx="144" cy="720"/>
            </a:xfrm>
          </p:grpSpPr>
          <p:sp>
            <p:nvSpPr>
              <p:cNvPr id="206969" name="Line 1145">
                <a:extLst>
                  <a:ext uri="{FF2B5EF4-FFF2-40B4-BE49-F238E27FC236}">
                    <a16:creationId xmlns:a16="http://schemas.microsoft.com/office/drawing/2014/main" id="{F29067B5-0E14-418F-D750-05B4FCBCC0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70" name="Freeform 1146">
                <a:extLst>
                  <a:ext uri="{FF2B5EF4-FFF2-40B4-BE49-F238E27FC236}">
                    <a16:creationId xmlns:a16="http://schemas.microsoft.com/office/drawing/2014/main" id="{829FADF0-4F86-1F3C-3F41-1A054A46E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32"/>
                <a:ext cx="144" cy="192"/>
              </a:xfrm>
              <a:custGeom>
                <a:avLst/>
                <a:gdLst>
                  <a:gd name="T0" fmla="*/ 117 w 180"/>
                  <a:gd name="T1" fmla="*/ 33 h 285"/>
                  <a:gd name="T2" fmla="*/ 57 w 180"/>
                  <a:gd name="T3" fmla="*/ 261 h 285"/>
                  <a:gd name="T4" fmla="*/ 129 w 180"/>
                  <a:gd name="T5" fmla="*/ 285 h 285"/>
                  <a:gd name="T6" fmla="*/ 141 w 180"/>
                  <a:gd name="T7" fmla="*/ 69 h 285"/>
                  <a:gd name="T8" fmla="*/ 117 w 180"/>
                  <a:gd name="T9" fmla="*/ 3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85">
                    <a:moveTo>
                      <a:pt x="117" y="33"/>
                    </a:moveTo>
                    <a:cubicBezTo>
                      <a:pt x="90" y="77"/>
                      <a:pt x="0" y="196"/>
                      <a:pt x="57" y="261"/>
                    </a:cubicBezTo>
                    <a:cubicBezTo>
                      <a:pt x="74" y="280"/>
                      <a:pt x="129" y="285"/>
                      <a:pt x="129" y="285"/>
                    </a:cubicBezTo>
                    <a:cubicBezTo>
                      <a:pt x="180" y="208"/>
                      <a:pt x="180" y="225"/>
                      <a:pt x="141" y="69"/>
                    </a:cubicBezTo>
                    <a:cubicBezTo>
                      <a:pt x="124" y="0"/>
                      <a:pt x="80" y="107"/>
                      <a:pt x="1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06883" name="Object 1059">
            <a:extLst>
              <a:ext uri="{FF2B5EF4-FFF2-40B4-BE49-F238E27FC236}">
                <a16:creationId xmlns:a16="http://schemas.microsoft.com/office/drawing/2014/main" id="{8106D003-F637-AE5A-2F8E-51595F82A1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1" y="3267075"/>
          <a:ext cx="2295525" cy="334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1569700" imgH="16891000" progId="MS_ClipArt_Gallery.2">
                  <p:embed/>
                </p:oleObj>
              </mc:Choice>
              <mc:Fallback>
                <p:oleObj name="Clip" r:id="rId4" imgW="11569700" imgH="16891000" progId="MS_ClipArt_Gallery.2">
                  <p:embed/>
                  <p:pic>
                    <p:nvPicPr>
                      <p:cNvPr id="206883" name="Object 1059">
                        <a:extLst>
                          <a:ext uri="{FF2B5EF4-FFF2-40B4-BE49-F238E27FC236}">
                            <a16:creationId xmlns:a16="http://schemas.microsoft.com/office/drawing/2014/main" id="{8106D003-F637-AE5A-2F8E-51595F82A1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3267075"/>
                        <a:ext cx="2295525" cy="334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6890" name="Group 1066">
            <a:extLst>
              <a:ext uri="{FF2B5EF4-FFF2-40B4-BE49-F238E27FC236}">
                <a16:creationId xmlns:a16="http://schemas.microsoft.com/office/drawing/2014/main" id="{1A238CB2-E880-B887-1857-A5DBC8C471A8}"/>
              </a:ext>
            </a:extLst>
          </p:cNvPr>
          <p:cNvGrpSpPr>
            <a:grpSpLocks/>
          </p:cNvGrpSpPr>
          <p:nvPr/>
        </p:nvGrpSpPr>
        <p:grpSpPr bwMode="auto">
          <a:xfrm rot="1322344">
            <a:off x="7162800" y="2605088"/>
            <a:ext cx="2743200" cy="2209800"/>
            <a:chOff x="3702" y="1290"/>
            <a:chExt cx="1331" cy="1304"/>
          </a:xfrm>
        </p:grpSpPr>
        <p:grpSp>
          <p:nvGrpSpPr>
            <p:cNvPr id="206891" name="Group 1067">
              <a:extLst>
                <a:ext uri="{FF2B5EF4-FFF2-40B4-BE49-F238E27FC236}">
                  <a16:creationId xmlns:a16="http://schemas.microsoft.com/office/drawing/2014/main" id="{8D958296-18BB-E815-CEAD-0F95DDB550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3" y="1290"/>
              <a:ext cx="143" cy="1304"/>
              <a:chOff x="4253" y="1290"/>
              <a:chExt cx="143" cy="1304"/>
            </a:xfrm>
          </p:grpSpPr>
          <p:grpSp>
            <p:nvGrpSpPr>
              <p:cNvPr id="206892" name="Group 1068">
                <a:extLst>
                  <a:ext uri="{FF2B5EF4-FFF2-40B4-BE49-F238E27FC236}">
                    <a16:creationId xmlns:a16="http://schemas.microsoft.com/office/drawing/2014/main" id="{FB1D43D9-F8D7-279E-63BC-93D4A84226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3" y="1290"/>
                <a:ext cx="16" cy="1126"/>
                <a:chOff x="4353" y="1290"/>
                <a:chExt cx="16" cy="1126"/>
              </a:xfrm>
            </p:grpSpPr>
            <p:sp>
              <p:nvSpPr>
                <p:cNvPr id="206893" name="Rectangle 1069">
                  <a:extLst>
                    <a:ext uri="{FF2B5EF4-FFF2-40B4-BE49-F238E27FC236}">
                      <a16:creationId xmlns:a16="http://schemas.microsoft.com/office/drawing/2014/main" id="{2FE62E82-6ED4-70F7-47C3-0AE3F464E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53" y="1291"/>
                  <a:ext cx="16" cy="1125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94" name="Rectangle 1070">
                  <a:extLst>
                    <a:ext uri="{FF2B5EF4-FFF2-40B4-BE49-F238E27FC236}">
                      <a16:creationId xmlns:a16="http://schemas.microsoft.com/office/drawing/2014/main" id="{4C252AA6-CC28-B64C-8A3E-CA807A4F6E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54" y="1291"/>
                  <a:ext cx="13" cy="1125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95" name="Rectangle 1071">
                  <a:extLst>
                    <a:ext uri="{FF2B5EF4-FFF2-40B4-BE49-F238E27FC236}">
                      <a16:creationId xmlns:a16="http://schemas.microsoft.com/office/drawing/2014/main" id="{269360D4-70DA-9687-ED5A-1008F010D3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55" y="1290"/>
                  <a:ext cx="12" cy="1126"/>
                </a:xfrm>
                <a:prstGeom prst="rect">
                  <a:avLst/>
                </a:pr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96" name="Rectangle 1072">
                  <a:extLst>
                    <a:ext uri="{FF2B5EF4-FFF2-40B4-BE49-F238E27FC236}">
                      <a16:creationId xmlns:a16="http://schemas.microsoft.com/office/drawing/2014/main" id="{EF098B83-A0C5-747E-C713-3F22A5096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56" y="1291"/>
                  <a:ext cx="10" cy="1125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97" name="Rectangle 1073">
                  <a:extLst>
                    <a:ext uri="{FF2B5EF4-FFF2-40B4-BE49-F238E27FC236}">
                      <a16:creationId xmlns:a16="http://schemas.microsoft.com/office/drawing/2014/main" id="{6E89371B-AC0B-61D9-2E60-FD38EEB4A9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58" y="1291"/>
                  <a:ext cx="6" cy="11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6898" name="Freeform 1074">
                <a:extLst>
                  <a:ext uri="{FF2B5EF4-FFF2-40B4-BE49-F238E27FC236}">
                    <a16:creationId xmlns:a16="http://schemas.microsoft.com/office/drawing/2014/main" id="{D801E194-613F-8F6E-7118-427D8FEA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3" y="2418"/>
                <a:ext cx="125" cy="176"/>
              </a:xfrm>
              <a:custGeom>
                <a:avLst/>
                <a:gdLst>
                  <a:gd name="T0" fmla="*/ 249 w 249"/>
                  <a:gd name="T1" fmla="*/ 0 h 352"/>
                  <a:gd name="T2" fmla="*/ 249 w 249"/>
                  <a:gd name="T3" fmla="*/ 219 h 352"/>
                  <a:gd name="T4" fmla="*/ 249 w 249"/>
                  <a:gd name="T5" fmla="*/ 240 h 352"/>
                  <a:gd name="T6" fmla="*/ 245 w 249"/>
                  <a:gd name="T7" fmla="*/ 262 h 352"/>
                  <a:gd name="T8" fmla="*/ 238 w 249"/>
                  <a:gd name="T9" fmla="*/ 282 h 352"/>
                  <a:gd name="T10" fmla="*/ 228 w 249"/>
                  <a:gd name="T11" fmla="*/ 299 h 352"/>
                  <a:gd name="T12" fmla="*/ 217 w 249"/>
                  <a:gd name="T13" fmla="*/ 315 h 352"/>
                  <a:gd name="T14" fmla="*/ 206 w 249"/>
                  <a:gd name="T15" fmla="*/ 326 h 352"/>
                  <a:gd name="T16" fmla="*/ 193 w 249"/>
                  <a:gd name="T17" fmla="*/ 334 h 352"/>
                  <a:gd name="T18" fmla="*/ 177 w 249"/>
                  <a:gd name="T19" fmla="*/ 342 h 352"/>
                  <a:gd name="T20" fmla="*/ 157 w 249"/>
                  <a:gd name="T21" fmla="*/ 347 h 352"/>
                  <a:gd name="T22" fmla="*/ 133 w 249"/>
                  <a:gd name="T23" fmla="*/ 352 h 352"/>
                  <a:gd name="T24" fmla="*/ 114 w 249"/>
                  <a:gd name="T25" fmla="*/ 349 h 352"/>
                  <a:gd name="T26" fmla="*/ 97 w 249"/>
                  <a:gd name="T27" fmla="*/ 347 h 352"/>
                  <a:gd name="T28" fmla="*/ 78 w 249"/>
                  <a:gd name="T29" fmla="*/ 339 h 352"/>
                  <a:gd name="T30" fmla="*/ 63 w 249"/>
                  <a:gd name="T31" fmla="*/ 331 h 352"/>
                  <a:gd name="T32" fmla="*/ 46 w 249"/>
                  <a:gd name="T33" fmla="*/ 318 h 352"/>
                  <a:gd name="T34" fmla="*/ 32 w 249"/>
                  <a:gd name="T35" fmla="*/ 302 h 352"/>
                  <a:gd name="T36" fmla="*/ 22 w 249"/>
                  <a:gd name="T37" fmla="*/ 288 h 352"/>
                  <a:gd name="T38" fmla="*/ 13 w 249"/>
                  <a:gd name="T39" fmla="*/ 274 h 352"/>
                  <a:gd name="T40" fmla="*/ 7 w 249"/>
                  <a:gd name="T41" fmla="*/ 258 h 352"/>
                  <a:gd name="T42" fmla="*/ 2 w 249"/>
                  <a:gd name="T43" fmla="*/ 237 h 352"/>
                  <a:gd name="T44" fmla="*/ 0 w 249"/>
                  <a:gd name="T45" fmla="*/ 214 h 352"/>
                  <a:gd name="T46" fmla="*/ 0 w 249"/>
                  <a:gd name="T47" fmla="*/ 192 h 352"/>
                  <a:gd name="T48" fmla="*/ 0 w 249"/>
                  <a:gd name="T49" fmla="*/ 177 h 352"/>
                  <a:gd name="T50" fmla="*/ 1 w 249"/>
                  <a:gd name="T51" fmla="*/ 159 h 352"/>
                  <a:gd name="T52" fmla="*/ 7 w 249"/>
                  <a:gd name="T53" fmla="*/ 140 h 352"/>
                  <a:gd name="T54" fmla="*/ 20 w 249"/>
                  <a:gd name="T55" fmla="*/ 129 h 352"/>
                  <a:gd name="T56" fmla="*/ 31 w 249"/>
                  <a:gd name="T57" fmla="*/ 125 h 352"/>
                  <a:gd name="T58" fmla="*/ 45 w 249"/>
                  <a:gd name="T59" fmla="*/ 125 h 352"/>
                  <a:gd name="T60" fmla="*/ 56 w 249"/>
                  <a:gd name="T61" fmla="*/ 130 h 352"/>
                  <a:gd name="T62" fmla="*/ 64 w 249"/>
                  <a:gd name="T63" fmla="*/ 138 h 352"/>
                  <a:gd name="T64" fmla="*/ 69 w 249"/>
                  <a:gd name="T65" fmla="*/ 149 h 352"/>
                  <a:gd name="T66" fmla="*/ 73 w 249"/>
                  <a:gd name="T67" fmla="*/ 164 h 352"/>
                  <a:gd name="T68" fmla="*/ 73 w 249"/>
                  <a:gd name="T69" fmla="*/ 179 h 352"/>
                  <a:gd name="T70" fmla="*/ 73 w 249"/>
                  <a:gd name="T71" fmla="*/ 195 h 352"/>
                  <a:gd name="T72" fmla="*/ 75 w 249"/>
                  <a:gd name="T73" fmla="*/ 221 h 352"/>
                  <a:gd name="T74" fmla="*/ 78 w 249"/>
                  <a:gd name="T75" fmla="*/ 241 h 352"/>
                  <a:gd name="T76" fmla="*/ 85 w 249"/>
                  <a:gd name="T77" fmla="*/ 256 h 352"/>
                  <a:gd name="T78" fmla="*/ 95 w 249"/>
                  <a:gd name="T79" fmla="*/ 264 h 352"/>
                  <a:gd name="T80" fmla="*/ 107 w 249"/>
                  <a:gd name="T81" fmla="*/ 271 h 352"/>
                  <a:gd name="T82" fmla="*/ 127 w 249"/>
                  <a:gd name="T83" fmla="*/ 273 h 352"/>
                  <a:gd name="T84" fmla="*/ 144 w 249"/>
                  <a:gd name="T85" fmla="*/ 269 h 352"/>
                  <a:gd name="T86" fmla="*/ 158 w 249"/>
                  <a:gd name="T87" fmla="*/ 264 h 352"/>
                  <a:gd name="T88" fmla="*/ 169 w 249"/>
                  <a:gd name="T89" fmla="*/ 255 h 352"/>
                  <a:gd name="T90" fmla="*/ 175 w 249"/>
                  <a:gd name="T91" fmla="*/ 245 h 352"/>
                  <a:gd name="T92" fmla="*/ 180 w 249"/>
                  <a:gd name="T93" fmla="*/ 226 h 352"/>
                  <a:gd name="T94" fmla="*/ 180 w 249"/>
                  <a:gd name="T95" fmla="*/ 0 h 352"/>
                  <a:gd name="T96" fmla="*/ 249 w 249"/>
                  <a:gd name="T9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9" h="352">
                    <a:moveTo>
                      <a:pt x="249" y="0"/>
                    </a:moveTo>
                    <a:lnTo>
                      <a:pt x="249" y="219"/>
                    </a:lnTo>
                    <a:lnTo>
                      <a:pt x="249" y="240"/>
                    </a:lnTo>
                    <a:lnTo>
                      <a:pt x="245" y="262"/>
                    </a:lnTo>
                    <a:lnTo>
                      <a:pt x="238" y="282"/>
                    </a:lnTo>
                    <a:lnTo>
                      <a:pt x="228" y="299"/>
                    </a:lnTo>
                    <a:lnTo>
                      <a:pt x="217" y="315"/>
                    </a:lnTo>
                    <a:lnTo>
                      <a:pt x="206" y="326"/>
                    </a:lnTo>
                    <a:lnTo>
                      <a:pt x="193" y="334"/>
                    </a:lnTo>
                    <a:lnTo>
                      <a:pt x="177" y="342"/>
                    </a:lnTo>
                    <a:lnTo>
                      <a:pt x="157" y="347"/>
                    </a:lnTo>
                    <a:lnTo>
                      <a:pt x="133" y="352"/>
                    </a:lnTo>
                    <a:lnTo>
                      <a:pt x="114" y="349"/>
                    </a:lnTo>
                    <a:lnTo>
                      <a:pt x="97" y="347"/>
                    </a:lnTo>
                    <a:lnTo>
                      <a:pt x="78" y="339"/>
                    </a:lnTo>
                    <a:lnTo>
                      <a:pt x="63" y="331"/>
                    </a:lnTo>
                    <a:lnTo>
                      <a:pt x="46" y="318"/>
                    </a:lnTo>
                    <a:lnTo>
                      <a:pt x="32" y="302"/>
                    </a:lnTo>
                    <a:lnTo>
                      <a:pt x="22" y="288"/>
                    </a:lnTo>
                    <a:lnTo>
                      <a:pt x="13" y="274"/>
                    </a:lnTo>
                    <a:lnTo>
                      <a:pt x="7" y="258"/>
                    </a:lnTo>
                    <a:lnTo>
                      <a:pt x="2" y="237"/>
                    </a:lnTo>
                    <a:lnTo>
                      <a:pt x="0" y="214"/>
                    </a:lnTo>
                    <a:lnTo>
                      <a:pt x="0" y="192"/>
                    </a:lnTo>
                    <a:lnTo>
                      <a:pt x="0" y="177"/>
                    </a:lnTo>
                    <a:lnTo>
                      <a:pt x="1" y="159"/>
                    </a:lnTo>
                    <a:lnTo>
                      <a:pt x="7" y="140"/>
                    </a:lnTo>
                    <a:lnTo>
                      <a:pt x="20" y="129"/>
                    </a:lnTo>
                    <a:lnTo>
                      <a:pt x="31" y="125"/>
                    </a:lnTo>
                    <a:lnTo>
                      <a:pt x="45" y="125"/>
                    </a:lnTo>
                    <a:lnTo>
                      <a:pt x="56" y="130"/>
                    </a:lnTo>
                    <a:lnTo>
                      <a:pt x="64" y="138"/>
                    </a:lnTo>
                    <a:lnTo>
                      <a:pt x="69" y="149"/>
                    </a:lnTo>
                    <a:lnTo>
                      <a:pt x="73" y="164"/>
                    </a:lnTo>
                    <a:lnTo>
                      <a:pt x="73" y="179"/>
                    </a:lnTo>
                    <a:lnTo>
                      <a:pt x="73" y="195"/>
                    </a:lnTo>
                    <a:lnTo>
                      <a:pt x="75" y="221"/>
                    </a:lnTo>
                    <a:lnTo>
                      <a:pt x="78" y="241"/>
                    </a:lnTo>
                    <a:lnTo>
                      <a:pt x="85" y="256"/>
                    </a:lnTo>
                    <a:lnTo>
                      <a:pt x="95" y="264"/>
                    </a:lnTo>
                    <a:lnTo>
                      <a:pt x="107" y="271"/>
                    </a:lnTo>
                    <a:lnTo>
                      <a:pt x="127" y="273"/>
                    </a:lnTo>
                    <a:lnTo>
                      <a:pt x="144" y="269"/>
                    </a:lnTo>
                    <a:lnTo>
                      <a:pt x="158" y="264"/>
                    </a:lnTo>
                    <a:lnTo>
                      <a:pt x="169" y="255"/>
                    </a:lnTo>
                    <a:lnTo>
                      <a:pt x="175" y="245"/>
                    </a:lnTo>
                    <a:lnTo>
                      <a:pt x="180" y="226"/>
                    </a:lnTo>
                    <a:lnTo>
                      <a:pt x="180" y="0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899" name="Group 1075">
                <a:extLst>
                  <a:ext uri="{FF2B5EF4-FFF2-40B4-BE49-F238E27FC236}">
                    <a16:creationId xmlns:a16="http://schemas.microsoft.com/office/drawing/2014/main" id="{23D5E717-D730-C2E1-2EBC-56CA664AD0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5" y="2392"/>
                <a:ext cx="71" cy="33"/>
                <a:chOff x="4325" y="2392"/>
                <a:chExt cx="71" cy="33"/>
              </a:xfrm>
            </p:grpSpPr>
            <p:sp>
              <p:nvSpPr>
                <p:cNvPr id="206900" name="Rectangle 1076">
                  <a:extLst>
                    <a:ext uri="{FF2B5EF4-FFF2-40B4-BE49-F238E27FC236}">
                      <a16:creationId xmlns:a16="http://schemas.microsoft.com/office/drawing/2014/main" id="{7EB3A6CD-7C3E-D0AC-CE7A-19208B8E3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5" y="2392"/>
                  <a:ext cx="71" cy="33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01" name="Rectangle 1077">
                  <a:extLst>
                    <a:ext uri="{FF2B5EF4-FFF2-40B4-BE49-F238E27FC236}">
                      <a16:creationId xmlns:a16="http://schemas.microsoft.com/office/drawing/2014/main" id="{4C7A2CF5-D569-E47E-E27E-896A1BF333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7" y="2392"/>
                  <a:ext cx="68" cy="33"/>
                </a:xfrm>
                <a:prstGeom prst="rect">
                  <a:avLst/>
                </a:pr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02" name="Rectangle 1078">
                  <a:extLst>
                    <a:ext uri="{FF2B5EF4-FFF2-40B4-BE49-F238E27FC236}">
                      <a16:creationId xmlns:a16="http://schemas.microsoft.com/office/drawing/2014/main" id="{8D43B63B-DAE7-DF7F-447F-2E644C070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32" y="2392"/>
                  <a:ext cx="57" cy="33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03" name="Rectangle 1079">
                  <a:extLst>
                    <a:ext uri="{FF2B5EF4-FFF2-40B4-BE49-F238E27FC236}">
                      <a16:creationId xmlns:a16="http://schemas.microsoft.com/office/drawing/2014/main" id="{390578AD-8DCA-BCE5-33A5-D17554517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36" y="2392"/>
                  <a:ext cx="50" cy="33"/>
                </a:xfrm>
                <a:prstGeom prst="rect">
                  <a:avLst/>
                </a:pr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04" name="Rectangle 1080">
                  <a:extLst>
                    <a:ext uri="{FF2B5EF4-FFF2-40B4-BE49-F238E27FC236}">
                      <a16:creationId xmlns:a16="http://schemas.microsoft.com/office/drawing/2014/main" id="{4B8F5771-A09E-D936-587D-1BB7E74FDC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6" y="2392"/>
                  <a:ext cx="29" cy="33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905" name="Group 1081">
              <a:extLst>
                <a:ext uri="{FF2B5EF4-FFF2-40B4-BE49-F238E27FC236}">
                  <a16:creationId xmlns:a16="http://schemas.microsoft.com/office/drawing/2014/main" id="{8D7660EB-A147-1C52-97A2-00C52530EC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2" y="1375"/>
              <a:ext cx="1331" cy="540"/>
              <a:chOff x="3702" y="1375"/>
              <a:chExt cx="1331" cy="540"/>
            </a:xfrm>
          </p:grpSpPr>
          <p:sp>
            <p:nvSpPr>
              <p:cNvPr id="206906" name="Freeform 1082">
                <a:extLst>
                  <a:ext uri="{FF2B5EF4-FFF2-40B4-BE49-F238E27FC236}">
                    <a16:creationId xmlns:a16="http://schemas.microsoft.com/office/drawing/2014/main" id="{52867A0D-47E6-15A6-605C-EE4A261FC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375"/>
                <a:ext cx="1331" cy="540"/>
              </a:xfrm>
              <a:custGeom>
                <a:avLst/>
                <a:gdLst>
                  <a:gd name="T0" fmla="*/ 80 w 2664"/>
                  <a:gd name="T1" fmla="*/ 888 h 1080"/>
                  <a:gd name="T2" fmla="*/ 167 w 2664"/>
                  <a:gd name="T3" fmla="*/ 746 h 1080"/>
                  <a:gd name="T4" fmla="*/ 305 w 2664"/>
                  <a:gd name="T5" fmla="*/ 555 h 1080"/>
                  <a:gd name="T6" fmla="*/ 442 w 2664"/>
                  <a:gd name="T7" fmla="*/ 403 h 1080"/>
                  <a:gd name="T8" fmla="*/ 593 w 2664"/>
                  <a:gd name="T9" fmla="*/ 274 h 1080"/>
                  <a:gd name="T10" fmla="*/ 772 w 2664"/>
                  <a:gd name="T11" fmla="*/ 160 h 1080"/>
                  <a:gd name="T12" fmla="*/ 966 w 2664"/>
                  <a:gd name="T13" fmla="*/ 74 h 1080"/>
                  <a:gd name="T14" fmla="*/ 1181 w 2664"/>
                  <a:gd name="T15" fmla="*/ 20 h 1080"/>
                  <a:gd name="T16" fmla="*/ 1360 w 2664"/>
                  <a:gd name="T17" fmla="*/ 0 h 1080"/>
                  <a:gd name="T18" fmla="*/ 1517 w 2664"/>
                  <a:gd name="T19" fmla="*/ 17 h 1080"/>
                  <a:gd name="T20" fmla="*/ 1653 w 2664"/>
                  <a:gd name="T21" fmla="*/ 50 h 1080"/>
                  <a:gd name="T22" fmla="*/ 1815 w 2664"/>
                  <a:gd name="T23" fmla="*/ 112 h 1080"/>
                  <a:gd name="T24" fmla="*/ 1933 w 2664"/>
                  <a:gd name="T25" fmla="*/ 176 h 1080"/>
                  <a:gd name="T26" fmla="*/ 2046 w 2664"/>
                  <a:gd name="T27" fmla="*/ 246 h 1080"/>
                  <a:gd name="T28" fmla="*/ 2165 w 2664"/>
                  <a:gd name="T29" fmla="*/ 338 h 1080"/>
                  <a:gd name="T30" fmla="*/ 2302 w 2664"/>
                  <a:gd name="T31" fmla="*/ 473 h 1080"/>
                  <a:gd name="T32" fmla="*/ 2432 w 2664"/>
                  <a:gd name="T33" fmla="*/ 632 h 1080"/>
                  <a:gd name="T34" fmla="*/ 2539 w 2664"/>
                  <a:gd name="T35" fmla="*/ 792 h 1080"/>
                  <a:gd name="T36" fmla="*/ 2664 w 2664"/>
                  <a:gd name="T37" fmla="*/ 1056 h 1080"/>
                  <a:gd name="T38" fmla="*/ 2609 w 2664"/>
                  <a:gd name="T39" fmla="*/ 975 h 1080"/>
                  <a:gd name="T40" fmla="*/ 2525 w 2664"/>
                  <a:gd name="T41" fmla="*/ 887 h 1080"/>
                  <a:gd name="T42" fmla="*/ 2417 w 2664"/>
                  <a:gd name="T43" fmla="*/ 830 h 1080"/>
                  <a:gd name="T44" fmla="*/ 2291 w 2664"/>
                  <a:gd name="T45" fmla="*/ 810 h 1080"/>
                  <a:gd name="T46" fmla="*/ 2168 w 2664"/>
                  <a:gd name="T47" fmla="*/ 840 h 1080"/>
                  <a:gd name="T48" fmla="*/ 2089 w 2664"/>
                  <a:gd name="T49" fmla="*/ 887 h 1080"/>
                  <a:gd name="T50" fmla="*/ 2021 w 2664"/>
                  <a:gd name="T51" fmla="*/ 948 h 1080"/>
                  <a:gd name="T52" fmla="*/ 1960 w 2664"/>
                  <a:gd name="T53" fmla="*/ 981 h 1080"/>
                  <a:gd name="T54" fmla="*/ 1868 w 2664"/>
                  <a:gd name="T55" fmla="*/ 887 h 1080"/>
                  <a:gd name="T56" fmla="*/ 1779 w 2664"/>
                  <a:gd name="T57" fmla="*/ 836 h 1080"/>
                  <a:gd name="T58" fmla="*/ 1678 w 2664"/>
                  <a:gd name="T59" fmla="*/ 810 h 1080"/>
                  <a:gd name="T60" fmla="*/ 1579 w 2664"/>
                  <a:gd name="T61" fmla="*/ 818 h 1080"/>
                  <a:gd name="T62" fmla="*/ 1486 w 2664"/>
                  <a:gd name="T63" fmla="*/ 853 h 1080"/>
                  <a:gd name="T64" fmla="*/ 1411 w 2664"/>
                  <a:gd name="T65" fmla="*/ 905 h 1080"/>
                  <a:gd name="T66" fmla="*/ 1343 w 2664"/>
                  <a:gd name="T67" fmla="*/ 975 h 1080"/>
                  <a:gd name="T68" fmla="*/ 1285 w 2664"/>
                  <a:gd name="T69" fmla="*/ 935 h 1080"/>
                  <a:gd name="T70" fmla="*/ 1189 w 2664"/>
                  <a:gd name="T71" fmla="*/ 857 h 1080"/>
                  <a:gd name="T72" fmla="*/ 1083 w 2664"/>
                  <a:gd name="T73" fmla="*/ 817 h 1080"/>
                  <a:gd name="T74" fmla="*/ 993 w 2664"/>
                  <a:gd name="T75" fmla="*/ 810 h 1080"/>
                  <a:gd name="T76" fmla="*/ 881 w 2664"/>
                  <a:gd name="T77" fmla="*/ 839 h 1080"/>
                  <a:gd name="T78" fmla="*/ 781 w 2664"/>
                  <a:gd name="T79" fmla="*/ 900 h 1080"/>
                  <a:gd name="T80" fmla="*/ 707 w 2664"/>
                  <a:gd name="T81" fmla="*/ 978 h 1080"/>
                  <a:gd name="T82" fmla="*/ 646 w 2664"/>
                  <a:gd name="T83" fmla="*/ 933 h 1080"/>
                  <a:gd name="T84" fmla="*/ 561 w 2664"/>
                  <a:gd name="T85" fmla="*/ 862 h 1080"/>
                  <a:gd name="T86" fmla="*/ 433 w 2664"/>
                  <a:gd name="T87" fmla="*/ 814 h 1080"/>
                  <a:gd name="T88" fmla="*/ 314 w 2664"/>
                  <a:gd name="T89" fmla="*/ 817 h 1080"/>
                  <a:gd name="T90" fmla="*/ 197 w 2664"/>
                  <a:gd name="T91" fmla="*/ 861 h 1080"/>
                  <a:gd name="T92" fmla="*/ 96 w 2664"/>
                  <a:gd name="T93" fmla="*/ 947 h 1080"/>
                  <a:gd name="T94" fmla="*/ 22 w 2664"/>
                  <a:gd name="T95" fmla="*/ 1018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64" h="1080">
                    <a:moveTo>
                      <a:pt x="22" y="1018"/>
                    </a:moveTo>
                    <a:lnTo>
                      <a:pt x="39" y="975"/>
                    </a:lnTo>
                    <a:lnTo>
                      <a:pt x="60" y="927"/>
                    </a:lnTo>
                    <a:lnTo>
                      <a:pt x="80" y="888"/>
                    </a:lnTo>
                    <a:lnTo>
                      <a:pt x="94" y="863"/>
                    </a:lnTo>
                    <a:lnTo>
                      <a:pt x="109" y="836"/>
                    </a:lnTo>
                    <a:lnTo>
                      <a:pt x="133" y="793"/>
                    </a:lnTo>
                    <a:lnTo>
                      <a:pt x="167" y="746"/>
                    </a:lnTo>
                    <a:lnTo>
                      <a:pt x="206" y="683"/>
                    </a:lnTo>
                    <a:lnTo>
                      <a:pt x="245" y="630"/>
                    </a:lnTo>
                    <a:lnTo>
                      <a:pt x="271" y="595"/>
                    </a:lnTo>
                    <a:lnTo>
                      <a:pt x="305" y="555"/>
                    </a:lnTo>
                    <a:lnTo>
                      <a:pt x="341" y="510"/>
                    </a:lnTo>
                    <a:lnTo>
                      <a:pt x="375" y="473"/>
                    </a:lnTo>
                    <a:lnTo>
                      <a:pt x="411" y="438"/>
                    </a:lnTo>
                    <a:lnTo>
                      <a:pt x="442" y="403"/>
                    </a:lnTo>
                    <a:lnTo>
                      <a:pt x="476" y="375"/>
                    </a:lnTo>
                    <a:lnTo>
                      <a:pt x="516" y="339"/>
                    </a:lnTo>
                    <a:lnTo>
                      <a:pt x="549" y="310"/>
                    </a:lnTo>
                    <a:lnTo>
                      <a:pt x="593" y="274"/>
                    </a:lnTo>
                    <a:lnTo>
                      <a:pt x="644" y="240"/>
                    </a:lnTo>
                    <a:lnTo>
                      <a:pt x="686" y="211"/>
                    </a:lnTo>
                    <a:lnTo>
                      <a:pt x="727" y="186"/>
                    </a:lnTo>
                    <a:lnTo>
                      <a:pt x="772" y="160"/>
                    </a:lnTo>
                    <a:lnTo>
                      <a:pt x="825" y="131"/>
                    </a:lnTo>
                    <a:lnTo>
                      <a:pt x="871" y="109"/>
                    </a:lnTo>
                    <a:lnTo>
                      <a:pt x="924" y="88"/>
                    </a:lnTo>
                    <a:lnTo>
                      <a:pt x="966" y="74"/>
                    </a:lnTo>
                    <a:lnTo>
                      <a:pt x="1011" y="59"/>
                    </a:lnTo>
                    <a:lnTo>
                      <a:pt x="1070" y="42"/>
                    </a:lnTo>
                    <a:lnTo>
                      <a:pt x="1127" y="29"/>
                    </a:lnTo>
                    <a:lnTo>
                      <a:pt x="1181" y="20"/>
                    </a:lnTo>
                    <a:lnTo>
                      <a:pt x="1234" y="11"/>
                    </a:lnTo>
                    <a:lnTo>
                      <a:pt x="1282" y="4"/>
                    </a:lnTo>
                    <a:lnTo>
                      <a:pt x="1318" y="0"/>
                    </a:lnTo>
                    <a:lnTo>
                      <a:pt x="1360" y="0"/>
                    </a:lnTo>
                    <a:lnTo>
                      <a:pt x="1392" y="4"/>
                    </a:lnTo>
                    <a:lnTo>
                      <a:pt x="1427" y="7"/>
                    </a:lnTo>
                    <a:lnTo>
                      <a:pt x="1475" y="12"/>
                    </a:lnTo>
                    <a:lnTo>
                      <a:pt x="1517" y="17"/>
                    </a:lnTo>
                    <a:lnTo>
                      <a:pt x="1557" y="24"/>
                    </a:lnTo>
                    <a:lnTo>
                      <a:pt x="1589" y="32"/>
                    </a:lnTo>
                    <a:lnTo>
                      <a:pt x="1616" y="39"/>
                    </a:lnTo>
                    <a:lnTo>
                      <a:pt x="1653" y="50"/>
                    </a:lnTo>
                    <a:lnTo>
                      <a:pt x="1693" y="64"/>
                    </a:lnTo>
                    <a:lnTo>
                      <a:pt x="1738" y="80"/>
                    </a:lnTo>
                    <a:lnTo>
                      <a:pt x="1782" y="97"/>
                    </a:lnTo>
                    <a:lnTo>
                      <a:pt x="1815" y="112"/>
                    </a:lnTo>
                    <a:lnTo>
                      <a:pt x="1846" y="128"/>
                    </a:lnTo>
                    <a:lnTo>
                      <a:pt x="1872" y="141"/>
                    </a:lnTo>
                    <a:lnTo>
                      <a:pt x="1904" y="159"/>
                    </a:lnTo>
                    <a:lnTo>
                      <a:pt x="1933" y="176"/>
                    </a:lnTo>
                    <a:lnTo>
                      <a:pt x="1964" y="194"/>
                    </a:lnTo>
                    <a:lnTo>
                      <a:pt x="1992" y="211"/>
                    </a:lnTo>
                    <a:lnTo>
                      <a:pt x="2020" y="229"/>
                    </a:lnTo>
                    <a:lnTo>
                      <a:pt x="2046" y="246"/>
                    </a:lnTo>
                    <a:lnTo>
                      <a:pt x="2076" y="267"/>
                    </a:lnTo>
                    <a:lnTo>
                      <a:pt x="2099" y="285"/>
                    </a:lnTo>
                    <a:lnTo>
                      <a:pt x="2132" y="312"/>
                    </a:lnTo>
                    <a:lnTo>
                      <a:pt x="2165" y="338"/>
                    </a:lnTo>
                    <a:lnTo>
                      <a:pt x="2201" y="369"/>
                    </a:lnTo>
                    <a:lnTo>
                      <a:pt x="2232" y="397"/>
                    </a:lnTo>
                    <a:lnTo>
                      <a:pt x="2275" y="443"/>
                    </a:lnTo>
                    <a:lnTo>
                      <a:pt x="2302" y="473"/>
                    </a:lnTo>
                    <a:lnTo>
                      <a:pt x="2326" y="499"/>
                    </a:lnTo>
                    <a:lnTo>
                      <a:pt x="2357" y="537"/>
                    </a:lnTo>
                    <a:lnTo>
                      <a:pt x="2382" y="572"/>
                    </a:lnTo>
                    <a:lnTo>
                      <a:pt x="2432" y="632"/>
                    </a:lnTo>
                    <a:lnTo>
                      <a:pt x="2455" y="664"/>
                    </a:lnTo>
                    <a:lnTo>
                      <a:pt x="2483" y="702"/>
                    </a:lnTo>
                    <a:lnTo>
                      <a:pt x="2510" y="745"/>
                    </a:lnTo>
                    <a:lnTo>
                      <a:pt x="2539" y="792"/>
                    </a:lnTo>
                    <a:lnTo>
                      <a:pt x="2582" y="872"/>
                    </a:lnTo>
                    <a:lnTo>
                      <a:pt x="2618" y="941"/>
                    </a:lnTo>
                    <a:lnTo>
                      <a:pt x="2643" y="985"/>
                    </a:lnTo>
                    <a:lnTo>
                      <a:pt x="2664" y="1056"/>
                    </a:lnTo>
                    <a:lnTo>
                      <a:pt x="2647" y="1033"/>
                    </a:lnTo>
                    <a:lnTo>
                      <a:pt x="2634" y="1011"/>
                    </a:lnTo>
                    <a:lnTo>
                      <a:pt x="2622" y="994"/>
                    </a:lnTo>
                    <a:lnTo>
                      <a:pt x="2609" y="975"/>
                    </a:lnTo>
                    <a:lnTo>
                      <a:pt x="2588" y="949"/>
                    </a:lnTo>
                    <a:lnTo>
                      <a:pt x="2568" y="929"/>
                    </a:lnTo>
                    <a:lnTo>
                      <a:pt x="2548" y="908"/>
                    </a:lnTo>
                    <a:lnTo>
                      <a:pt x="2525" y="887"/>
                    </a:lnTo>
                    <a:lnTo>
                      <a:pt x="2499" y="871"/>
                    </a:lnTo>
                    <a:lnTo>
                      <a:pt x="2476" y="856"/>
                    </a:lnTo>
                    <a:lnTo>
                      <a:pt x="2448" y="842"/>
                    </a:lnTo>
                    <a:lnTo>
                      <a:pt x="2417" y="830"/>
                    </a:lnTo>
                    <a:lnTo>
                      <a:pt x="2389" y="822"/>
                    </a:lnTo>
                    <a:lnTo>
                      <a:pt x="2354" y="813"/>
                    </a:lnTo>
                    <a:lnTo>
                      <a:pt x="2327" y="810"/>
                    </a:lnTo>
                    <a:lnTo>
                      <a:pt x="2291" y="810"/>
                    </a:lnTo>
                    <a:lnTo>
                      <a:pt x="2256" y="814"/>
                    </a:lnTo>
                    <a:lnTo>
                      <a:pt x="2217" y="823"/>
                    </a:lnTo>
                    <a:lnTo>
                      <a:pt x="2193" y="829"/>
                    </a:lnTo>
                    <a:lnTo>
                      <a:pt x="2168" y="840"/>
                    </a:lnTo>
                    <a:lnTo>
                      <a:pt x="2150" y="849"/>
                    </a:lnTo>
                    <a:lnTo>
                      <a:pt x="2126" y="860"/>
                    </a:lnTo>
                    <a:lnTo>
                      <a:pt x="2104" y="874"/>
                    </a:lnTo>
                    <a:lnTo>
                      <a:pt x="2089" y="887"/>
                    </a:lnTo>
                    <a:lnTo>
                      <a:pt x="2077" y="898"/>
                    </a:lnTo>
                    <a:lnTo>
                      <a:pt x="2061" y="911"/>
                    </a:lnTo>
                    <a:lnTo>
                      <a:pt x="2041" y="929"/>
                    </a:lnTo>
                    <a:lnTo>
                      <a:pt x="2021" y="948"/>
                    </a:lnTo>
                    <a:lnTo>
                      <a:pt x="2007" y="964"/>
                    </a:lnTo>
                    <a:lnTo>
                      <a:pt x="1991" y="983"/>
                    </a:lnTo>
                    <a:lnTo>
                      <a:pt x="1977" y="1001"/>
                    </a:lnTo>
                    <a:lnTo>
                      <a:pt x="1960" y="981"/>
                    </a:lnTo>
                    <a:lnTo>
                      <a:pt x="1941" y="957"/>
                    </a:lnTo>
                    <a:lnTo>
                      <a:pt x="1917" y="930"/>
                    </a:lnTo>
                    <a:lnTo>
                      <a:pt x="1893" y="908"/>
                    </a:lnTo>
                    <a:lnTo>
                      <a:pt x="1868" y="887"/>
                    </a:lnTo>
                    <a:lnTo>
                      <a:pt x="1852" y="876"/>
                    </a:lnTo>
                    <a:lnTo>
                      <a:pt x="1834" y="863"/>
                    </a:lnTo>
                    <a:lnTo>
                      <a:pt x="1808" y="850"/>
                    </a:lnTo>
                    <a:lnTo>
                      <a:pt x="1779" y="836"/>
                    </a:lnTo>
                    <a:lnTo>
                      <a:pt x="1751" y="825"/>
                    </a:lnTo>
                    <a:lnTo>
                      <a:pt x="1725" y="818"/>
                    </a:lnTo>
                    <a:lnTo>
                      <a:pt x="1700" y="814"/>
                    </a:lnTo>
                    <a:lnTo>
                      <a:pt x="1678" y="810"/>
                    </a:lnTo>
                    <a:lnTo>
                      <a:pt x="1655" y="810"/>
                    </a:lnTo>
                    <a:lnTo>
                      <a:pt x="1636" y="810"/>
                    </a:lnTo>
                    <a:lnTo>
                      <a:pt x="1605" y="814"/>
                    </a:lnTo>
                    <a:lnTo>
                      <a:pt x="1579" y="818"/>
                    </a:lnTo>
                    <a:lnTo>
                      <a:pt x="1557" y="824"/>
                    </a:lnTo>
                    <a:lnTo>
                      <a:pt x="1532" y="831"/>
                    </a:lnTo>
                    <a:lnTo>
                      <a:pt x="1511" y="840"/>
                    </a:lnTo>
                    <a:lnTo>
                      <a:pt x="1486" y="853"/>
                    </a:lnTo>
                    <a:lnTo>
                      <a:pt x="1465" y="863"/>
                    </a:lnTo>
                    <a:lnTo>
                      <a:pt x="1450" y="873"/>
                    </a:lnTo>
                    <a:lnTo>
                      <a:pt x="1433" y="887"/>
                    </a:lnTo>
                    <a:lnTo>
                      <a:pt x="1411" y="905"/>
                    </a:lnTo>
                    <a:lnTo>
                      <a:pt x="1391" y="922"/>
                    </a:lnTo>
                    <a:lnTo>
                      <a:pt x="1373" y="940"/>
                    </a:lnTo>
                    <a:lnTo>
                      <a:pt x="1359" y="957"/>
                    </a:lnTo>
                    <a:lnTo>
                      <a:pt x="1343" y="975"/>
                    </a:lnTo>
                    <a:lnTo>
                      <a:pt x="1328" y="1001"/>
                    </a:lnTo>
                    <a:lnTo>
                      <a:pt x="1318" y="978"/>
                    </a:lnTo>
                    <a:lnTo>
                      <a:pt x="1305" y="956"/>
                    </a:lnTo>
                    <a:lnTo>
                      <a:pt x="1285" y="935"/>
                    </a:lnTo>
                    <a:lnTo>
                      <a:pt x="1265" y="916"/>
                    </a:lnTo>
                    <a:lnTo>
                      <a:pt x="1240" y="892"/>
                    </a:lnTo>
                    <a:lnTo>
                      <a:pt x="1212" y="872"/>
                    </a:lnTo>
                    <a:lnTo>
                      <a:pt x="1189" y="857"/>
                    </a:lnTo>
                    <a:lnTo>
                      <a:pt x="1167" y="847"/>
                    </a:lnTo>
                    <a:lnTo>
                      <a:pt x="1138" y="834"/>
                    </a:lnTo>
                    <a:lnTo>
                      <a:pt x="1109" y="824"/>
                    </a:lnTo>
                    <a:lnTo>
                      <a:pt x="1083" y="817"/>
                    </a:lnTo>
                    <a:lnTo>
                      <a:pt x="1058" y="813"/>
                    </a:lnTo>
                    <a:lnTo>
                      <a:pt x="1035" y="810"/>
                    </a:lnTo>
                    <a:lnTo>
                      <a:pt x="1014" y="810"/>
                    </a:lnTo>
                    <a:lnTo>
                      <a:pt x="993" y="810"/>
                    </a:lnTo>
                    <a:lnTo>
                      <a:pt x="966" y="814"/>
                    </a:lnTo>
                    <a:lnTo>
                      <a:pt x="937" y="820"/>
                    </a:lnTo>
                    <a:lnTo>
                      <a:pt x="908" y="828"/>
                    </a:lnTo>
                    <a:lnTo>
                      <a:pt x="881" y="839"/>
                    </a:lnTo>
                    <a:lnTo>
                      <a:pt x="850" y="852"/>
                    </a:lnTo>
                    <a:lnTo>
                      <a:pt x="825" y="867"/>
                    </a:lnTo>
                    <a:lnTo>
                      <a:pt x="801" y="884"/>
                    </a:lnTo>
                    <a:lnTo>
                      <a:pt x="781" y="900"/>
                    </a:lnTo>
                    <a:lnTo>
                      <a:pt x="757" y="924"/>
                    </a:lnTo>
                    <a:lnTo>
                      <a:pt x="738" y="941"/>
                    </a:lnTo>
                    <a:lnTo>
                      <a:pt x="723" y="958"/>
                    </a:lnTo>
                    <a:lnTo>
                      <a:pt x="707" y="978"/>
                    </a:lnTo>
                    <a:lnTo>
                      <a:pt x="691" y="1002"/>
                    </a:lnTo>
                    <a:lnTo>
                      <a:pt x="676" y="974"/>
                    </a:lnTo>
                    <a:lnTo>
                      <a:pt x="664" y="954"/>
                    </a:lnTo>
                    <a:lnTo>
                      <a:pt x="646" y="933"/>
                    </a:lnTo>
                    <a:lnTo>
                      <a:pt x="624" y="913"/>
                    </a:lnTo>
                    <a:lnTo>
                      <a:pt x="604" y="894"/>
                    </a:lnTo>
                    <a:lnTo>
                      <a:pt x="583" y="878"/>
                    </a:lnTo>
                    <a:lnTo>
                      <a:pt x="561" y="862"/>
                    </a:lnTo>
                    <a:lnTo>
                      <a:pt x="531" y="847"/>
                    </a:lnTo>
                    <a:lnTo>
                      <a:pt x="503" y="835"/>
                    </a:lnTo>
                    <a:lnTo>
                      <a:pt x="464" y="820"/>
                    </a:lnTo>
                    <a:lnTo>
                      <a:pt x="433" y="814"/>
                    </a:lnTo>
                    <a:lnTo>
                      <a:pt x="396" y="809"/>
                    </a:lnTo>
                    <a:lnTo>
                      <a:pt x="372" y="810"/>
                    </a:lnTo>
                    <a:lnTo>
                      <a:pt x="345" y="812"/>
                    </a:lnTo>
                    <a:lnTo>
                      <a:pt x="314" y="817"/>
                    </a:lnTo>
                    <a:lnTo>
                      <a:pt x="287" y="823"/>
                    </a:lnTo>
                    <a:lnTo>
                      <a:pt x="256" y="834"/>
                    </a:lnTo>
                    <a:lnTo>
                      <a:pt x="224" y="849"/>
                    </a:lnTo>
                    <a:lnTo>
                      <a:pt x="197" y="861"/>
                    </a:lnTo>
                    <a:lnTo>
                      <a:pt x="174" y="876"/>
                    </a:lnTo>
                    <a:lnTo>
                      <a:pt x="149" y="894"/>
                    </a:lnTo>
                    <a:lnTo>
                      <a:pt x="118" y="924"/>
                    </a:lnTo>
                    <a:lnTo>
                      <a:pt x="96" y="947"/>
                    </a:lnTo>
                    <a:lnTo>
                      <a:pt x="74" y="972"/>
                    </a:lnTo>
                    <a:lnTo>
                      <a:pt x="48" y="1012"/>
                    </a:lnTo>
                    <a:lnTo>
                      <a:pt x="0" y="1080"/>
                    </a:lnTo>
                    <a:lnTo>
                      <a:pt x="22" y="1018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7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907" name="Group 1083">
                <a:extLst>
                  <a:ext uri="{FF2B5EF4-FFF2-40B4-BE49-F238E27FC236}">
                    <a16:creationId xmlns:a16="http://schemas.microsoft.com/office/drawing/2014/main" id="{273610AA-5A10-9DAD-9404-5CDBFACE7D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47" y="1378"/>
                <a:ext cx="647" cy="496"/>
                <a:chOff x="4047" y="1378"/>
                <a:chExt cx="647" cy="496"/>
              </a:xfrm>
            </p:grpSpPr>
            <p:sp>
              <p:nvSpPr>
                <p:cNvPr id="206908" name="Arc 1084">
                  <a:extLst>
                    <a:ext uri="{FF2B5EF4-FFF2-40B4-BE49-F238E27FC236}">
                      <a16:creationId xmlns:a16="http://schemas.microsoft.com/office/drawing/2014/main" id="{C321FB33-C7AA-1BCD-9D44-6D6BF4B11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7" y="1378"/>
                  <a:ext cx="313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556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556"/>
                      </a:moveTo>
                      <a:cubicBezTo>
                        <a:pt x="24" y="9643"/>
                        <a:pt x="9687" y="0"/>
                        <a:pt x="21600" y="0"/>
                      </a:cubicBezTo>
                    </a:path>
                    <a:path w="21600" h="21600" stroke="0" extrusionOk="0">
                      <a:moveTo>
                        <a:pt x="0" y="21556"/>
                      </a:moveTo>
                      <a:cubicBezTo>
                        <a:pt x="24" y="9643"/>
                        <a:pt x="9687" y="0"/>
                        <a:pt x="21600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09" name="Arc 1085">
                  <a:extLst>
                    <a:ext uri="{FF2B5EF4-FFF2-40B4-BE49-F238E27FC236}">
                      <a16:creationId xmlns:a16="http://schemas.microsoft.com/office/drawing/2014/main" id="{DD534344-6A27-49ED-EEB6-3E7613F0E7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0" y="1378"/>
                  <a:ext cx="334" cy="4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65 w 21600"/>
                    <a:gd name="T1" fmla="*/ 0 h 21600"/>
                    <a:gd name="T2" fmla="*/ 21600 w 21600"/>
                    <a:gd name="T3" fmla="*/ 21556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64" y="0"/>
                      </a:moveTo>
                      <a:cubicBezTo>
                        <a:pt x="11951" y="35"/>
                        <a:pt x="21575" y="9669"/>
                        <a:pt x="21599" y="21556"/>
                      </a:cubicBezTo>
                    </a:path>
                    <a:path w="21600" h="21600" stroke="0" extrusionOk="0">
                      <a:moveTo>
                        <a:pt x="64" y="0"/>
                      </a:moveTo>
                      <a:cubicBezTo>
                        <a:pt x="11951" y="35"/>
                        <a:pt x="21575" y="9669"/>
                        <a:pt x="21599" y="2155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10" name="Line 1086">
                  <a:extLst>
                    <a:ext uri="{FF2B5EF4-FFF2-40B4-BE49-F238E27FC236}">
                      <a16:creationId xmlns:a16="http://schemas.microsoft.com/office/drawing/2014/main" id="{57A85F79-4E96-A66E-27D1-C4BE85C16E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61" y="1382"/>
                  <a:ext cx="6" cy="488"/>
                </a:xfrm>
                <a:prstGeom prst="line">
                  <a:avLst/>
                </a:prstGeom>
                <a:noFill/>
                <a:ln w="6350">
                  <a:solidFill>
                    <a:srgbClr val="0000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6980" name="Group 1156">
            <a:extLst>
              <a:ext uri="{FF2B5EF4-FFF2-40B4-BE49-F238E27FC236}">
                <a16:creationId xmlns:a16="http://schemas.microsoft.com/office/drawing/2014/main" id="{BD439418-C45A-50BB-9864-B082BB916319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747713"/>
            <a:ext cx="4572000" cy="5262562"/>
            <a:chOff x="2688" y="471"/>
            <a:chExt cx="2880" cy="3315"/>
          </a:xfrm>
        </p:grpSpPr>
        <p:grpSp>
          <p:nvGrpSpPr>
            <p:cNvPr id="206852" name="Group 1028">
              <a:extLst>
                <a:ext uri="{FF2B5EF4-FFF2-40B4-BE49-F238E27FC236}">
                  <a16:creationId xmlns:a16="http://schemas.microsoft.com/office/drawing/2014/main" id="{A7CE4A44-240E-9DF1-B8C1-137A201426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1384"/>
              <a:ext cx="96" cy="720"/>
              <a:chOff x="576" y="1104"/>
              <a:chExt cx="144" cy="720"/>
            </a:xfrm>
          </p:grpSpPr>
          <p:sp>
            <p:nvSpPr>
              <p:cNvPr id="206853" name="Line 1029">
                <a:extLst>
                  <a:ext uri="{FF2B5EF4-FFF2-40B4-BE49-F238E27FC236}">
                    <a16:creationId xmlns:a16="http://schemas.microsoft.com/office/drawing/2014/main" id="{52A33A4C-589C-194C-8B4D-1F9884B59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54" name="Freeform 1030">
                <a:extLst>
                  <a:ext uri="{FF2B5EF4-FFF2-40B4-BE49-F238E27FC236}">
                    <a16:creationId xmlns:a16="http://schemas.microsoft.com/office/drawing/2014/main" id="{D59BCB1B-728D-2EED-862E-5A6AFA8D2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32"/>
                <a:ext cx="144" cy="192"/>
              </a:xfrm>
              <a:custGeom>
                <a:avLst/>
                <a:gdLst>
                  <a:gd name="T0" fmla="*/ 117 w 180"/>
                  <a:gd name="T1" fmla="*/ 33 h 285"/>
                  <a:gd name="T2" fmla="*/ 57 w 180"/>
                  <a:gd name="T3" fmla="*/ 261 h 285"/>
                  <a:gd name="T4" fmla="*/ 129 w 180"/>
                  <a:gd name="T5" fmla="*/ 285 h 285"/>
                  <a:gd name="T6" fmla="*/ 141 w 180"/>
                  <a:gd name="T7" fmla="*/ 69 h 285"/>
                  <a:gd name="T8" fmla="*/ 117 w 180"/>
                  <a:gd name="T9" fmla="*/ 3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85">
                    <a:moveTo>
                      <a:pt x="117" y="33"/>
                    </a:moveTo>
                    <a:cubicBezTo>
                      <a:pt x="90" y="77"/>
                      <a:pt x="0" y="196"/>
                      <a:pt x="57" y="261"/>
                    </a:cubicBezTo>
                    <a:cubicBezTo>
                      <a:pt x="74" y="280"/>
                      <a:pt x="129" y="285"/>
                      <a:pt x="129" y="285"/>
                    </a:cubicBezTo>
                    <a:cubicBezTo>
                      <a:pt x="180" y="208"/>
                      <a:pt x="180" y="225"/>
                      <a:pt x="141" y="69"/>
                    </a:cubicBezTo>
                    <a:cubicBezTo>
                      <a:pt x="124" y="0"/>
                      <a:pt x="80" y="107"/>
                      <a:pt x="1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856" name="Group 1032">
              <a:extLst>
                <a:ext uri="{FF2B5EF4-FFF2-40B4-BE49-F238E27FC236}">
                  <a16:creationId xmlns:a16="http://schemas.microsoft.com/office/drawing/2014/main" id="{B70BC433-45FD-D5F1-1CB1-F23F1280F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471"/>
              <a:ext cx="96" cy="720"/>
              <a:chOff x="576" y="1104"/>
              <a:chExt cx="144" cy="720"/>
            </a:xfrm>
          </p:grpSpPr>
          <p:sp>
            <p:nvSpPr>
              <p:cNvPr id="206857" name="Line 1033">
                <a:extLst>
                  <a:ext uri="{FF2B5EF4-FFF2-40B4-BE49-F238E27FC236}">
                    <a16:creationId xmlns:a16="http://schemas.microsoft.com/office/drawing/2014/main" id="{64598CD9-604A-60E1-FDEF-3420B6082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58" name="Freeform 1034">
                <a:extLst>
                  <a:ext uri="{FF2B5EF4-FFF2-40B4-BE49-F238E27FC236}">
                    <a16:creationId xmlns:a16="http://schemas.microsoft.com/office/drawing/2014/main" id="{D3F6B60F-5F3F-D0A7-006F-59CBEFDF8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32"/>
                <a:ext cx="144" cy="192"/>
              </a:xfrm>
              <a:custGeom>
                <a:avLst/>
                <a:gdLst>
                  <a:gd name="T0" fmla="*/ 117 w 180"/>
                  <a:gd name="T1" fmla="*/ 33 h 285"/>
                  <a:gd name="T2" fmla="*/ 57 w 180"/>
                  <a:gd name="T3" fmla="*/ 261 h 285"/>
                  <a:gd name="T4" fmla="*/ 129 w 180"/>
                  <a:gd name="T5" fmla="*/ 285 h 285"/>
                  <a:gd name="T6" fmla="*/ 141 w 180"/>
                  <a:gd name="T7" fmla="*/ 69 h 285"/>
                  <a:gd name="T8" fmla="*/ 117 w 180"/>
                  <a:gd name="T9" fmla="*/ 3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85">
                    <a:moveTo>
                      <a:pt x="117" y="33"/>
                    </a:moveTo>
                    <a:cubicBezTo>
                      <a:pt x="90" y="77"/>
                      <a:pt x="0" y="196"/>
                      <a:pt x="57" y="261"/>
                    </a:cubicBezTo>
                    <a:cubicBezTo>
                      <a:pt x="74" y="280"/>
                      <a:pt x="129" y="285"/>
                      <a:pt x="129" y="285"/>
                    </a:cubicBezTo>
                    <a:cubicBezTo>
                      <a:pt x="180" y="208"/>
                      <a:pt x="180" y="225"/>
                      <a:pt x="141" y="69"/>
                    </a:cubicBezTo>
                    <a:cubicBezTo>
                      <a:pt x="124" y="0"/>
                      <a:pt x="80" y="107"/>
                      <a:pt x="1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863" name="Group 1039">
              <a:extLst>
                <a:ext uri="{FF2B5EF4-FFF2-40B4-BE49-F238E27FC236}">
                  <a16:creationId xmlns:a16="http://schemas.microsoft.com/office/drawing/2014/main" id="{FCE4F103-602C-82F0-BEA0-C321A326FB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1923"/>
              <a:ext cx="96" cy="720"/>
              <a:chOff x="576" y="1104"/>
              <a:chExt cx="144" cy="720"/>
            </a:xfrm>
          </p:grpSpPr>
          <p:sp>
            <p:nvSpPr>
              <p:cNvPr id="206864" name="Line 1040">
                <a:extLst>
                  <a:ext uri="{FF2B5EF4-FFF2-40B4-BE49-F238E27FC236}">
                    <a16:creationId xmlns:a16="http://schemas.microsoft.com/office/drawing/2014/main" id="{79412591-F5C1-F335-881C-C60874B67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65" name="Freeform 1041">
                <a:extLst>
                  <a:ext uri="{FF2B5EF4-FFF2-40B4-BE49-F238E27FC236}">
                    <a16:creationId xmlns:a16="http://schemas.microsoft.com/office/drawing/2014/main" id="{FD591D8D-9DFA-E171-6DED-CFD04DB1A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32"/>
                <a:ext cx="144" cy="192"/>
              </a:xfrm>
              <a:custGeom>
                <a:avLst/>
                <a:gdLst>
                  <a:gd name="T0" fmla="*/ 117 w 180"/>
                  <a:gd name="T1" fmla="*/ 33 h 285"/>
                  <a:gd name="T2" fmla="*/ 57 w 180"/>
                  <a:gd name="T3" fmla="*/ 261 h 285"/>
                  <a:gd name="T4" fmla="*/ 129 w 180"/>
                  <a:gd name="T5" fmla="*/ 285 h 285"/>
                  <a:gd name="T6" fmla="*/ 141 w 180"/>
                  <a:gd name="T7" fmla="*/ 69 h 285"/>
                  <a:gd name="T8" fmla="*/ 117 w 180"/>
                  <a:gd name="T9" fmla="*/ 3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85">
                    <a:moveTo>
                      <a:pt x="117" y="33"/>
                    </a:moveTo>
                    <a:cubicBezTo>
                      <a:pt x="90" y="77"/>
                      <a:pt x="0" y="196"/>
                      <a:pt x="57" y="261"/>
                    </a:cubicBezTo>
                    <a:cubicBezTo>
                      <a:pt x="74" y="280"/>
                      <a:pt x="129" y="285"/>
                      <a:pt x="129" y="285"/>
                    </a:cubicBezTo>
                    <a:cubicBezTo>
                      <a:pt x="180" y="208"/>
                      <a:pt x="180" y="225"/>
                      <a:pt x="141" y="69"/>
                    </a:cubicBezTo>
                    <a:cubicBezTo>
                      <a:pt x="124" y="0"/>
                      <a:pt x="80" y="107"/>
                      <a:pt x="1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868" name="Group 1044">
              <a:extLst>
                <a:ext uri="{FF2B5EF4-FFF2-40B4-BE49-F238E27FC236}">
                  <a16:creationId xmlns:a16="http://schemas.microsoft.com/office/drawing/2014/main" id="{A6FF1691-22DB-18C1-0222-EFE01E15D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1874"/>
              <a:ext cx="96" cy="720"/>
              <a:chOff x="576" y="1104"/>
              <a:chExt cx="144" cy="720"/>
            </a:xfrm>
          </p:grpSpPr>
          <p:sp>
            <p:nvSpPr>
              <p:cNvPr id="206869" name="Line 1045">
                <a:extLst>
                  <a:ext uri="{FF2B5EF4-FFF2-40B4-BE49-F238E27FC236}">
                    <a16:creationId xmlns:a16="http://schemas.microsoft.com/office/drawing/2014/main" id="{2AA9244A-5957-9DA4-8425-1F6B634125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70" name="Freeform 1046">
                <a:extLst>
                  <a:ext uri="{FF2B5EF4-FFF2-40B4-BE49-F238E27FC236}">
                    <a16:creationId xmlns:a16="http://schemas.microsoft.com/office/drawing/2014/main" id="{720FF5D0-B0D8-AD86-BFDE-10A9CCD48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32"/>
                <a:ext cx="144" cy="192"/>
              </a:xfrm>
              <a:custGeom>
                <a:avLst/>
                <a:gdLst>
                  <a:gd name="T0" fmla="*/ 117 w 180"/>
                  <a:gd name="T1" fmla="*/ 33 h 285"/>
                  <a:gd name="T2" fmla="*/ 57 w 180"/>
                  <a:gd name="T3" fmla="*/ 261 h 285"/>
                  <a:gd name="T4" fmla="*/ 129 w 180"/>
                  <a:gd name="T5" fmla="*/ 285 h 285"/>
                  <a:gd name="T6" fmla="*/ 141 w 180"/>
                  <a:gd name="T7" fmla="*/ 69 h 285"/>
                  <a:gd name="T8" fmla="*/ 117 w 180"/>
                  <a:gd name="T9" fmla="*/ 3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85">
                    <a:moveTo>
                      <a:pt x="117" y="33"/>
                    </a:moveTo>
                    <a:cubicBezTo>
                      <a:pt x="90" y="77"/>
                      <a:pt x="0" y="196"/>
                      <a:pt x="57" y="261"/>
                    </a:cubicBezTo>
                    <a:cubicBezTo>
                      <a:pt x="74" y="280"/>
                      <a:pt x="129" y="285"/>
                      <a:pt x="129" y="285"/>
                    </a:cubicBezTo>
                    <a:cubicBezTo>
                      <a:pt x="180" y="208"/>
                      <a:pt x="180" y="225"/>
                      <a:pt x="141" y="69"/>
                    </a:cubicBezTo>
                    <a:cubicBezTo>
                      <a:pt x="124" y="0"/>
                      <a:pt x="80" y="107"/>
                      <a:pt x="1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871" name="Group 1047">
              <a:extLst>
                <a:ext uri="{FF2B5EF4-FFF2-40B4-BE49-F238E27FC236}">
                  <a16:creationId xmlns:a16="http://schemas.microsoft.com/office/drawing/2014/main" id="{AE498DDF-BE72-16F3-8149-3E9AB90E54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762"/>
              <a:ext cx="96" cy="720"/>
              <a:chOff x="576" y="1104"/>
              <a:chExt cx="144" cy="720"/>
            </a:xfrm>
          </p:grpSpPr>
          <p:sp>
            <p:nvSpPr>
              <p:cNvPr id="206872" name="Line 1048">
                <a:extLst>
                  <a:ext uri="{FF2B5EF4-FFF2-40B4-BE49-F238E27FC236}">
                    <a16:creationId xmlns:a16="http://schemas.microsoft.com/office/drawing/2014/main" id="{2DAC1130-1DA9-5327-A3D3-2AB689BF3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73" name="Freeform 1049">
                <a:extLst>
                  <a:ext uri="{FF2B5EF4-FFF2-40B4-BE49-F238E27FC236}">
                    <a16:creationId xmlns:a16="http://schemas.microsoft.com/office/drawing/2014/main" id="{F466E04B-6A9A-5EED-A6A3-DB49E5D05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32"/>
                <a:ext cx="144" cy="192"/>
              </a:xfrm>
              <a:custGeom>
                <a:avLst/>
                <a:gdLst>
                  <a:gd name="T0" fmla="*/ 117 w 180"/>
                  <a:gd name="T1" fmla="*/ 33 h 285"/>
                  <a:gd name="T2" fmla="*/ 57 w 180"/>
                  <a:gd name="T3" fmla="*/ 261 h 285"/>
                  <a:gd name="T4" fmla="*/ 129 w 180"/>
                  <a:gd name="T5" fmla="*/ 285 h 285"/>
                  <a:gd name="T6" fmla="*/ 141 w 180"/>
                  <a:gd name="T7" fmla="*/ 69 h 285"/>
                  <a:gd name="T8" fmla="*/ 117 w 180"/>
                  <a:gd name="T9" fmla="*/ 3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85">
                    <a:moveTo>
                      <a:pt x="117" y="33"/>
                    </a:moveTo>
                    <a:cubicBezTo>
                      <a:pt x="90" y="77"/>
                      <a:pt x="0" y="196"/>
                      <a:pt x="57" y="261"/>
                    </a:cubicBezTo>
                    <a:cubicBezTo>
                      <a:pt x="74" y="280"/>
                      <a:pt x="129" y="285"/>
                      <a:pt x="129" y="285"/>
                    </a:cubicBezTo>
                    <a:cubicBezTo>
                      <a:pt x="180" y="208"/>
                      <a:pt x="180" y="225"/>
                      <a:pt x="141" y="69"/>
                    </a:cubicBezTo>
                    <a:cubicBezTo>
                      <a:pt x="124" y="0"/>
                      <a:pt x="80" y="107"/>
                      <a:pt x="1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874" name="Group 1050">
              <a:extLst>
                <a:ext uri="{FF2B5EF4-FFF2-40B4-BE49-F238E27FC236}">
                  <a16:creationId xmlns:a16="http://schemas.microsoft.com/office/drawing/2014/main" id="{1450942D-BD12-79E5-EE6D-EC2BCDB79F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1050"/>
              <a:ext cx="96" cy="720"/>
              <a:chOff x="576" y="1104"/>
              <a:chExt cx="144" cy="720"/>
            </a:xfrm>
          </p:grpSpPr>
          <p:sp>
            <p:nvSpPr>
              <p:cNvPr id="206875" name="Line 1051">
                <a:extLst>
                  <a:ext uri="{FF2B5EF4-FFF2-40B4-BE49-F238E27FC236}">
                    <a16:creationId xmlns:a16="http://schemas.microsoft.com/office/drawing/2014/main" id="{836C5855-9072-26DB-B2A0-CD8CC32A6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76" name="Freeform 1052">
                <a:extLst>
                  <a:ext uri="{FF2B5EF4-FFF2-40B4-BE49-F238E27FC236}">
                    <a16:creationId xmlns:a16="http://schemas.microsoft.com/office/drawing/2014/main" id="{B715962F-127E-7C93-7E0F-75022A110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32"/>
                <a:ext cx="144" cy="192"/>
              </a:xfrm>
              <a:custGeom>
                <a:avLst/>
                <a:gdLst>
                  <a:gd name="T0" fmla="*/ 117 w 180"/>
                  <a:gd name="T1" fmla="*/ 33 h 285"/>
                  <a:gd name="T2" fmla="*/ 57 w 180"/>
                  <a:gd name="T3" fmla="*/ 261 h 285"/>
                  <a:gd name="T4" fmla="*/ 129 w 180"/>
                  <a:gd name="T5" fmla="*/ 285 h 285"/>
                  <a:gd name="T6" fmla="*/ 141 w 180"/>
                  <a:gd name="T7" fmla="*/ 69 h 285"/>
                  <a:gd name="T8" fmla="*/ 117 w 180"/>
                  <a:gd name="T9" fmla="*/ 3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85">
                    <a:moveTo>
                      <a:pt x="117" y="33"/>
                    </a:moveTo>
                    <a:cubicBezTo>
                      <a:pt x="90" y="77"/>
                      <a:pt x="0" y="196"/>
                      <a:pt x="57" y="261"/>
                    </a:cubicBezTo>
                    <a:cubicBezTo>
                      <a:pt x="74" y="280"/>
                      <a:pt x="129" y="285"/>
                      <a:pt x="129" y="285"/>
                    </a:cubicBezTo>
                    <a:cubicBezTo>
                      <a:pt x="180" y="208"/>
                      <a:pt x="180" y="225"/>
                      <a:pt x="141" y="69"/>
                    </a:cubicBezTo>
                    <a:cubicBezTo>
                      <a:pt x="124" y="0"/>
                      <a:pt x="80" y="107"/>
                      <a:pt x="1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877" name="Group 1053">
              <a:extLst>
                <a:ext uri="{FF2B5EF4-FFF2-40B4-BE49-F238E27FC236}">
                  <a16:creationId xmlns:a16="http://schemas.microsoft.com/office/drawing/2014/main" id="{AE4F037F-1BC1-254B-EA79-A567FED9C3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2" y="1434"/>
              <a:ext cx="96" cy="720"/>
              <a:chOff x="576" y="1104"/>
              <a:chExt cx="144" cy="720"/>
            </a:xfrm>
          </p:grpSpPr>
          <p:sp>
            <p:nvSpPr>
              <p:cNvPr id="206878" name="Line 1054">
                <a:extLst>
                  <a:ext uri="{FF2B5EF4-FFF2-40B4-BE49-F238E27FC236}">
                    <a16:creationId xmlns:a16="http://schemas.microsoft.com/office/drawing/2014/main" id="{106D28FC-4630-4B10-D30E-D0B264C7D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79" name="Freeform 1055">
                <a:extLst>
                  <a:ext uri="{FF2B5EF4-FFF2-40B4-BE49-F238E27FC236}">
                    <a16:creationId xmlns:a16="http://schemas.microsoft.com/office/drawing/2014/main" id="{5F9F98FE-56EC-95A5-5F55-BEB27CF30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32"/>
                <a:ext cx="144" cy="192"/>
              </a:xfrm>
              <a:custGeom>
                <a:avLst/>
                <a:gdLst>
                  <a:gd name="T0" fmla="*/ 117 w 180"/>
                  <a:gd name="T1" fmla="*/ 33 h 285"/>
                  <a:gd name="T2" fmla="*/ 57 w 180"/>
                  <a:gd name="T3" fmla="*/ 261 h 285"/>
                  <a:gd name="T4" fmla="*/ 129 w 180"/>
                  <a:gd name="T5" fmla="*/ 285 h 285"/>
                  <a:gd name="T6" fmla="*/ 141 w 180"/>
                  <a:gd name="T7" fmla="*/ 69 h 285"/>
                  <a:gd name="T8" fmla="*/ 117 w 180"/>
                  <a:gd name="T9" fmla="*/ 3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85">
                    <a:moveTo>
                      <a:pt x="117" y="33"/>
                    </a:moveTo>
                    <a:cubicBezTo>
                      <a:pt x="90" y="77"/>
                      <a:pt x="0" y="196"/>
                      <a:pt x="57" y="261"/>
                    </a:cubicBezTo>
                    <a:cubicBezTo>
                      <a:pt x="74" y="280"/>
                      <a:pt x="129" y="285"/>
                      <a:pt x="129" y="285"/>
                    </a:cubicBezTo>
                    <a:cubicBezTo>
                      <a:pt x="180" y="208"/>
                      <a:pt x="180" y="225"/>
                      <a:pt x="141" y="69"/>
                    </a:cubicBezTo>
                    <a:cubicBezTo>
                      <a:pt x="124" y="0"/>
                      <a:pt x="80" y="107"/>
                      <a:pt x="1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880" name="Group 1056">
              <a:extLst>
                <a:ext uri="{FF2B5EF4-FFF2-40B4-BE49-F238E27FC236}">
                  <a16:creationId xmlns:a16="http://schemas.microsoft.com/office/drawing/2014/main" id="{F47F0F76-9844-C0BC-62D7-91D57E366D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906"/>
              <a:ext cx="96" cy="720"/>
              <a:chOff x="576" y="1104"/>
              <a:chExt cx="144" cy="720"/>
            </a:xfrm>
          </p:grpSpPr>
          <p:sp>
            <p:nvSpPr>
              <p:cNvPr id="206881" name="Line 1057">
                <a:extLst>
                  <a:ext uri="{FF2B5EF4-FFF2-40B4-BE49-F238E27FC236}">
                    <a16:creationId xmlns:a16="http://schemas.microsoft.com/office/drawing/2014/main" id="{B3E2CA0A-D436-340C-8FCA-064522A2B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82" name="Freeform 1058">
                <a:extLst>
                  <a:ext uri="{FF2B5EF4-FFF2-40B4-BE49-F238E27FC236}">
                    <a16:creationId xmlns:a16="http://schemas.microsoft.com/office/drawing/2014/main" id="{AE8C585C-2689-5626-B355-9F014AEF0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32"/>
                <a:ext cx="144" cy="192"/>
              </a:xfrm>
              <a:custGeom>
                <a:avLst/>
                <a:gdLst>
                  <a:gd name="T0" fmla="*/ 117 w 180"/>
                  <a:gd name="T1" fmla="*/ 33 h 285"/>
                  <a:gd name="T2" fmla="*/ 57 w 180"/>
                  <a:gd name="T3" fmla="*/ 261 h 285"/>
                  <a:gd name="T4" fmla="*/ 129 w 180"/>
                  <a:gd name="T5" fmla="*/ 285 h 285"/>
                  <a:gd name="T6" fmla="*/ 141 w 180"/>
                  <a:gd name="T7" fmla="*/ 69 h 285"/>
                  <a:gd name="T8" fmla="*/ 117 w 180"/>
                  <a:gd name="T9" fmla="*/ 3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85">
                    <a:moveTo>
                      <a:pt x="117" y="33"/>
                    </a:moveTo>
                    <a:cubicBezTo>
                      <a:pt x="90" y="77"/>
                      <a:pt x="0" y="196"/>
                      <a:pt x="57" y="261"/>
                    </a:cubicBezTo>
                    <a:cubicBezTo>
                      <a:pt x="74" y="280"/>
                      <a:pt x="129" y="285"/>
                      <a:pt x="129" y="285"/>
                    </a:cubicBezTo>
                    <a:cubicBezTo>
                      <a:pt x="180" y="208"/>
                      <a:pt x="180" y="225"/>
                      <a:pt x="141" y="69"/>
                    </a:cubicBezTo>
                    <a:cubicBezTo>
                      <a:pt x="124" y="0"/>
                      <a:pt x="80" y="107"/>
                      <a:pt x="1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884" name="Group 1060">
              <a:extLst>
                <a:ext uri="{FF2B5EF4-FFF2-40B4-BE49-F238E27FC236}">
                  <a16:creationId xmlns:a16="http://schemas.microsoft.com/office/drawing/2014/main" id="{61787E8C-297C-D413-A319-E3F7C7876F1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424" y="2874"/>
              <a:ext cx="48" cy="720"/>
              <a:chOff x="576" y="1104"/>
              <a:chExt cx="144" cy="720"/>
            </a:xfrm>
          </p:grpSpPr>
          <p:sp>
            <p:nvSpPr>
              <p:cNvPr id="206885" name="Line 1061">
                <a:extLst>
                  <a:ext uri="{FF2B5EF4-FFF2-40B4-BE49-F238E27FC236}">
                    <a16:creationId xmlns:a16="http://schemas.microsoft.com/office/drawing/2014/main" id="{2AE0EC27-C9CB-4335-38D7-82460E14E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86" name="Freeform 1062">
                <a:extLst>
                  <a:ext uri="{FF2B5EF4-FFF2-40B4-BE49-F238E27FC236}">
                    <a16:creationId xmlns:a16="http://schemas.microsoft.com/office/drawing/2014/main" id="{DC92A16F-34C4-B6D7-AA0F-5161F6611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32"/>
                <a:ext cx="144" cy="192"/>
              </a:xfrm>
              <a:custGeom>
                <a:avLst/>
                <a:gdLst>
                  <a:gd name="T0" fmla="*/ 117 w 180"/>
                  <a:gd name="T1" fmla="*/ 33 h 285"/>
                  <a:gd name="T2" fmla="*/ 57 w 180"/>
                  <a:gd name="T3" fmla="*/ 261 h 285"/>
                  <a:gd name="T4" fmla="*/ 129 w 180"/>
                  <a:gd name="T5" fmla="*/ 285 h 285"/>
                  <a:gd name="T6" fmla="*/ 141 w 180"/>
                  <a:gd name="T7" fmla="*/ 69 h 285"/>
                  <a:gd name="T8" fmla="*/ 117 w 180"/>
                  <a:gd name="T9" fmla="*/ 3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85">
                    <a:moveTo>
                      <a:pt x="117" y="33"/>
                    </a:moveTo>
                    <a:cubicBezTo>
                      <a:pt x="90" y="77"/>
                      <a:pt x="0" y="196"/>
                      <a:pt x="57" y="261"/>
                    </a:cubicBezTo>
                    <a:cubicBezTo>
                      <a:pt x="74" y="280"/>
                      <a:pt x="129" y="285"/>
                      <a:pt x="129" y="285"/>
                    </a:cubicBezTo>
                    <a:cubicBezTo>
                      <a:pt x="180" y="208"/>
                      <a:pt x="180" y="225"/>
                      <a:pt x="141" y="69"/>
                    </a:cubicBezTo>
                    <a:cubicBezTo>
                      <a:pt x="124" y="0"/>
                      <a:pt x="80" y="107"/>
                      <a:pt x="1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887" name="Group 1063">
              <a:extLst>
                <a:ext uri="{FF2B5EF4-FFF2-40B4-BE49-F238E27FC236}">
                  <a16:creationId xmlns:a16="http://schemas.microsoft.com/office/drawing/2014/main" id="{70D7AF86-6E8B-96D8-214B-AEDD152412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3066"/>
              <a:ext cx="96" cy="720"/>
              <a:chOff x="576" y="1104"/>
              <a:chExt cx="144" cy="720"/>
            </a:xfrm>
          </p:grpSpPr>
          <p:sp>
            <p:nvSpPr>
              <p:cNvPr id="206888" name="Line 1064">
                <a:extLst>
                  <a:ext uri="{FF2B5EF4-FFF2-40B4-BE49-F238E27FC236}">
                    <a16:creationId xmlns:a16="http://schemas.microsoft.com/office/drawing/2014/main" id="{5183262D-992C-887C-0AFC-B2B930658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89" name="Freeform 1065">
                <a:extLst>
                  <a:ext uri="{FF2B5EF4-FFF2-40B4-BE49-F238E27FC236}">
                    <a16:creationId xmlns:a16="http://schemas.microsoft.com/office/drawing/2014/main" id="{6B54764F-E6DA-42DA-26AB-D9437A348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32"/>
                <a:ext cx="144" cy="192"/>
              </a:xfrm>
              <a:custGeom>
                <a:avLst/>
                <a:gdLst>
                  <a:gd name="T0" fmla="*/ 117 w 180"/>
                  <a:gd name="T1" fmla="*/ 33 h 285"/>
                  <a:gd name="T2" fmla="*/ 57 w 180"/>
                  <a:gd name="T3" fmla="*/ 261 h 285"/>
                  <a:gd name="T4" fmla="*/ 129 w 180"/>
                  <a:gd name="T5" fmla="*/ 285 h 285"/>
                  <a:gd name="T6" fmla="*/ 141 w 180"/>
                  <a:gd name="T7" fmla="*/ 69 h 285"/>
                  <a:gd name="T8" fmla="*/ 117 w 180"/>
                  <a:gd name="T9" fmla="*/ 3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85">
                    <a:moveTo>
                      <a:pt x="117" y="33"/>
                    </a:moveTo>
                    <a:cubicBezTo>
                      <a:pt x="90" y="77"/>
                      <a:pt x="0" y="196"/>
                      <a:pt x="57" y="261"/>
                    </a:cubicBezTo>
                    <a:cubicBezTo>
                      <a:pt x="74" y="280"/>
                      <a:pt x="129" y="285"/>
                      <a:pt x="129" y="285"/>
                    </a:cubicBezTo>
                    <a:cubicBezTo>
                      <a:pt x="180" y="208"/>
                      <a:pt x="180" y="225"/>
                      <a:pt x="141" y="69"/>
                    </a:cubicBezTo>
                    <a:cubicBezTo>
                      <a:pt x="124" y="0"/>
                      <a:pt x="80" y="107"/>
                      <a:pt x="1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973" name="Group 1149">
              <a:extLst>
                <a:ext uri="{FF2B5EF4-FFF2-40B4-BE49-F238E27FC236}">
                  <a16:creationId xmlns:a16="http://schemas.microsoft.com/office/drawing/2014/main" id="{AFCC3DDF-E5A5-C22B-9A5D-201F63DF7F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9" y="664"/>
              <a:ext cx="96" cy="720"/>
              <a:chOff x="576" y="1104"/>
              <a:chExt cx="144" cy="720"/>
            </a:xfrm>
          </p:grpSpPr>
          <p:sp>
            <p:nvSpPr>
              <p:cNvPr id="206974" name="Line 1150">
                <a:extLst>
                  <a:ext uri="{FF2B5EF4-FFF2-40B4-BE49-F238E27FC236}">
                    <a16:creationId xmlns:a16="http://schemas.microsoft.com/office/drawing/2014/main" id="{2D2AD87F-8DB1-FBBD-1C75-B6A3AB60E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75" name="Freeform 1151">
                <a:extLst>
                  <a:ext uri="{FF2B5EF4-FFF2-40B4-BE49-F238E27FC236}">
                    <a16:creationId xmlns:a16="http://schemas.microsoft.com/office/drawing/2014/main" id="{1CEFF2EA-ECAF-0403-2364-727EDFE8C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32"/>
                <a:ext cx="144" cy="192"/>
              </a:xfrm>
              <a:custGeom>
                <a:avLst/>
                <a:gdLst>
                  <a:gd name="T0" fmla="*/ 117 w 180"/>
                  <a:gd name="T1" fmla="*/ 33 h 285"/>
                  <a:gd name="T2" fmla="*/ 57 w 180"/>
                  <a:gd name="T3" fmla="*/ 261 h 285"/>
                  <a:gd name="T4" fmla="*/ 129 w 180"/>
                  <a:gd name="T5" fmla="*/ 285 h 285"/>
                  <a:gd name="T6" fmla="*/ 141 w 180"/>
                  <a:gd name="T7" fmla="*/ 69 h 285"/>
                  <a:gd name="T8" fmla="*/ 117 w 180"/>
                  <a:gd name="T9" fmla="*/ 3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85">
                    <a:moveTo>
                      <a:pt x="117" y="33"/>
                    </a:moveTo>
                    <a:cubicBezTo>
                      <a:pt x="90" y="77"/>
                      <a:pt x="0" y="196"/>
                      <a:pt x="57" y="261"/>
                    </a:cubicBezTo>
                    <a:cubicBezTo>
                      <a:pt x="74" y="280"/>
                      <a:pt x="129" y="285"/>
                      <a:pt x="129" y="285"/>
                    </a:cubicBezTo>
                    <a:cubicBezTo>
                      <a:pt x="180" y="208"/>
                      <a:pt x="180" y="225"/>
                      <a:pt x="141" y="69"/>
                    </a:cubicBezTo>
                    <a:cubicBezTo>
                      <a:pt x="124" y="0"/>
                      <a:pt x="80" y="107"/>
                      <a:pt x="1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" name="影像" descr="影像">
            <a:extLst>
              <a:ext uri="{FF2B5EF4-FFF2-40B4-BE49-F238E27FC236}">
                <a16:creationId xmlns:a16="http://schemas.microsoft.com/office/drawing/2014/main" id="{F07E9B93-B525-9771-A212-AEA66D776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547" y="1257300"/>
            <a:ext cx="7298472" cy="5189054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D11D3-965A-B358-EC65-D67C5EE1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ffectLst/>
                <a:latin typeface="Google Sans"/>
              </a:rPr>
              <a:t>1838 </a:t>
            </a:r>
            <a:r>
              <a:rPr lang="zh-TW" altLang="en-US" b="1" dirty="0">
                <a:effectLst/>
                <a:latin typeface="Google Sans"/>
              </a:rPr>
              <a:t>年：首次成功测量视差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63F6E-5769-AC25-D5D0-1819B28B4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三足鼎立：</a:t>
            </a:r>
            <a:r>
              <a:rPr lang="zh-TW" altLang="en-US" dirty="0">
                <a:effectLst/>
                <a:latin typeface="Google Sans Text"/>
              </a:rPr>
              <a:t> 三位天文学家在同年左右独立取得了突破：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贝塞尔 </a:t>
            </a:r>
            <a:r>
              <a:rPr lang="en-US" altLang="zh-TW" b="1" dirty="0">
                <a:effectLst/>
                <a:latin typeface="Google Sans Text"/>
              </a:rPr>
              <a:t>(</a:t>
            </a:r>
            <a:r>
              <a:rPr lang="en-HK" b="1" dirty="0">
                <a:effectLst/>
                <a:latin typeface="Google Sans Text"/>
              </a:rPr>
              <a:t>Bessel)：</a:t>
            </a:r>
            <a:r>
              <a:rPr lang="en-HK" dirty="0">
                <a:effectLst/>
                <a:latin typeface="Google Sans Text"/>
              </a:rPr>
              <a:t> </a:t>
            </a:r>
            <a:r>
              <a:rPr lang="zh-TW" altLang="en-US" dirty="0">
                <a:effectLst/>
                <a:latin typeface="Google Sans Text"/>
              </a:rPr>
              <a:t>利用日心仪测得天鹅座 </a:t>
            </a:r>
            <a:r>
              <a:rPr lang="en-US" altLang="zh-TW" dirty="0">
                <a:effectLst/>
                <a:latin typeface="Google Sans Text"/>
              </a:rPr>
              <a:t>61 </a:t>
            </a:r>
            <a:r>
              <a:rPr lang="zh-TW" altLang="en-US" dirty="0">
                <a:effectLst/>
                <a:latin typeface="Google Sans Text"/>
              </a:rPr>
              <a:t>的距离 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斯特鲁维 </a:t>
            </a:r>
            <a:r>
              <a:rPr lang="en-US" altLang="zh-TW" b="1" dirty="0">
                <a:effectLst/>
                <a:latin typeface="Google Sans Text"/>
              </a:rPr>
              <a:t>(</a:t>
            </a:r>
            <a:r>
              <a:rPr lang="en-HK" b="1" dirty="0">
                <a:effectLst/>
                <a:latin typeface="Google Sans Text"/>
              </a:rPr>
              <a:t>Struve)：</a:t>
            </a:r>
            <a:r>
              <a:rPr lang="en-HK" dirty="0">
                <a:effectLst/>
                <a:latin typeface="Google Sans Text"/>
              </a:rPr>
              <a:t> </a:t>
            </a:r>
            <a:r>
              <a:rPr lang="zh-TW" altLang="en-US" dirty="0">
                <a:effectLst/>
                <a:latin typeface="Google Sans Text"/>
              </a:rPr>
              <a:t>测量了织女星 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亨德森 </a:t>
            </a:r>
            <a:r>
              <a:rPr lang="en-US" altLang="zh-TW" b="1" dirty="0">
                <a:effectLst/>
                <a:latin typeface="Google Sans Text"/>
              </a:rPr>
              <a:t>(</a:t>
            </a:r>
            <a:r>
              <a:rPr lang="en-HK" b="1" dirty="0">
                <a:effectLst/>
                <a:latin typeface="Google Sans Text"/>
              </a:rPr>
              <a:t>Henderson)：</a:t>
            </a:r>
            <a:r>
              <a:rPr lang="en-HK" dirty="0">
                <a:effectLst/>
                <a:latin typeface="Google Sans Text"/>
              </a:rPr>
              <a:t> </a:t>
            </a:r>
            <a:r>
              <a:rPr lang="zh-TW" altLang="en-US" dirty="0">
                <a:effectLst/>
                <a:latin typeface="Google Sans Text"/>
              </a:rPr>
              <a:t>测量了半人马座 </a:t>
            </a:r>
            <a:r>
              <a:rPr lang="el-GR" dirty="0">
                <a:effectLst/>
                <a:latin typeface="Google Sans Text"/>
              </a:rPr>
              <a:t>α 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"/>
              </a:rPr>
              <a:t>视差</a:t>
            </a:r>
            <a:r>
              <a:rPr lang="zh-TW" altLang="en-US" b="1" dirty="0">
                <a:latin typeface="Google Sans Text"/>
              </a:rPr>
              <a:t>的</a:t>
            </a:r>
            <a:r>
              <a:rPr lang="zh-TW" altLang="en-US" dirty="0">
                <a:effectLst/>
                <a:latin typeface="Google Sans Text"/>
              </a:rPr>
              <a:t>测量被誉为“实测天文学最伟大的胜利” 。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E5FEAC7-8A10-12D9-FDFE-B4F41FF7B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829" y="1843364"/>
            <a:ext cx="4595663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23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5D50-6D7C-EC81-A0C9-644498B20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秒差距 </a:t>
            </a:r>
            <a:r>
              <a:rPr lang="en-US" altLang="zh-TW" b="1" dirty="0"/>
              <a:t>(</a:t>
            </a:r>
            <a:r>
              <a:rPr lang="en-HK" b="1" dirty="0"/>
              <a:t>Parsec) </a:t>
            </a:r>
            <a:r>
              <a:rPr lang="zh-TW" altLang="en-US" b="1" dirty="0"/>
              <a:t>的定义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F44B4-078D-928A-9529-B1C16A1B1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08597"/>
            <a:ext cx="10131425" cy="36491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/>
              <a:t>定义：</a:t>
            </a:r>
            <a:r>
              <a:rPr lang="zh-TW" altLang="en-US" dirty="0"/>
              <a:t> 当视差角为 </a:t>
            </a:r>
            <a:r>
              <a:rPr lang="en-US" altLang="zh-TW" dirty="0"/>
              <a:t>1 </a:t>
            </a:r>
            <a:r>
              <a:rPr lang="zh-TW" altLang="en-US" dirty="0"/>
              <a:t>角秒时，</a:t>
            </a:r>
            <a:r>
              <a:rPr lang="zh-TW" altLang="en-US" dirty="0">
                <a:solidFill>
                  <a:srgbClr val="FFC000"/>
                </a:solidFill>
              </a:rPr>
              <a:t>天体的距离</a:t>
            </a:r>
            <a:r>
              <a:rPr lang="zh-TW" altLang="en-US" dirty="0"/>
              <a:t>定义为 </a:t>
            </a:r>
            <a:r>
              <a:rPr lang="en-US" altLang="zh-TW" dirty="0"/>
              <a:t>1 </a:t>
            </a:r>
            <a:r>
              <a:rPr lang="zh-TW" altLang="en-US" dirty="0"/>
              <a:t>秒差距。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/>
              <a:t>换算：</a:t>
            </a:r>
            <a:r>
              <a:rPr lang="zh-TW" altLang="en-US" dirty="0"/>
              <a:t> </a:t>
            </a:r>
            <a:r>
              <a:rPr lang="en-US" altLang="zh-TW" dirty="0"/>
              <a:t>1 </a:t>
            </a:r>
            <a:r>
              <a:rPr lang="zh-TW" altLang="en-US" dirty="0"/>
              <a:t>秒差距 ≈ </a:t>
            </a:r>
            <a:r>
              <a:rPr lang="en-US" altLang="zh-TW" dirty="0"/>
              <a:t>3.26 </a:t>
            </a:r>
            <a:r>
              <a:rPr lang="zh-TW" altLang="en-US" dirty="0"/>
              <a:t>光年 ≈ </a:t>
            </a:r>
            <a:r>
              <a:rPr lang="en-US" altLang="zh-TW" dirty="0"/>
              <a:t>206,265 </a:t>
            </a:r>
            <a:r>
              <a:rPr lang="zh-TW" altLang="en-US" dirty="0"/>
              <a:t>天文单位 </a:t>
            </a:r>
            <a:r>
              <a:rPr lang="en-US" altLang="zh-TW" dirty="0"/>
              <a:t>(</a:t>
            </a:r>
            <a:r>
              <a:rPr lang="en-HK" dirty="0"/>
              <a:t>AU)。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天体测量学家偏好使用秒差距而非光年，因为它是直接观测值（角度）的倒数。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986E7-3B93-F2D7-E432-DF1EF8B03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17" b="37478"/>
          <a:stretch/>
        </p:blipFill>
        <p:spPr>
          <a:xfrm>
            <a:off x="6001578" y="889736"/>
            <a:ext cx="5715000" cy="25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90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05CFD-90A8-5664-3A1F-BF36AEC44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5874024" cy="1456267"/>
          </a:xfrm>
        </p:spPr>
        <p:txBody>
          <a:bodyPr/>
          <a:lstStyle/>
          <a:p>
            <a:r>
              <a:rPr lang="zh-TW" altLang="en-US" b="1" dirty="0">
                <a:effectLst/>
                <a:latin typeface="Google Sans"/>
              </a:rPr>
              <a:t>天体参考系的建立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5F9BD-7042-7F16-51CA-48556863F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31" y="1217728"/>
            <a:ext cx="10131425" cy="36491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需求：</a:t>
            </a:r>
            <a:r>
              <a:rPr lang="zh-TW" altLang="en-US" dirty="0">
                <a:effectLst/>
                <a:latin typeface="Google Sans Text"/>
              </a:rPr>
              <a:t> 为了测量位置，必须有全天统一的坐标网格（参考点） 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德国 </a:t>
            </a:r>
            <a:r>
              <a:rPr lang="en-HK" b="1" dirty="0">
                <a:effectLst/>
                <a:latin typeface="Google Sans Text"/>
              </a:rPr>
              <a:t>FK </a:t>
            </a:r>
            <a:r>
              <a:rPr lang="zh-TW" altLang="en-US" b="1" dirty="0">
                <a:effectLst/>
                <a:latin typeface="Google Sans Text"/>
              </a:rPr>
              <a:t>系列星表：</a:t>
            </a:r>
            <a:r>
              <a:rPr lang="zh-TW" altLang="en-US" dirty="0">
                <a:effectLst/>
                <a:latin typeface="Google Sans Text"/>
              </a:rPr>
              <a:t> 从 </a:t>
            </a:r>
            <a:r>
              <a:rPr lang="en-US" altLang="zh-TW" dirty="0">
                <a:effectLst/>
                <a:latin typeface="Google Sans Text"/>
              </a:rPr>
              <a:t>19 </a:t>
            </a:r>
            <a:r>
              <a:rPr lang="zh-TW" altLang="en-US" dirty="0">
                <a:effectLst/>
                <a:latin typeface="Google Sans Text"/>
              </a:rPr>
              <a:t>世纪末开始，建立了一系列基础参考系 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HK" b="1" dirty="0">
                <a:effectLst/>
                <a:latin typeface="Google Sans Text"/>
              </a:rPr>
              <a:t>FK5：</a:t>
            </a:r>
            <a:r>
              <a:rPr lang="en-HK" dirty="0">
                <a:effectLst/>
                <a:latin typeface="Google Sans Text"/>
              </a:rPr>
              <a:t> </a:t>
            </a:r>
            <a:r>
              <a:rPr lang="zh-TW" altLang="en-US" dirty="0">
                <a:effectLst/>
                <a:latin typeface="Google Sans Text"/>
              </a:rPr>
              <a:t>在空间时代到来前，这是地面天体测量的最高基准 。</a:t>
            </a:r>
            <a:endParaRPr lang="en-US" altLang="zh-TW" dirty="0">
              <a:effectLst/>
              <a:latin typeface="Google Sans Tex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/>
              <a:t>射电天体测量：</a:t>
            </a:r>
            <a:r>
              <a:rPr lang="zh-TW" altLang="en-US" dirty="0"/>
              <a:t> 利用甚长基线干涉测量 </a:t>
            </a:r>
            <a:r>
              <a:rPr lang="en-US" altLang="zh-TW" dirty="0"/>
              <a:t>(</a:t>
            </a:r>
            <a:r>
              <a:rPr lang="en-HK" dirty="0"/>
              <a:t>VLBI)，</a:t>
            </a:r>
            <a:r>
              <a:rPr lang="zh-TW" altLang="en-US" dirty="0"/>
              <a:t>科学家可以实现比光学望远镜更高位置精度，目前作为全天定位的基准。</a:t>
            </a:r>
            <a:endParaRPr lang="zh-TW" altLang="en-US" dirty="0">
              <a:effectLst/>
              <a:latin typeface="Google Sans Tex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CF509D-1967-50A5-EB88-1CC8801F4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782" y="3912152"/>
            <a:ext cx="5506279" cy="27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42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36CD-D561-858C-32B4-2586BEF1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从目视巡天到摄影巡天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9EB43-D1CB-4E3D-7EDE-3CEAB5FB5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/>
              <a:t>天文摄影： </a:t>
            </a:r>
            <a:r>
              <a:rPr lang="en-US" altLang="zh-TW" b="1" dirty="0"/>
              <a:t>19 </a:t>
            </a:r>
            <a:r>
              <a:rPr lang="zh-TW" altLang="en-US" b="1" dirty="0"/>
              <a:t>世纪末，感光底片取代了目视记录，使天文学家可以一次性捕捉并永久保存成千上万颗星的位置。</a:t>
            </a:r>
            <a:r>
              <a:rPr lang="en-US" altLang="zh-TW" b="1" dirty="0"/>
              <a:t>《</a:t>
            </a:r>
            <a:r>
              <a:rPr lang="zh-TW" altLang="en-US" b="1" dirty="0"/>
              <a:t>波恩星表</a:t>
            </a:r>
            <a:r>
              <a:rPr lang="en-US" altLang="zh-TW" b="1" dirty="0"/>
              <a:t>》(</a:t>
            </a:r>
            <a:r>
              <a:rPr lang="en-HK" b="1" dirty="0"/>
              <a:t>BD)：</a:t>
            </a:r>
            <a:r>
              <a:rPr lang="en-HK" dirty="0"/>
              <a:t> 19 </a:t>
            </a:r>
            <a:r>
              <a:rPr lang="zh-TW" altLang="en-US" dirty="0"/>
              <a:t>世纪中叶，手动记录了超过 </a:t>
            </a:r>
            <a:r>
              <a:rPr lang="en-US" altLang="zh-TW" dirty="0"/>
              <a:t>32 </a:t>
            </a:r>
            <a:r>
              <a:rPr lang="zh-TW" altLang="en-US" dirty="0"/>
              <a:t>万颗恒星 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/>
              <a:t>施密特望远镜：</a:t>
            </a:r>
            <a:r>
              <a:rPr lang="zh-TW" altLang="en-US" dirty="0"/>
              <a:t> </a:t>
            </a:r>
            <a:r>
              <a:rPr lang="en-US" altLang="zh-TW" dirty="0"/>
              <a:t>20 </a:t>
            </a:r>
            <a:r>
              <a:rPr lang="zh-TW" altLang="en-US" dirty="0"/>
              <a:t>世纪中叶实现了大面积、深度的全天巡天 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现代巡天使用 </a:t>
            </a:r>
            <a:r>
              <a:rPr lang="en-HK" dirty="0"/>
              <a:t>CCD </a:t>
            </a:r>
            <a:r>
              <a:rPr lang="zh-TW" altLang="en-US" dirty="0"/>
              <a:t>取代底片，数据量呈爆炸式增长，也是</a:t>
            </a:r>
            <a:r>
              <a:rPr lang="zh-TW" altLang="en-US" b="1" dirty="0"/>
              <a:t>数字化时代</a:t>
            </a:r>
            <a:r>
              <a:rPr lang="zh-TW" altLang="en-US" dirty="0"/>
              <a:t> 。</a:t>
            </a:r>
          </a:p>
        </p:txBody>
      </p:sp>
    </p:spTree>
    <p:extLst>
      <p:ext uri="{BB962C8B-B14F-4D97-AF65-F5344CB8AC3E}">
        <p14:creationId xmlns:p14="http://schemas.microsoft.com/office/powerpoint/2010/main" val="6438934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B2DD1-3D3B-3D5A-9287-E9F9A442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雄心勃勃的</a:t>
            </a:r>
            <a:r>
              <a:rPr lang="en-US" altLang="zh-TW" b="1" dirty="0"/>
              <a:t>《</a:t>
            </a:r>
            <a:r>
              <a:rPr lang="zh-TW" altLang="en-US" b="1" dirty="0"/>
              <a:t>天图星表</a:t>
            </a:r>
            <a:r>
              <a:rPr lang="en-US" altLang="zh-TW" b="1" dirty="0"/>
              <a:t>》(</a:t>
            </a:r>
            <a:r>
              <a:rPr lang="en-HK" b="1" dirty="0"/>
              <a:t>Carte du Ciel)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09AFA-68BA-671B-D426-6C7C3B5F8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/>
              <a:t>国际合作：</a:t>
            </a:r>
            <a:r>
              <a:rPr lang="zh-TW" altLang="en-US" dirty="0"/>
              <a:t> 始于 </a:t>
            </a:r>
            <a:r>
              <a:rPr lang="en-US" altLang="zh-TW" dirty="0"/>
              <a:t>1887 </a:t>
            </a:r>
            <a:r>
              <a:rPr lang="zh-TW" altLang="en-US" dirty="0"/>
              <a:t>年，旨在拍摄全天星图，几十个天文台参与 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/>
              <a:t>漫长征程：</a:t>
            </a:r>
            <a:r>
              <a:rPr lang="zh-TW" altLang="en-US" dirty="0"/>
              <a:t> 历时近一个世纪才完成，曾被视为过度雄心的“负担” 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/>
              <a:t>遗产：</a:t>
            </a:r>
            <a:r>
              <a:rPr lang="zh-TW" altLang="en-US" dirty="0"/>
              <a:t> 这些历史底片为现代研究恒星长期运动提供了极宝贵的时间基线 。</a:t>
            </a:r>
          </a:p>
        </p:txBody>
      </p:sp>
    </p:spTree>
    <p:extLst>
      <p:ext uri="{BB962C8B-B14F-4D97-AF65-F5344CB8AC3E}">
        <p14:creationId xmlns:p14="http://schemas.microsoft.com/office/powerpoint/2010/main" val="2749501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B32BF-006F-5344-83DA-A423B04F2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20 </a:t>
            </a:r>
            <a:r>
              <a:rPr lang="zh-TW" altLang="en-US" dirty="0"/>
              <a:t>世纪中的“瓶颈”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A2536-9998-D94F-2229-1478E6C4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8020877" cy="3649133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环境限制： 望远镜的自重形变、热胀冷缩以及大气限制了精度进步 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b="1" dirty="0"/>
              <a:t>地球大气的屏障</a:t>
            </a:r>
          </a:p>
          <a:p>
            <a:pPr marL="0" indent="0">
              <a:buNone/>
            </a:pPr>
            <a:r>
              <a:rPr lang="zh-TW" altLang="en-US" b="1" dirty="0"/>
              <a:t>大气折射：</a:t>
            </a:r>
            <a:r>
              <a:rPr lang="zh-TW" altLang="en-US" dirty="0"/>
              <a:t> 当光线进入大气层时会发生弯曲，使天体看起来比实际位置稍高（尤其是在地平线附近）。</a:t>
            </a:r>
          </a:p>
          <a:p>
            <a:pPr marL="0" indent="0">
              <a:buNone/>
            </a:pPr>
            <a:r>
              <a:rPr lang="zh-TW" altLang="en-US" b="1" dirty="0"/>
              <a:t>闪烁与湍流：</a:t>
            </a:r>
            <a:r>
              <a:rPr lang="zh-TW" altLang="en-US" dirty="0"/>
              <a:t> 大气温差导致空气密度不均，使光线抖动。这在天体测量中被称为“质心抖动”，限制了地面望远镜的定位精度。</a:t>
            </a:r>
          </a:p>
          <a:p>
            <a:endParaRPr lang="en-HK" altLang="zh-TW" dirty="0"/>
          </a:p>
          <a:p>
            <a:r>
              <a:rPr lang="zh-TW" altLang="en-US" dirty="0"/>
              <a:t>系统误差： 地面望远镜只能看到部分天空，拼接全天星图存在系统性偏差 。</a:t>
            </a:r>
            <a:endParaRPr lang="en-HK" altLang="zh-TW" dirty="0"/>
          </a:p>
          <a:p>
            <a:r>
              <a:rPr lang="zh-TW" altLang="en-US" dirty="0"/>
              <a:t>急需变革： 必须将望远镜送入太空 。</a:t>
            </a:r>
            <a:endParaRPr lang="en-US" dirty="0"/>
          </a:p>
        </p:txBody>
      </p:sp>
      <p:pic>
        <p:nvPicPr>
          <p:cNvPr id="4" name="圖片 1" descr="圖片 1">
            <a:extLst>
              <a:ext uri="{FF2B5EF4-FFF2-40B4-BE49-F238E27FC236}">
                <a16:creationId xmlns:a16="http://schemas.microsoft.com/office/drawing/2014/main" id="{F2FE4616-838F-3DB8-C0E5-1BF16A2E8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178" y="45370"/>
            <a:ext cx="3145047" cy="2096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5517450C-AB28-7695-088A-E3E242972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606" y="886699"/>
            <a:ext cx="2806700" cy="558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9657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E05C-FF3F-C3A3-5025-60B79C83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  <a:latin typeface="Google Sans"/>
              </a:rPr>
              <a:t>空间天体测量的黎明：依巴谷任务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CED7A-48DD-F0E4-741D-D5FC88AF8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092686" cy="36491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HK" b="1" dirty="0" err="1">
                <a:effectLst/>
                <a:latin typeface="Google Sans Text"/>
              </a:rPr>
              <a:t>Hipparcos</a:t>
            </a:r>
            <a:r>
              <a:rPr lang="en-HK" b="1" dirty="0">
                <a:effectLst/>
                <a:latin typeface="Google Sans Text"/>
              </a:rPr>
              <a:t> (1989-1993)：</a:t>
            </a:r>
            <a:r>
              <a:rPr lang="en-HK" dirty="0">
                <a:effectLst/>
                <a:latin typeface="Google Sans Text"/>
              </a:rPr>
              <a:t> </a:t>
            </a:r>
            <a:r>
              <a:rPr lang="zh-TW" altLang="en-US" dirty="0">
                <a:effectLst/>
                <a:latin typeface="Google Sans Text"/>
              </a:rPr>
              <a:t>欧空局研制的首个空间天体测量专用卫星 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设计：</a:t>
            </a:r>
            <a:r>
              <a:rPr lang="zh-TW" altLang="en-US" dirty="0">
                <a:effectLst/>
                <a:latin typeface="Google Sans Text"/>
              </a:rPr>
              <a:t> 同时观察两个不同方向，避开了大气干扰，实现了全天一致性 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精度跃迁：</a:t>
            </a:r>
            <a:r>
              <a:rPr lang="zh-TW" altLang="en-US" dirty="0">
                <a:effectLst/>
                <a:latin typeface="Google Sans Text"/>
              </a:rPr>
              <a:t> 相比地面观测，精度提升了约 </a:t>
            </a:r>
            <a:r>
              <a:rPr lang="en-US" altLang="zh-TW" dirty="0">
                <a:effectLst/>
                <a:latin typeface="Google Sans Text"/>
              </a:rPr>
              <a:t>50 </a:t>
            </a:r>
            <a:r>
              <a:rPr lang="zh-TW" altLang="en-US" dirty="0">
                <a:effectLst/>
                <a:latin typeface="Google Sans Text"/>
              </a:rPr>
              <a:t>倍 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62370-A43A-7BB9-52DC-147D2CE3E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540" y="3021496"/>
            <a:ext cx="5006459" cy="3772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424469-17E1-7A52-8525-5586964CB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520" y="92765"/>
            <a:ext cx="3712325" cy="27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0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9FF7B-2DFF-5372-3222-1312AE157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依巴谷任务的巨大科学影响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EDE06-CDA7-793D-F438-BBDD68ACD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993295" cy="3649133"/>
          </a:xfrm>
        </p:spPr>
        <p:txBody>
          <a:bodyPr/>
          <a:lstStyle/>
          <a:p>
            <a:r>
              <a:rPr lang="zh-TW" altLang="en-US" dirty="0"/>
              <a:t>星表发布 </a:t>
            </a:r>
            <a:r>
              <a:rPr lang="en-US" altLang="zh-TW" dirty="0"/>
              <a:t>(1997)</a:t>
            </a:r>
            <a:r>
              <a:rPr lang="zh-TW" altLang="en-US" dirty="0"/>
              <a:t>： 提供了约 </a:t>
            </a:r>
            <a:r>
              <a:rPr lang="en-US" altLang="zh-TW" dirty="0"/>
              <a:t>12 </a:t>
            </a:r>
            <a:r>
              <a:rPr lang="zh-TW" altLang="en-US" dirty="0"/>
              <a:t>万颗恒星的毫角秒级精度位置和视差 。</a:t>
            </a:r>
            <a:endParaRPr lang="en-HK" altLang="zh-TW" dirty="0"/>
          </a:p>
          <a:p>
            <a:r>
              <a:rPr lang="en-US" dirty="0"/>
              <a:t>Tycho-2 </a:t>
            </a:r>
            <a:r>
              <a:rPr lang="zh-TW" altLang="en-US" dirty="0"/>
              <a:t>星表： 扩展到了 </a:t>
            </a:r>
            <a:r>
              <a:rPr lang="en-US" altLang="zh-TW" dirty="0"/>
              <a:t>250 </a:t>
            </a:r>
            <a:r>
              <a:rPr lang="zh-TW" altLang="en-US" dirty="0"/>
              <a:t>万颗恒星 。</a:t>
            </a:r>
            <a:endParaRPr lang="en-US" dirty="0"/>
          </a:p>
          <a:p>
            <a:endParaRPr lang="zh-TW" altLang="en-US" dirty="0"/>
          </a:p>
          <a:p>
            <a:r>
              <a:rPr lang="zh-TW" altLang="en-US" dirty="0"/>
              <a:t>科学成果： 包括精确校准了宇宙距离阶梯，重塑了银河系动力学模型，影响了天体物理各个领域 。（见下页）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44C5D-CE6D-7092-5C9D-E2AB66430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540" y="3021496"/>
            <a:ext cx="5006459" cy="37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87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CBFF-A373-87EF-6C8D-74AFBC0D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依巴谷任务的巨大科学影响</a:t>
            </a:r>
            <a:r>
              <a:rPr lang="en-US" altLang="zh-TW" dirty="0"/>
              <a:t>(2)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EE0B9E-5598-0CB4-DABB-71254F9DB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5050" y="2598738"/>
            <a:ext cx="4890680" cy="364966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CBBED3-40BA-2B51-0EAC-1BDD65A2F1BF}"/>
              </a:ext>
            </a:extLst>
          </p:cNvPr>
          <p:cNvSpPr txBox="1"/>
          <p:nvPr/>
        </p:nvSpPr>
        <p:spPr>
          <a:xfrm>
            <a:off x="657394" y="2551837"/>
            <a:ext cx="55545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b="1" dirty="0"/>
              <a:t>HR </a:t>
            </a:r>
            <a:r>
              <a:rPr lang="zh-TW" altLang="en-US" b="1" dirty="0"/>
              <a:t>图的重塑：</a:t>
            </a:r>
            <a:r>
              <a:rPr lang="zh-TW" altLang="en-US" dirty="0"/>
              <a:t> 依巴谷精确的视差让科学家第一次能准确计算恒星的光度，极大完善了恒星演化理论。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  <a:p>
            <a:r>
              <a:rPr lang="zh-TW" altLang="en-US" b="1" dirty="0"/>
              <a:t>宇宙尺度校准：</a:t>
            </a:r>
            <a:r>
              <a:rPr lang="zh-TW" altLang="en-US" dirty="0"/>
              <a:t> 精确测定了造父变星的距离，缩小了哈勃常数的不确定性。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b="1" dirty="0"/>
              <a:t>银河系动力学：</a:t>
            </a:r>
            <a:r>
              <a:rPr lang="zh-TW" altLang="en-US" dirty="0"/>
              <a:t> 揭露了太阳系附近恒星流的复杂运动，暗示了银河系内部复杂的结构历史。</a:t>
            </a:r>
          </a:p>
        </p:txBody>
      </p:sp>
    </p:spTree>
    <p:extLst>
      <p:ext uri="{BB962C8B-B14F-4D97-AF65-F5344CB8AC3E}">
        <p14:creationId xmlns:p14="http://schemas.microsoft.com/office/powerpoint/2010/main" val="37555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D265-15C5-EB7A-1EAF-3F43FE8786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天体测量学：历史与科学 </a:t>
            </a:r>
            <a:r>
              <a:rPr lang="en-US" altLang="zh-TW" dirty="0"/>
              <a:t>(</a:t>
            </a:r>
            <a:r>
              <a:rPr lang="en-HK" dirty="0"/>
              <a:t>Astrometry: History and Science)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C0B72-027E-AD93-8827-44A7053B42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天体测量</a:t>
            </a:r>
            <a:r>
              <a:rPr lang="en-US" altLang="zh-TW" dirty="0"/>
              <a:t>: </a:t>
            </a:r>
            <a:r>
              <a:rPr lang="zh-TW" altLang="en-US" dirty="0"/>
              <a:t>绪论</a:t>
            </a:r>
            <a:endParaRPr lang="en-US" altLang="zh-TW" dirty="0"/>
          </a:p>
          <a:p>
            <a:r>
              <a:rPr lang="en-US" dirty="0"/>
              <a:t>2026-4-2</a:t>
            </a:r>
          </a:p>
          <a:p>
            <a:r>
              <a:rPr lang="zh-TW" altLang="en-US" dirty="0"/>
              <a:t>中山大学　 珠海校区</a:t>
            </a:r>
            <a:r>
              <a:rPr lang="en-US" altLang="zh-TW" dirty="0"/>
              <a:t>/</a:t>
            </a:r>
            <a:r>
              <a:rPr lang="zh-TW" altLang="en-US" dirty="0"/>
              <a:t>教学大楼</a:t>
            </a:r>
            <a:r>
              <a:rPr lang="en-US" altLang="zh-TW" dirty="0"/>
              <a:t>/</a:t>
            </a:r>
            <a:r>
              <a:rPr lang="zh-TW" altLang="en-US" dirty="0"/>
              <a:t>珠海</a:t>
            </a:r>
            <a:r>
              <a:rPr lang="en-HK" altLang="zh-TW" dirty="0"/>
              <a:t>F206</a:t>
            </a:r>
            <a:endParaRPr lang="en-US" dirty="0"/>
          </a:p>
        </p:txBody>
      </p:sp>
      <p:pic>
        <p:nvPicPr>
          <p:cNvPr id="4" name="20170313101521432.jpg" descr="20170313101521432.jpg">
            <a:extLst>
              <a:ext uri="{FF2B5EF4-FFF2-40B4-BE49-F238E27FC236}">
                <a16:creationId xmlns:a16="http://schemas.microsoft.com/office/drawing/2014/main" id="{F9C4C776-F5BB-9FED-2F65-0F3DC5989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7" y="4328811"/>
            <a:ext cx="3637722" cy="24270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9935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D0D6B-13F6-F3D7-3F14-53028A40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  <a:latin typeface="Google Sans"/>
              </a:rPr>
              <a:t>盖亚任务 </a:t>
            </a:r>
            <a:r>
              <a:rPr lang="en-US" altLang="zh-TW" b="1" dirty="0">
                <a:effectLst/>
                <a:latin typeface="Google Sans"/>
              </a:rPr>
              <a:t>(</a:t>
            </a:r>
            <a:r>
              <a:rPr lang="en-HK" b="1" dirty="0">
                <a:effectLst/>
                <a:latin typeface="Google Sans"/>
              </a:rPr>
              <a:t>Gaia)：</a:t>
            </a:r>
            <a:r>
              <a:rPr lang="zh-TW" altLang="en-US" b="1" dirty="0">
                <a:effectLst/>
                <a:latin typeface="Google Sans"/>
              </a:rPr>
              <a:t>新的巅峰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B49BD-B272-4B21-1CE4-F9A2FB41F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222461" cy="3649133"/>
          </a:xfrm>
        </p:spPr>
        <p:txBody>
          <a:bodyPr/>
          <a:lstStyle/>
          <a:p>
            <a:r>
              <a:rPr lang="zh-TW" altLang="en-US" dirty="0"/>
              <a:t>盖亚任务 </a:t>
            </a:r>
            <a:r>
              <a:rPr lang="en-US" altLang="zh-TW" dirty="0"/>
              <a:t>(</a:t>
            </a:r>
            <a:r>
              <a:rPr lang="en-US" dirty="0"/>
              <a:t>Gaia)：</a:t>
            </a:r>
            <a:r>
              <a:rPr lang="zh-TW" altLang="en-US" dirty="0"/>
              <a:t>银河系三维地图目标： 观测约 </a:t>
            </a:r>
            <a:r>
              <a:rPr lang="en-US" altLang="zh-TW" dirty="0"/>
              <a:t>20 </a:t>
            </a:r>
            <a:r>
              <a:rPr lang="zh-TW" altLang="en-US" dirty="0"/>
              <a:t>亿颗天体，精度达到 </a:t>
            </a:r>
            <a:r>
              <a:rPr lang="en-US" altLang="zh-TW" dirty="0"/>
              <a:t>10 </a:t>
            </a:r>
            <a:r>
              <a:rPr lang="zh-TW" altLang="en-US" dirty="0"/>
              <a:t>微角秒 </a:t>
            </a:r>
            <a:r>
              <a:rPr lang="en-US" altLang="zh-TW" dirty="0">
                <a:effectLst/>
                <a:latin typeface="Google Sans Text"/>
              </a:rPr>
              <a:t>(</a:t>
            </a:r>
            <a:r>
              <a:rPr lang="el-GR" altLang="zh-TW" dirty="0">
                <a:effectLst/>
                <a:latin typeface="Google Sans Text"/>
              </a:rPr>
              <a:t>μ</a:t>
            </a:r>
            <a:r>
              <a:rPr lang="en-HK" dirty="0">
                <a:effectLst/>
                <a:latin typeface="Google Sans Text"/>
              </a:rPr>
              <a:t>as</a:t>
            </a:r>
            <a:r>
              <a:rPr lang="en-HK" dirty="0">
                <a:latin typeface="Google Sans Text"/>
              </a:rPr>
              <a:t>, micro-arcsec</a:t>
            </a:r>
            <a:r>
              <a:rPr lang="en-HK" dirty="0">
                <a:effectLst/>
                <a:latin typeface="Google Sans Text"/>
              </a:rPr>
              <a:t>)</a:t>
            </a:r>
            <a:r>
              <a:rPr lang="zh-TW" altLang="en-US" dirty="0"/>
              <a:t>级别。</a:t>
            </a:r>
            <a:endParaRPr lang="zh-TW" altLang="en-US" dirty="0">
              <a:effectLst/>
              <a:latin typeface="Google Sans Text"/>
            </a:endParaRPr>
          </a:p>
          <a:p>
            <a:endParaRPr lang="en-US" altLang="zh-TW" dirty="0"/>
          </a:p>
          <a:p>
            <a:r>
              <a:rPr lang="zh-TW" altLang="en-US" dirty="0"/>
              <a:t>技术： 搭载了有史以来最大的数码相机（</a:t>
            </a:r>
            <a:r>
              <a:rPr lang="en-US" altLang="zh-TW" dirty="0"/>
              <a:t>10 </a:t>
            </a:r>
            <a:r>
              <a:rPr lang="zh-TW" altLang="en-US" dirty="0"/>
              <a:t>亿像素），在 </a:t>
            </a:r>
            <a:r>
              <a:rPr lang="en-US" dirty="0"/>
              <a:t>L2 </a:t>
            </a:r>
            <a:r>
              <a:rPr lang="zh-TW" altLang="en-US" dirty="0"/>
              <a:t>拉格朗日点进行连续观测。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成果： 不仅是位置，还提供了径向速度、金属丰度等。它正在揭示银河系曾与小型星系碰撞并合并的“考古”证据。</a:t>
            </a:r>
            <a:r>
              <a:rPr lang="zh-TW" altLang="en-US" dirty="0">
                <a:effectLst/>
                <a:latin typeface="Google Sans Text"/>
              </a:rPr>
              <a:t>三维建模、探测系外行星、追踪潜在威胁小行星 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1BEF0-5021-B4E6-A625-82A1288F6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565" y="2142067"/>
            <a:ext cx="58420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4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49D2C-2858-9E9E-FA7D-E0C23043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未来展望：纳角秒时代？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0AD45-EB37-101A-7442-91EF5D5D5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412973" cy="36491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/>
              <a:t>挑战：</a:t>
            </a:r>
            <a:r>
              <a:rPr lang="zh-TW" altLang="en-US" dirty="0"/>
              <a:t> 盖亚的数据将主导未来几十年的天体测量学 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/>
              <a:t>科幻变现实：</a:t>
            </a:r>
            <a:r>
              <a:rPr lang="zh-TW" altLang="en-US" dirty="0"/>
              <a:t> 科学家正在构想更高精度的卫星，可能达到纳角秒级别 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/>
              <a:t>愿景：</a:t>
            </a:r>
            <a:r>
              <a:rPr lang="zh-TW" altLang="en-US" dirty="0"/>
              <a:t> 直接测量整个可见宇宙的几何结构，探索暗物质的分布 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CA6058-6E57-B524-9A08-77D034291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26034"/>
            <a:ext cx="5890712" cy="443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422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827C-4946-F58A-5110-22CB60C7E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  <a:latin typeface="Google Sans"/>
              </a:rPr>
              <a:t>结论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D4BFF-D60F-B25C-12B2-BC6995D3B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核心科学：</a:t>
            </a:r>
            <a:r>
              <a:rPr lang="zh-TW" altLang="en-US" dirty="0">
                <a:effectLst/>
                <a:latin typeface="Google Sans Text"/>
              </a:rPr>
              <a:t> 天体测量学是理解宇宙的基础坐标框架 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技术驱动：</a:t>
            </a:r>
            <a:r>
              <a:rPr lang="zh-TW" altLang="en-US" dirty="0">
                <a:effectLst/>
                <a:latin typeface="Google Sans Text"/>
              </a:rPr>
              <a:t> 过去 </a:t>
            </a:r>
            <a:r>
              <a:rPr lang="en-US" altLang="zh-TW" dirty="0">
                <a:effectLst/>
                <a:latin typeface="Google Sans Text"/>
              </a:rPr>
              <a:t>400 </a:t>
            </a:r>
            <a:r>
              <a:rPr lang="zh-TW" altLang="en-US" dirty="0">
                <a:effectLst/>
                <a:latin typeface="Google Sans Text"/>
              </a:rPr>
              <a:t>年精度呈对数级提升，每次飞跃都带来革命性的科学发现 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effectLst/>
                <a:latin typeface="Google Sans Text"/>
              </a:rPr>
              <a:t>永恒追求：</a:t>
            </a:r>
            <a:r>
              <a:rPr lang="zh-TW" altLang="en-US" dirty="0">
                <a:effectLst/>
                <a:latin typeface="Google Sans Text"/>
              </a:rPr>
              <a:t> 从古希腊到 </a:t>
            </a:r>
            <a:r>
              <a:rPr lang="en-HK" dirty="0">
                <a:effectLst/>
                <a:latin typeface="Google Sans Text"/>
              </a:rPr>
              <a:t>Gaia，</a:t>
            </a:r>
            <a:r>
              <a:rPr lang="zh-TW" altLang="en-US" dirty="0">
                <a:effectLst/>
                <a:latin typeface="Google Sans Text"/>
              </a:rPr>
              <a:t>人类测量星空位置的初衷始终未变：寻找我们在宇宙中的位置 。</a:t>
            </a:r>
          </a:p>
        </p:txBody>
      </p:sp>
    </p:spTree>
    <p:extLst>
      <p:ext uri="{BB962C8B-B14F-4D97-AF65-F5344CB8AC3E}">
        <p14:creationId xmlns:p14="http://schemas.microsoft.com/office/powerpoint/2010/main" val="5705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_hokuto.gif" descr="s_hokuto.gif">
            <a:extLst>
              <a:ext uri="{FF2B5EF4-FFF2-40B4-BE49-F238E27FC236}">
                <a16:creationId xmlns:a16="http://schemas.microsoft.com/office/drawing/2014/main" id="{7BC05E32-B257-D9A6-CC80-7F8312320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656" y="2266053"/>
            <a:ext cx="3830837" cy="3571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110886985_624.jpg" descr="110886985_624.jpg">
            <a:extLst>
              <a:ext uri="{FF2B5EF4-FFF2-40B4-BE49-F238E27FC236}">
                <a16:creationId xmlns:a16="http://schemas.microsoft.com/office/drawing/2014/main" id="{234F1A94-D4A4-FE77-2E5F-83E4C0721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844" y="295492"/>
            <a:ext cx="5357813" cy="35718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B7FC77-90C1-FBBF-3F18-B22626916B62}"/>
              </a:ext>
            </a:extLst>
          </p:cNvPr>
          <p:cNvSpPr txBox="1"/>
          <p:nvPr/>
        </p:nvSpPr>
        <p:spPr>
          <a:xfrm>
            <a:off x="1524000" y="4899628"/>
            <a:ext cx="4866536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t">
            <a:spAutoFit/>
          </a:bodyPr>
          <a:lstStyle/>
          <a:p>
            <a:pPr algn="ctr" defTabSz="321457" hangingPunct="0"/>
            <a:r>
              <a:rPr lang="zh-TW" altLang="en-US" sz="2250" dirty="0">
                <a:solidFill>
                  <a:srgbClr val="FFC000"/>
                </a:solidFill>
                <a:latin typeface="Avenir Medium"/>
                <a:ea typeface="Avenir Medium"/>
                <a:cs typeface="Avenir Medium"/>
                <a:sym typeface="Avenir Medium"/>
              </a:rPr>
              <a:t>斗转星移</a:t>
            </a:r>
          </a:p>
        </p:txBody>
      </p:sp>
    </p:spTree>
    <p:extLst>
      <p:ext uri="{BB962C8B-B14F-4D97-AF65-F5344CB8AC3E}">
        <p14:creationId xmlns:p14="http://schemas.microsoft.com/office/powerpoint/2010/main" val="6673218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C3683-3A91-8EF0-C3CB-9E93A2288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什么是天体测量学</a:t>
            </a:r>
            <a:r>
              <a:rPr lang="en-US" altLang="zh-TW" dirty="0"/>
              <a:t>(astrometry)</a:t>
            </a:r>
            <a:r>
              <a:rPr lang="zh-TW" altLang="en-US" dirty="0"/>
              <a:t>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2447-37CA-F6F6-ED1A-88ECD7093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429000"/>
            <a:ext cx="10131425" cy="3649133"/>
          </a:xfrm>
        </p:spPr>
        <p:txBody>
          <a:bodyPr/>
          <a:lstStyle/>
          <a:p>
            <a:r>
              <a:rPr lang="zh-TW" altLang="en-US" dirty="0"/>
              <a:t>定义： 天文学的一个分支，专注于精确测量天体（行星、恒星、星系等）的位置和运动 。</a:t>
            </a:r>
            <a:endParaRPr lang="en-US" altLang="zh-TW" dirty="0"/>
          </a:p>
          <a:p>
            <a:r>
              <a:rPr lang="zh-TW" altLang="en-US" dirty="0"/>
              <a:t>历史地位： 在光谱学出现之前，天文学与天体测量学在很大程度上是同义词 。</a:t>
            </a:r>
            <a:endParaRPr lang="en-US" altLang="zh-TW" dirty="0"/>
          </a:p>
          <a:p>
            <a:r>
              <a:rPr lang="zh-TW" altLang="en-US" dirty="0"/>
              <a:t>核心任务： 建立坐标系，追踪天体随时间的位置变化 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54322-2BD3-359F-5FA2-A3F407200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313" y="2065867"/>
            <a:ext cx="7772400" cy="20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9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4009-A059-65F6-74FD-F02F0946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PingFang HK" panose="020B0400000000000000" pitchFamily="34" charset="-120"/>
                <a:ea typeface="PingFang HK" panose="020B0400000000000000" pitchFamily="34" charset="-120"/>
              </a:rPr>
              <a:t>练习题</a:t>
            </a:r>
            <a:r>
              <a:rPr lang="en-US" altLang="zh-TW" dirty="0">
                <a:effectLst/>
                <a:latin typeface="PingFang HK" panose="020B0400000000000000" pitchFamily="34" charset="-120"/>
                <a:ea typeface="PingFang HK" panose="020B0400000000000000" pitchFamily="34" charset="-120"/>
              </a:rPr>
              <a:t>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65762-0C4A-DF11-C450-F7C9B467E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天体测量在天文学中的主要目的是什么？</a:t>
            </a:r>
          </a:p>
          <a:p>
            <a:pPr marL="0" indent="0">
              <a:buNone/>
            </a:pPr>
            <a:r>
              <a:rPr lang="en-HK" dirty="0">
                <a:effectLst/>
                <a:latin typeface="Helvetica Neue" panose="02000503000000020004" pitchFamily="2" charset="0"/>
              </a:rPr>
              <a:t>a) 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研究恒星的化学成分</a:t>
            </a:r>
          </a:p>
          <a:p>
            <a:pPr marL="0" indent="0">
              <a:buNone/>
            </a:pPr>
            <a:r>
              <a:rPr lang="en-HK" dirty="0">
                <a:effectLst/>
                <a:latin typeface="Helvetica Neue" panose="02000503000000020004" pitchFamily="2" charset="0"/>
              </a:rPr>
              <a:t>b) 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测量天体的精确位置和运动</a:t>
            </a:r>
          </a:p>
          <a:p>
            <a:pPr marL="0" indent="0">
              <a:buNone/>
            </a:pPr>
            <a:r>
              <a:rPr lang="en-HK" dirty="0">
                <a:effectLst/>
                <a:latin typeface="Helvetica Neue" panose="02000503000000020004" pitchFamily="2" charset="0"/>
              </a:rPr>
              <a:t>c) 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按形状对星系进行分类</a:t>
            </a:r>
          </a:p>
          <a:p>
            <a:pPr marL="0" indent="0">
              <a:buNone/>
            </a:pPr>
            <a:r>
              <a:rPr lang="en-HK" dirty="0">
                <a:effectLst/>
                <a:latin typeface="Helvetica Neue" panose="02000503000000020004" pitchFamily="2" charset="0"/>
                <a:ea typeface="PingFang HK" panose="020B0400000000000000" pitchFamily="34" charset="-120"/>
              </a:rPr>
              <a:t>d) </a:t>
            </a:r>
            <a:r>
              <a:rPr lang="zh-TW" altLang="en-US" dirty="0">
                <a:effectLst/>
                <a:latin typeface="PingFang HK" panose="020B0400000000000000" pitchFamily="34" charset="-120"/>
                <a:ea typeface="PingFang HK" panose="020B0400000000000000" pitchFamily="34" charset="-120"/>
              </a:rPr>
              <a:t>监测变星的亮度变化</a:t>
            </a:r>
          </a:p>
        </p:txBody>
      </p:sp>
    </p:spTree>
    <p:extLst>
      <p:ext uri="{BB962C8B-B14F-4D97-AF65-F5344CB8AC3E}">
        <p14:creationId xmlns:p14="http://schemas.microsoft.com/office/powerpoint/2010/main" val="407784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4009-A059-65F6-74FD-F02F0946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PingFang HK" panose="020B0400000000000000" pitchFamily="34" charset="-120"/>
                <a:ea typeface="PingFang HK" panose="020B0400000000000000" pitchFamily="34" charset="-120"/>
              </a:rPr>
              <a:t>练习题</a:t>
            </a:r>
            <a:r>
              <a:rPr lang="en-US" altLang="zh-TW" dirty="0">
                <a:effectLst/>
                <a:latin typeface="PingFang HK" panose="020B0400000000000000" pitchFamily="34" charset="-120"/>
                <a:ea typeface="PingFang HK" panose="020B0400000000000000" pitchFamily="34" charset="-120"/>
              </a:rPr>
              <a:t>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65762-0C4A-DF11-C450-F7C9B467E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基于天体相对于远处背景的视位移，以确定邻近恒星的距离，使用了以下哪种方法？</a:t>
            </a:r>
          </a:p>
          <a:p>
            <a:pPr marL="0" indent="0">
              <a:buNone/>
            </a:pPr>
            <a:r>
              <a:rPr lang="en-US" dirty="0"/>
              <a:t>a) </a:t>
            </a:r>
            <a:r>
              <a:rPr lang="zh-TW" altLang="en-US" dirty="0"/>
              <a:t>红移</a:t>
            </a:r>
          </a:p>
          <a:p>
            <a:pPr marL="0" indent="0">
              <a:buNone/>
            </a:pPr>
            <a:r>
              <a:rPr lang="en-US" dirty="0"/>
              <a:t>b) </a:t>
            </a:r>
            <a:r>
              <a:rPr lang="zh-TW" altLang="en-US" dirty="0"/>
              <a:t>光谱学</a:t>
            </a:r>
          </a:p>
          <a:p>
            <a:pPr marL="0" indent="0">
              <a:buNone/>
            </a:pPr>
            <a:r>
              <a:rPr lang="en-US" dirty="0"/>
              <a:t>c) </a:t>
            </a:r>
            <a:r>
              <a:rPr lang="zh-TW" altLang="en-US" dirty="0"/>
              <a:t>视差</a:t>
            </a:r>
          </a:p>
          <a:p>
            <a:pPr marL="0" indent="0">
              <a:buNone/>
            </a:pPr>
            <a:r>
              <a:rPr lang="en-US" dirty="0"/>
              <a:t>d) </a:t>
            </a:r>
            <a:r>
              <a:rPr lang="zh-TW" altLang="en-US" dirty="0"/>
              <a:t>光度测量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9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4009-A059-65F6-74FD-F02F0946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PingFang HK" panose="020B0400000000000000" pitchFamily="34" charset="-120"/>
                <a:ea typeface="PingFang HK" panose="020B0400000000000000" pitchFamily="34" charset="-120"/>
              </a:rPr>
              <a:t>练习题</a:t>
            </a:r>
            <a:r>
              <a:rPr lang="en-US" altLang="zh-TW" dirty="0">
                <a:effectLst/>
                <a:latin typeface="PingFang HK" panose="020B0400000000000000" pitchFamily="34" charset="-120"/>
                <a:ea typeface="PingFang HK" panose="020B0400000000000000" pitchFamily="34" charset="-120"/>
              </a:rPr>
              <a:t>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65762-0C4A-DF11-C450-F7C9B467E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在天体测量的数字成像中，术语“像素比例”（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pixel scale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）通常指什么？</a:t>
            </a:r>
          </a:p>
          <a:p>
            <a:pPr marL="0" indent="0">
              <a:buNone/>
            </a:pPr>
            <a:r>
              <a:rPr lang="en-HK" dirty="0">
                <a:effectLst/>
                <a:latin typeface="Helvetica Neue" panose="02000503000000020004" pitchFamily="2" charset="0"/>
              </a:rPr>
              <a:t>a) 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望远镜镜面的重量</a:t>
            </a:r>
          </a:p>
          <a:p>
            <a:pPr marL="0" indent="0">
              <a:buNone/>
            </a:pPr>
            <a:r>
              <a:rPr lang="en-HK" dirty="0">
                <a:effectLst/>
                <a:latin typeface="Helvetica Neue" panose="02000503000000020004" pitchFamily="2" charset="0"/>
              </a:rPr>
              <a:t>b) 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天区面积与像素大小的比例（例如，角秒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/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像素）</a:t>
            </a:r>
          </a:p>
          <a:p>
            <a:pPr marL="0" indent="0">
              <a:buNone/>
            </a:pPr>
            <a:r>
              <a:rPr lang="en-HK" dirty="0">
                <a:effectLst/>
                <a:latin typeface="Helvetica Neue" panose="02000503000000020004" pitchFamily="2" charset="0"/>
              </a:rPr>
              <a:t>c) CCD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探测器的厚度</a:t>
            </a:r>
          </a:p>
          <a:p>
            <a:pPr marL="0" indent="0">
              <a:buNone/>
            </a:pPr>
            <a:r>
              <a:rPr lang="en-HK" dirty="0">
                <a:effectLst/>
                <a:latin typeface="Helvetica Neue" panose="02000503000000020004" pitchFamily="2" charset="0"/>
                <a:ea typeface="PingFang HK" panose="020B0400000000000000" pitchFamily="34" charset="-120"/>
              </a:rPr>
              <a:t>d) </a:t>
            </a:r>
            <a:r>
              <a:rPr lang="zh-TW" altLang="en-US" dirty="0">
                <a:effectLst/>
                <a:latin typeface="PingFang HK" panose="020B0400000000000000" pitchFamily="34" charset="-120"/>
                <a:ea typeface="PingFang HK" panose="020B0400000000000000" pitchFamily="34" charset="-120"/>
              </a:rPr>
              <a:t>目镜的放大倍率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6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686</TotalTime>
  <Words>2635</Words>
  <Application>Microsoft Macintosh PowerPoint</Application>
  <PresentationFormat>Widescreen</PresentationFormat>
  <Paragraphs>214</Paragraphs>
  <Slides>42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Google Sans</vt:lpstr>
      <vt:lpstr>Google Sans Text</vt:lpstr>
      <vt:lpstr>PingFang HK</vt:lpstr>
      <vt:lpstr>黑体</vt:lpstr>
      <vt:lpstr>Arial</vt:lpstr>
      <vt:lpstr>Avenir Medium</vt:lpstr>
      <vt:lpstr>Calibri</vt:lpstr>
      <vt:lpstr>Calibri Light</vt:lpstr>
      <vt:lpstr>Helvetica Neue</vt:lpstr>
      <vt:lpstr>Times New Roman</vt:lpstr>
      <vt:lpstr>Celestial</vt:lpstr>
      <vt:lpstr>Microsoft Clip Gallery</vt:lpstr>
      <vt:lpstr>《天体力学与天体测量基础》</vt:lpstr>
      <vt:lpstr>PowerPoint Presentation</vt:lpstr>
      <vt:lpstr>PowerPoint Presentation</vt:lpstr>
      <vt:lpstr>天体测量学：历史与科学 (Astrometry: History and Science)</vt:lpstr>
      <vt:lpstr>PowerPoint Presentation</vt:lpstr>
      <vt:lpstr>什么是天体测量学(astrometry)？</vt:lpstr>
      <vt:lpstr>练习题 1</vt:lpstr>
      <vt:lpstr>练习题 2</vt:lpstr>
      <vt:lpstr>练习题 3</vt:lpstr>
      <vt:lpstr>天体测量学的重要性</vt:lpstr>
      <vt:lpstr>天体测量学的重要性</vt:lpstr>
      <vt:lpstr>PowerPoint Presentation</vt:lpstr>
      <vt:lpstr>PowerPoint Presentation</vt:lpstr>
      <vt:lpstr>PowerPoint Presentation</vt:lpstr>
      <vt:lpstr>PowerPoint Presentation</vt:lpstr>
      <vt:lpstr>天体测量学的重要性: 科学！科学！科学！</vt:lpstr>
      <vt:lpstr>早期历史：文明的曙光</vt:lpstr>
      <vt:lpstr>古希腊的贡献（一）：宇宙观的形成</vt:lpstr>
      <vt:lpstr>古希腊的贡献（二）：第一份星表</vt:lpstr>
      <vt:lpstr>Aristarchus</vt:lpstr>
      <vt:lpstr>地心说与日心说的争论</vt:lpstr>
      <vt:lpstr>Planetary Motion</vt:lpstr>
      <vt:lpstr>PowerPoint Presentation</vt:lpstr>
      <vt:lpstr>角度测量基础</vt:lpstr>
      <vt:lpstr>“恒”星并非固定：自行 (Proper Motion)</vt:lpstr>
      <vt:lpstr>“恒”星并非固定：自行 (Proper Motion)</vt:lpstr>
      <vt:lpstr>“恒”星并非固定：自行 (Proper Motion)</vt:lpstr>
      <vt:lpstr>天体测量与海上导航</vt:lpstr>
      <vt:lpstr>18 世纪的突破：光行差</vt:lpstr>
      <vt:lpstr>Aberration of Starlight</vt:lpstr>
      <vt:lpstr>1838 年：首次成功测量视差</vt:lpstr>
      <vt:lpstr>秒差距 (Parsec) 的定义</vt:lpstr>
      <vt:lpstr>天体参考系的建立</vt:lpstr>
      <vt:lpstr>从目视巡天到摄影巡天</vt:lpstr>
      <vt:lpstr>雄心勃勃的《天图星表》(Carte du Ciel)</vt:lpstr>
      <vt:lpstr>20 世纪中的“瓶颈”</vt:lpstr>
      <vt:lpstr>空间天体测量的黎明：依巴谷任务</vt:lpstr>
      <vt:lpstr>依巴谷任务的巨大科学影响</vt:lpstr>
      <vt:lpstr>依巴谷任务的巨大科学影响(2)</vt:lpstr>
      <vt:lpstr>盖亚任务 (Gaia)：新的巅峰</vt:lpstr>
      <vt:lpstr>未来展望：纳角秒时代？</vt:lpstr>
      <vt:lpstr>结论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phtam</dc:creator>
  <cp:lastModifiedBy>phtam</cp:lastModifiedBy>
  <cp:revision>16</cp:revision>
  <dcterms:created xsi:type="dcterms:W3CDTF">2026-04-01T14:24:07Z</dcterms:created>
  <dcterms:modified xsi:type="dcterms:W3CDTF">2026-04-02T01:50:44Z</dcterms:modified>
</cp:coreProperties>
</file>